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64" r:id="rId3"/>
  </p:sldMasterIdLst>
  <p:notesMasterIdLst>
    <p:notesMasterId r:id="rId21"/>
  </p:notesMasterIdLst>
  <p:handoutMasterIdLst>
    <p:handoutMasterId r:id="rId22"/>
  </p:handoutMasterIdLst>
  <p:sldIdLst>
    <p:sldId id="256" r:id="rId4"/>
    <p:sldId id="290" r:id="rId5"/>
    <p:sldId id="291" r:id="rId6"/>
    <p:sldId id="292" r:id="rId7"/>
    <p:sldId id="294" r:id="rId8"/>
    <p:sldId id="295" r:id="rId9"/>
    <p:sldId id="296" r:id="rId10"/>
    <p:sldId id="304" r:id="rId11"/>
    <p:sldId id="297" r:id="rId12"/>
    <p:sldId id="300" r:id="rId13"/>
    <p:sldId id="301" r:id="rId14"/>
    <p:sldId id="293" r:id="rId15"/>
    <p:sldId id="298" r:id="rId16"/>
    <p:sldId id="302" r:id="rId17"/>
    <p:sldId id="303" r:id="rId18"/>
    <p:sldId id="305" r:id="rId19"/>
    <p:sldId id="280" r:id="rId20"/>
  </p:sldIdLst>
  <p:sldSz cx="9144000" cy="6858000" type="screen4x3"/>
  <p:notesSz cx="7010400" cy="92964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F456E9"/>
    <a:srgbClr val="E18BC2"/>
    <a:srgbClr val="E7A1CE"/>
    <a:srgbClr val="F2DCDB"/>
    <a:srgbClr val="FFE1E1"/>
    <a:srgbClr val="DEEED6"/>
    <a:srgbClr val="D2E7C7"/>
    <a:srgbClr val="D4E8CA"/>
    <a:srgbClr val="C4FC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9" autoAdjust="0"/>
    <p:restoredTop sz="86087" autoAdjust="0"/>
  </p:normalViewPr>
  <p:slideViewPr>
    <p:cSldViewPr>
      <p:cViewPr>
        <p:scale>
          <a:sx n="62" d="100"/>
          <a:sy n="62" d="100"/>
        </p:scale>
        <p:origin x="-1470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4820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70160" y="1"/>
            <a:ext cx="3038604" cy="464820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8C87B6B-7401-4DAE-BCD5-ECB9FCDB7B0B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830087"/>
            <a:ext cx="3038604" cy="464820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70160" y="8830087"/>
            <a:ext cx="3038604" cy="464820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F2EEA26B-F3B6-4432-8EDB-5544126567D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933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70160" y="0"/>
            <a:ext cx="3038604" cy="465266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3B2FC3A6-FAD8-4437-9A67-A76C594B79BB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0443" tIns="45222" rIns="90443" bIns="45222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70160" y="8829648"/>
            <a:ext cx="3038604" cy="465266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B7351D70-B0DB-446B-AF2E-A5EF2BD787E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4222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51D70-B0DB-446B-AF2E-A5EF2BD787E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966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51D70-B0DB-446B-AF2E-A5EF2BD787E1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51D70-B0DB-446B-AF2E-A5EF2BD787E1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51D70-B0DB-446B-AF2E-A5EF2BD787E1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71800" y="908720"/>
            <a:ext cx="5616624" cy="1296144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0070B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2756520"/>
            <a:ext cx="5824736" cy="132055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A6A6A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792" y="2802673"/>
            <a:ext cx="2460000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70B8"/>
                </a:solidFill>
                <a:latin typeface="Franklin Gothic Medium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3"/>
          </p:nvPr>
        </p:nvSpPr>
        <p:spPr>
          <a:xfrm>
            <a:off x="239792" y="3090705"/>
            <a:ext cx="2460000" cy="11521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átum helye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5805518" cy="365125"/>
          </a:xfrm>
        </p:spPr>
        <p:txBody>
          <a:bodyPr/>
          <a:lstStyle/>
          <a:p>
            <a:r>
              <a:rPr lang="hu-HU" dirty="0" smtClean="0"/>
              <a:t>Új kihívások a televízió hálózatok tervezésében                          HTE </a:t>
            </a:r>
            <a:r>
              <a:rPr lang="hu-HU" dirty="0" err="1" smtClean="0"/>
              <a:t>Infokom</a:t>
            </a:r>
            <a:r>
              <a:rPr lang="hu-HU" dirty="0" smtClean="0"/>
              <a:t> 2012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576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4248472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9512" y="1052737"/>
            <a:ext cx="8712968" cy="9361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A6A6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184576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 dirty="0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052736"/>
            <a:ext cx="4040188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692498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8657" y="1052736"/>
            <a:ext cx="4041775" cy="63976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8657" y="1692498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12" y="1052736"/>
            <a:ext cx="8712968" cy="4968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4CAB-6B3C-4AD3-B4DC-F54E735C0A1D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6" descr="3b_nyi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25359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2012. október 11. Mátraháza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6B36-CD34-4CBD-8766-96A6379BC185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7" name="Picture 6" descr="3b_kovet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9753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80312" y="44205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4E9983B-DFD1-4436-BE07-561D6D98F346}" type="slidenum">
              <a:rPr lang="hu-HU" sz="1400" smtClean="0">
                <a:solidFill>
                  <a:srgbClr val="0070B8"/>
                </a:solidFill>
              </a:rPr>
              <a:pPr algn="r"/>
              <a:t>‹#›</a:t>
            </a:fld>
            <a:endParaRPr lang="hu-HU" sz="1400">
              <a:solidFill>
                <a:srgbClr val="0070B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1" r:id="rId2"/>
    <p:sldLayoutId id="2147483652" r:id="rId3"/>
    <p:sldLayoutId id="2147483662" r:id="rId4"/>
    <p:sldLayoutId id="2147483663" r:id="rId5"/>
    <p:sldLayoutId id="2147483655" r:id="rId6"/>
    <p:sldLayoutId id="2147483659" r:id="rId7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2012. október 11. Mátraháza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Új kihívások a televízió hálózatok tervezésében                          HTE Infokom 2012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F78E-C036-4E86-BB54-FF597F2F582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kissne@nmhh.h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5720" y="2756520"/>
            <a:ext cx="8310816" cy="310137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endParaRPr lang="hu-HU" sz="3200" b="1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hu-HU" sz="3200" b="1" dirty="0" smtClean="0">
                <a:solidFill>
                  <a:schemeClr val="tx2"/>
                </a:solidFill>
              </a:rPr>
              <a:t>Kissné dr. Akli Mária</a:t>
            </a:r>
          </a:p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Nemzeti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Média</a:t>
            </a:r>
            <a:r>
              <a:rPr lang="en-US" b="1" dirty="0" smtClean="0">
                <a:solidFill>
                  <a:schemeClr val="tx2"/>
                </a:solidFill>
              </a:rPr>
              <a:t>- </a:t>
            </a:r>
            <a:r>
              <a:rPr lang="en-US" b="1" dirty="0" err="1" smtClean="0">
                <a:solidFill>
                  <a:schemeClr val="tx2"/>
                </a:solidFill>
              </a:rPr>
              <a:t>és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Hírközlési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Hatóság</a:t>
            </a:r>
            <a:endParaRPr lang="hu-HU" b="1" dirty="0" smtClean="0">
              <a:solidFill>
                <a:schemeClr val="tx2"/>
              </a:solidFill>
            </a:endParaRPr>
          </a:p>
          <a:p>
            <a:pPr algn="ctr"/>
            <a:endParaRPr lang="hu-HU" b="1" dirty="0" smtClean="0">
              <a:solidFill>
                <a:schemeClr val="tx2"/>
              </a:solidFill>
            </a:endParaRPr>
          </a:p>
          <a:p>
            <a:pPr lvl="0" algn="ctr">
              <a:defRPr/>
            </a:pPr>
            <a:r>
              <a:rPr lang="hu-HU" b="1" dirty="0" smtClean="0">
                <a:solidFill>
                  <a:schemeClr val="tx2"/>
                </a:solidFill>
              </a:rPr>
              <a:t>osztályvezető</a:t>
            </a:r>
          </a:p>
          <a:p>
            <a:pPr lvl="0" algn="ctr">
              <a:defRPr/>
            </a:pPr>
            <a:r>
              <a:rPr lang="hu-HU" b="1" dirty="0" err="1" smtClean="0">
                <a:solidFill>
                  <a:schemeClr val="tx2"/>
                </a:solidFill>
              </a:rPr>
              <a:t>kissne</a:t>
            </a:r>
            <a:r>
              <a:rPr lang="hu-HU" b="1" dirty="0" smtClean="0">
                <a:solidFill>
                  <a:schemeClr val="tx2"/>
                </a:solidFill>
              </a:rPr>
              <a:t>@</a:t>
            </a:r>
            <a:r>
              <a:rPr lang="hu-HU" b="1" dirty="0" err="1" smtClean="0">
                <a:solidFill>
                  <a:schemeClr val="tx2"/>
                </a:solidFill>
              </a:rPr>
              <a:t>nmhh.hu</a:t>
            </a:r>
            <a:endParaRPr lang="hu-HU" b="1" dirty="0" smtClean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hu-HU" b="1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hu-HU" dirty="0" smtClean="0">
              <a:solidFill>
                <a:schemeClr val="tx2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571736" y="785794"/>
            <a:ext cx="6215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3200" dirty="0" smtClean="0">
                <a:solidFill>
                  <a:srgbClr val="0070B8"/>
                </a:solidFill>
              </a:rPr>
              <a:t>A helyi televíziók digitális átállása szabályozói szemmel</a:t>
            </a:r>
            <a:endParaRPr lang="hu-HU" sz="3200" dirty="0">
              <a:solidFill>
                <a:srgbClr val="0070B8"/>
              </a:solidFill>
            </a:endParaRPr>
          </a:p>
        </p:txBody>
      </p:sp>
      <p:sp>
        <p:nvSpPr>
          <p:cNvPr id="9" name="Dátum helye 8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10" name="Élőláb helye 11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5805518" cy="365125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85720" y="1357298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hu-HU" sz="2400" dirty="0" smtClean="0"/>
              <a:t>Az országos ASO céldátumának eldöntésétől a lekapcsolásig rendelkezésre álló 7 hónap nem lett volna elegendő a helyi pályázat lebonyolítására.</a:t>
            </a:r>
          </a:p>
          <a:p>
            <a:pPr algn="just">
              <a:spcBef>
                <a:spcPct val="0"/>
              </a:spcBef>
            </a:pPr>
            <a:endParaRPr lang="hu-HU" sz="2400" dirty="0" smtClean="0"/>
          </a:p>
          <a:p>
            <a:pPr algn="just">
              <a:spcBef>
                <a:spcPct val="0"/>
              </a:spcBef>
            </a:pPr>
            <a:r>
              <a:rPr lang="hu-HU" sz="2400" dirty="0" smtClean="0"/>
              <a:t>Megoldás:  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Ideiglenes digitális műsorszórási jogosultság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Digi2013 Pályázat</a:t>
            </a:r>
            <a:endParaRPr lang="hu-HU" sz="2800" b="1" dirty="0" smtClean="0">
              <a:solidFill>
                <a:srgbClr val="0070B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143240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B8"/>
                </a:solidFill>
              </a:rPr>
              <a:t>Helyi ASO céldátumának kiterjesztése</a:t>
            </a:r>
            <a:endParaRPr lang="hu-HU" sz="2400" b="1" dirty="0">
              <a:solidFill>
                <a:srgbClr val="0070B8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928662" y="4857760"/>
            <a:ext cx="6715172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Nem volt cél az analóg technológia konzerválása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14282" y="1285860"/>
            <a:ext cx="88222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Pályázás érvényes analóg engedély birtokában </a:t>
            </a:r>
            <a:r>
              <a:rPr lang="hu-HU" sz="2400" dirty="0" smtClean="0"/>
              <a:t>2013. október 10-ig</a:t>
            </a:r>
            <a:endParaRPr lang="hu-HU" sz="2400" dirty="0" smtClean="0">
              <a:latin typeface="+mj-lt"/>
              <a:ea typeface="+mj-ea"/>
              <a:cs typeface="+mj-cs"/>
            </a:endParaRP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Támogatás digitális műsorszóró technológiára történő átállás beruházásához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Maximálisan elnyerhető összeg 8 millió Ft.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Az NMHH kérelemre frekvenciatervet készít, kötelező erejű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Csak 2 hónap van a szerződés aláírásától az üzembe helyezésig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HTOE–</a:t>
            </a:r>
            <a:r>
              <a:rPr lang="hu-HU" sz="2400" dirty="0" err="1" smtClean="0">
                <a:latin typeface="+mj-lt"/>
                <a:ea typeface="+mj-ea"/>
                <a:cs typeface="+mj-cs"/>
              </a:rPr>
              <a:t>vel</a:t>
            </a:r>
            <a:r>
              <a:rPr lang="hu-HU" sz="2400" dirty="0" smtClean="0">
                <a:latin typeface="+mj-lt"/>
                <a:ea typeface="+mj-ea"/>
                <a:cs typeface="+mj-cs"/>
              </a:rPr>
              <a:t> egyeztetve a pályázók ütemezetten nyújtották be a pályázatokat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Zökkenőmentes lebonyolítás: pályázás, </a:t>
            </a:r>
            <a:r>
              <a:rPr lang="hu-HU" sz="2400" dirty="0" err="1" smtClean="0"/>
              <a:t>frek</a:t>
            </a:r>
            <a:r>
              <a:rPr lang="hu-HU" sz="2400" dirty="0" smtClean="0"/>
              <a:t>. terv, engedélyezés</a:t>
            </a:r>
          </a:p>
          <a:p>
            <a:pPr marL="274638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Eredmény: </a:t>
            </a:r>
          </a:p>
          <a:p>
            <a:pPr marL="731838" lvl="1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Augusztus 1: Békéscsabán elindul az első helyi digitális televízió</a:t>
            </a:r>
          </a:p>
          <a:p>
            <a:pPr marL="731838" lvl="1" indent="-274638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2013. decemberre 37 üzemelő digitális helyi televízió</a:t>
            </a:r>
            <a:endParaRPr lang="hu-HU" sz="2800" b="1" dirty="0" smtClean="0">
              <a:solidFill>
                <a:srgbClr val="0070B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Felhő 8"/>
          <p:cNvSpPr/>
          <p:nvPr/>
        </p:nvSpPr>
        <p:spPr>
          <a:xfrm rot="10800000">
            <a:off x="3500430" y="0"/>
            <a:ext cx="2928958" cy="1357323"/>
          </a:xfrm>
          <a:prstGeom prst="cloudCallout">
            <a:avLst>
              <a:gd name="adj1" fmla="val 12095"/>
              <a:gd name="adj2" fmla="val 28448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3514534" y="266354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Digi2013 pályázat</a:t>
            </a:r>
          </a:p>
          <a:p>
            <a:pPr algn="ctr"/>
            <a:r>
              <a:rPr lang="hu-HU" b="1" dirty="0" smtClean="0"/>
              <a:t>2014. április  25</a:t>
            </a:r>
          </a:p>
          <a:p>
            <a:pPr algn="ctr"/>
            <a:r>
              <a:rPr lang="hu-HU" b="1" dirty="0" smtClean="0"/>
              <a:t>MTVA- NMHH MT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dirty="0" smtClean="0">
                <a:solidFill>
                  <a:srgbClr val="0070B8"/>
                </a:solidFill>
              </a:rPr>
              <a:t>Helyi televíziók Magyarországon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7981792" cy="464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zövegdoboz 1"/>
          <p:cNvSpPr txBox="1"/>
          <p:nvPr/>
        </p:nvSpPr>
        <p:spPr>
          <a:xfrm>
            <a:off x="467544" y="6009322"/>
            <a:ext cx="7837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Vácon 2014. június 2-án történik a technológia váltás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dirty="0" smtClean="0">
                <a:solidFill>
                  <a:srgbClr val="0070B8"/>
                </a:solidFill>
              </a:rPr>
              <a:t>Helyi televíziók Magyarországon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604258" cy="4757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dirty="0" smtClean="0">
                <a:solidFill>
                  <a:srgbClr val="0070B8"/>
                </a:solidFill>
              </a:rPr>
              <a:t>Főbb műszaki jellemzők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357158" y="1071546"/>
            <a:ext cx="84410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Frekvenciatervben megadott kötelező paraméterek: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Analóg sugárzással egyező 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Telephely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Antennamagasság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Antenna karakterisztika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Vételkörzet (-5%-nál nagyobb eltérés esetén nyilatkozat  szükséges)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Vételi mód: fix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Rendszerparaméterek: QPSK 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Frekvencia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ERP</a:t>
            </a:r>
          </a:p>
          <a:p>
            <a:pPr marL="274638" indent="-274638">
              <a:buFont typeface="Arial" pitchFamily="34" charset="0"/>
              <a:buChar char="•"/>
            </a:pPr>
            <a:endParaRPr lang="hu-HU" sz="2400" dirty="0" smtClean="0"/>
          </a:p>
          <a:p>
            <a:pPr marL="274638" indent="-274638"/>
            <a:r>
              <a:rPr lang="hu-HU" sz="2400" dirty="0" smtClean="0"/>
              <a:t>Szabadon választható paraméterek pl.: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hu-HU" sz="2400" dirty="0" smtClean="0"/>
              <a:t>Képtömörítési eljárás, képminőség, CR, GI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71802" y="6357958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dirty="0" smtClean="0">
                <a:solidFill>
                  <a:srgbClr val="0070B8"/>
                </a:solidFill>
              </a:rPr>
              <a:t>Analóg és digitális jellemzők összehasonlítása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928802"/>
            <a:ext cx="46482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142984"/>
            <a:ext cx="54387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Szövegdoboz 13"/>
          <p:cNvSpPr txBox="1"/>
          <p:nvPr/>
        </p:nvSpPr>
        <p:spPr>
          <a:xfrm>
            <a:off x="1142976" y="5429264"/>
            <a:ext cx="6000792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Helyi televíziósok visszajelzései: 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A hatósági szerződés szerinti ellátottság  megvan, de</a:t>
            </a:r>
          </a:p>
          <a:p>
            <a:pPr marL="182563" indent="-182563">
              <a:buFont typeface="Arial" pitchFamily="34" charset="0"/>
              <a:buChar char="•"/>
            </a:pPr>
            <a:r>
              <a:rPr lang="hu-HU" dirty="0" smtClean="0">
                <a:solidFill>
                  <a:schemeClr val="tx1"/>
                </a:solidFill>
              </a:rPr>
              <a:t>Nagyobbat szeretnének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dirty="0" smtClean="0">
                <a:solidFill>
                  <a:srgbClr val="0070B8"/>
                </a:solidFill>
              </a:rPr>
              <a:t>További tennivalók a szabályozásban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287016" y="1124744"/>
            <a:ext cx="84614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Helyi-körzeti digitális jogosultságok pályáztatásának </a:t>
            </a:r>
          </a:p>
          <a:p>
            <a:endParaRPr lang="hu-HU" sz="2400" dirty="0" smtClean="0"/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előkészítése: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2400" dirty="0" smtClean="0"/>
              <a:t>Döntések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2400" dirty="0" smtClean="0"/>
              <a:t>Frekvenciatervek készítése figyelembe </a:t>
            </a:r>
            <a:r>
              <a:rPr lang="hu-HU" sz="2400" dirty="0"/>
              <a:t>véve </a:t>
            </a:r>
            <a:endParaRPr lang="hu-HU" sz="2400" dirty="0" smtClean="0"/>
          </a:p>
          <a:p>
            <a:pPr marL="1714500" lvl="3" indent="-342900">
              <a:buFont typeface="Arial" pitchFamily="34" charset="0"/>
              <a:buChar char="•"/>
            </a:pPr>
            <a:r>
              <a:rPr lang="hu-HU" sz="2400" dirty="0" smtClean="0"/>
              <a:t>az </a:t>
            </a:r>
            <a:r>
              <a:rPr lang="hu-HU" sz="2400" dirty="0"/>
              <a:t>UHF sáv jövőbeni </a:t>
            </a:r>
            <a:r>
              <a:rPr lang="hu-HU" sz="2400" dirty="0" smtClean="0"/>
              <a:t>felhasználását, 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hu-HU" sz="2400" dirty="0" smtClean="0"/>
              <a:t>igényeket, 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hu-HU" sz="2400" dirty="0" smtClean="0"/>
              <a:t>műszaki lehetőségeket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2400" dirty="0" smtClean="0"/>
              <a:t>Frekvenciakoordináció folytatása, módosítások,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2400" dirty="0" smtClean="0"/>
              <a:t>Jogszabályi feltételek felülvizsgálata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hu-HU" sz="2400" dirty="0" smtClean="0"/>
              <a:t>Eljárás kidolgozása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kiírása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dirty="0" smtClean="0"/>
              <a:t>lebonyolítása</a:t>
            </a:r>
          </a:p>
          <a:p>
            <a:pPr marL="731838" lvl="1" indent="-274638">
              <a:buFont typeface="Arial" pitchFamily="34" charset="0"/>
              <a:buChar char="•"/>
            </a:pPr>
            <a:r>
              <a:rPr lang="hu-HU" sz="2400" smtClean="0"/>
              <a:t>rádióengedélyezési </a:t>
            </a:r>
            <a:r>
              <a:rPr lang="hu-HU" sz="2400" dirty="0" smtClean="0"/>
              <a:t>eljárás lefolytatása</a:t>
            </a:r>
          </a:p>
        </p:txBody>
      </p:sp>
    </p:spTree>
    <p:extLst>
      <p:ext uri="{BB962C8B-B14F-4D97-AF65-F5344CB8AC3E}">
        <p14:creationId xmlns:p14="http://schemas.microsoft.com/office/powerpoint/2010/main" val="402027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2555776" y="2996952"/>
            <a:ext cx="418883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B8"/>
                </a:solidFill>
              </a:rPr>
              <a:t>KÖSZÖNÖM A FIGYELMET!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pPr algn="ctr"/>
            <a:r>
              <a:rPr lang="en-US" sz="2800" b="1" dirty="0" smtClean="0">
                <a:solidFill>
                  <a:schemeClr val="tx2"/>
                </a:solidFill>
                <a:hlinkClick r:id="rId2"/>
              </a:rPr>
              <a:t>kissne@nmhh.hu</a:t>
            </a:r>
            <a:endParaRPr lang="hu-HU" sz="2800" b="1" dirty="0" smtClean="0">
              <a:solidFill>
                <a:schemeClr val="tx2"/>
              </a:solidFill>
            </a:endParaRPr>
          </a:p>
          <a:p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2007. évi LXXIV. törvény (</a:t>
            </a:r>
            <a:r>
              <a:rPr lang="hu-HU" sz="2400" b="1" dirty="0" err="1" smtClean="0">
                <a:solidFill>
                  <a:srgbClr val="0070B8"/>
                </a:solidFill>
              </a:rPr>
              <a:t>Dtv</a:t>
            </a:r>
            <a:r>
              <a:rPr lang="hu-HU" sz="2400" b="1" smtClean="0">
                <a:solidFill>
                  <a:srgbClr val="0070B8"/>
                </a:solidFill>
              </a:rPr>
              <a:t>.) </a:t>
            </a:r>
            <a:endParaRPr lang="hu-HU" sz="2400" b="1" dirty="0" smtClean="0">
              <a:solidFill>
                <a:srgbClr val="0070B8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28596" y="2143116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2800" b="1" dirty="0" smtClean="0">
                <a:solidFill>
                  <a:srgbClr val="0070B8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just">
              <a:spcBef>
                <a:spcPct val="0"/>
              </a:spcBef>
            </a:pPr>
            <a:r>
              <a:rPr lang="hu-HU" sz="2800" b="1" dirty="0" smtClean="0">
                <a:latin typeface="+mj-lt"/>
                <a:ea typeface="+mj-ea"/>
                <a:cs typeface="+mj-cs"/>
              </a:rPr>
              <a:t>„</a:t>
            </a:r>
            <a:r>
              <a:rPr lang="hu-HU" sz="2800" dirty="0" smtClean="0"/>
              <a:t>A helyi és körzeti vételkörzetű műsorterjesztési szolgáltatások nyújtását lehetővé tevő digitális műsorszóró adó üzemeltetési jogosultságokat a digitális átállás által lehetővé tett ütemben kell pályáztatni” </a:t>
            </a:r>
            <a:endParaRPr lang="hu-HU" sz="2800" b="1" dirty="0" smtClean="0">
              <a:solidFill>
                <a:srgbClr val="0070B8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285728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Frekvenciák helyi digitális televíziózáshoz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316555" y="1093630"/>
            <a:ext cx="8715436" cy="44627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63538" indent="-363538" algn="ctr">
              <a:spcBef>
                <a:spcPct val="0"/>
              </a:spcBef>
            </a:pPr>
            <a:r>
              <a:rPr lang="hu-HU" sz="2300" b="1" dirty="0" smtClean="0">
                <a:solidFill>
                  <a:schemeClr val="tx1"/>
                </a:solidFill>
              </a:rPr>
              <a:t>A GE06 DVB-T terv nem tartalmaz frekvenciákat helyi televíziózáshoz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049" name="Picture 1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555" y="2017598"/>
            <a:ext cx="5472113" cy="3692525"/>
          </a:xfrm>
          <a:prstGeom prst="rect">
            <a:avLst/>
          </a:prstGeom>
          <a:noFill/>
        </p:spPr>
      </p:pic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699325"/>
              </p:ext>
            </p:extLst>
          </p:nvPr>
        </p:nvGraphicFramePr>
        <p:xfrm>
          <a:off x="5732840" y="2594404"/>
          <a:ext cx="3206750" cy="2895600"/>
        </p:xfrm>
        <a:graphic>
          <a:graphicData uri="http://schemas.openxmlformats.org/drawingml/2006/table">
            <a:tbl>
              <a:tblPr/>
              <a:tblGrid>
                <a:gridCol w="1263650"/>
                <a:gridCol w="1943100"/>
              </a:tblGrid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vételkörzet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ellátott lakosság száma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AGG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422976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BARTOL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751658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BEK 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281358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CSO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631660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FEJ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363821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HAJ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525788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HEV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645512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KISCSA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331779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KOM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317585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NOG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120979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PESC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2898957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SOPGYO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433134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SZ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256313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SZA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241263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TOK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621245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316957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VES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533174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460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ZALSOM</a:t>
                      </a:r>
                      <a:endParaRPr lang="hu-H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325499</a:t>
                      </a:r>
                      <a:endParaRPr lang="hu-H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3589502" y="5512844"/>
            <a:ext cx="446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18 körzet százezernél nagyobb népességgel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571470" y="1832932"/>
            <a:ext cx="709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„százezer lakos vagy egy településen belül legfeljebb ötszázezer lakos” 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85722" y="6011986"/>
            <a:ext cx="8715436" cy="44627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63538" indent="-363538" algn="ctr">
              <a:spcBef>
                <a:spcPct val="0"/>
              </a:spcBef>
            </a:pPr>
            <a:r>
              <a:rPr lang="hu-HU" sz="2300" b="1" dirty="0" smtClean="0">
                <a:solidFill>
                  <a:schemeClr val="tx1"/>
                </a:solidFill>
              </a:rPr>
              <a:t>A GE06 frekvenciák </a:t>
            </a:r>
            <a:r>
              <a:rPr lang="hu-HU" sz="2300" b="1" dirty="0" err="1" smtClean="0">
                <a:solidFill>
                  <a:schemeClr val="tx1"/>
                </a:solidFill>
              </a:rPr>
              <a:t>spektrumhatékonyan</a:t>
            </a:r>
            <a:r>
              <a:rPr lang="hu-HU" sz="2300" b="1" dirty="0" smtClean="0">
                <a:solidFill>
                  <a:schemeClr val="tx1"/>
                </a:solidFill>
              </a:rPr>
              <a:t> nem használhatók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86018" y="0"/>
            <a:ext cx="63579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Frekvenciák helyi digitális televíziózáshoz:</a:t>
            </a:r>
            <a:br>
              <a:rPr lang="hu-HU" sz="2400" b="1" dirty="0" smtClean="0">
                <a:solidFill>
                  <a:srgbClr val="0070B8"/>
                </a:solidFill>
              </a:rPr>
            </a:br>
            <a:r>
              <a:rPr lang="hu-HU" sz="2400" b="1" dirty="0" smtClean="0">
                <a:solidFill>
                  <a:srgbClr val="0070B8"/>
                </a:solidFill>
              </a:rPr>
              <a:t>Az üzemelő helyiek technológia váltása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214282" y="1000108"/>
            <a:ext cx="89297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ct val="0"/>
              </a:spcBef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Az NMHH megkezdte a frekvencia tervezést két opcióra</a:t>
            </a:r>
          </a:p>
          <a:p>
            <a:pPr marL="363538" indent="-363538">
              <a:spcBef>
                <a:spcPct val="0"/>
              </a:spcBef>
            </a:pPr>
            <a:endParaRPr lang="hu-HU" sz="2400" dirty="0" smtClean="0">
              <a:latin typeface="+mj-lt"/>
              <a:ea typeface="+mj-ea"/>
              <a:cs typeface="+mj-cs"/>
            </a:endParaRPr>
          </a:p>
          <a:p>
            <a:pPr marL="530225" lvl="1" indent="-514350">
              <a:spcBef>
                <a:spcPct val="0"/>
              </a:spcBef>
              <a:buFont typeface="+mj-lt"/>
              <a:buAutoNum type="arabicPeriod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Az üzemelő helyi TV-k számára technológia váltás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Az analóg vételkörzettel azonos ellátottság biztosítása megoldható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Az analóggal azonos DVB-T frekvencia az adók 1/3-nál lehetséges, koordinációs szempontból nem jelent előnyt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Koordináció</a:t>
            </a:r>
          </a:p>
          <a:p>
            <a:pPr marL="1444625" lvl="3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Kis </a:t>
            </a:r>
            <a:r>
              <a:rPr lang="hu-HU" sz="2400" dirty="0" err="1" smtClean="0">
                <a:latin typeface="+mj-lt"/>
              </a:rPr>
              <a:t>ERP-k</a:t>
            </a:r>
            <a:r>
              <a:rPr lang="hu-HU" sz="2400" dirty="0" smtClean="0">
                <a:latin typeface="+mj-lt"/>
              </a:rPr>
              <a:t>, viszonylag kis hatás a szomszédos országokra</a:t>
            </a:r>
          </a:p>
          <a:p>
            <a:pPr marL="1444625" lvl="3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Országonként eltérő helyi digitális stratégiák</a:t>
            </a:r>
          </a:p>
          <a:p>
            <a:pPr marL="1444625" lvl="3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Néhány esetben korlátozás</a:t>
            </a:r>
            <a:endParaRPr lang="hu-HU" sz="2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14282" y="5500702"/>
            <a:ext cx="8715436" cy="44627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63538" indent="-363538" algn="ctr">
              <a:spcBef>
                <a:spcPct val="0"/>
              </a:spcBef>
            </a:pPr>
            <a:r>
              <a:rPr lang="hu-HU" sz="2300" b="1" dirty="0" smtClean="0">
                <a:solidFill>
                  <a:schemeClr val="tx1"/>
                </a:solidFill>
              </a:rPr>
              <a:t>Üzemelő adók technológiaváltására az NMHH 2009-re már felkészült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14282" y="1000109"/>
            <a:ext cx="864399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ct val="0"/>
              </a:spcBef>
              <a:buFont typeface="+mj-lt"/>
              <a:buAutoNum type="arabicPeriod" startAt="2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Új igények, nagyobb vételkörzetek és kapacitás</a:t>
            </a:r>
          </a:p>
          <a:p>
            <a:pPr marL="530225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 2007-ben elfogadott </a:t>
            </a:r>
            <a:r>
              <a:rPr lang="hu-HU" sz="2400" dirty="0" err="1" smtClean="0">
                <a:latin typeface="+mj-lt"/>
                <a:ea typeface="+mj-ea"/>
                <a:cs typeface="+mj-cs"/>
              </a:rPr>
              <a:t>Dtv</a:t>
            </a:r>
            <a:r>
              <a:rPr lang="hu-HU" sz="2400" dirty="0" smtClean="0">
                <a:latin typeface="+mj-lt"/>
                <a:ea typeface="+mj-ea"/>
                <a:cs typeface="+mj-cs"/>
              </a:rPr>
              <a:t>. a helyi televíziók pályáztatási feltételeinek későbbi kidolgozásáról rendelkezik</a:t>
            </a:r>
          </a:p>
          <a:p>
            <a:pPr marL="530225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2010 közepéig a helyi várható igényekről nem volt információja a hatóságnak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Ennek ellenére a frekvencia megkezdődött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Az igény felmérés eredménye alapján a frekvenciaterv felülvizsgálatra került</a:t>
            </a:r>
          </a:p>
          <a:p>
            <a:pPr marL="530225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A koordinációs egyeztetések 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Óvatos hozzáállás a szomszédos országok részéről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Országonként eltérő eredmények és feltételek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ea typeface="+mj-ea"/>
                <a:cs typeface="+mj-cs"/>
              </a:rPr>
              <a:t>Még folyamatban</a:t>
            </a: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endParaRPr lang="hu-HU" sz="2400" dirty="0" smtClean="0">
              <a:latin typeface="+mj-lt"/>
              <a:ea typeface="+mj-ea"/>
              <a:cs typeface="+mj-cs"/>
            </a:endParaRPr>
          </a:p>
          <a:p>
            <a:pPr marL="987425" lvl="2" indent="-514350">
              <a:spcBef>
                <a:spcPct val="0"/>
              </a:spcBef>
              <a:buFont typeface="Arial" pitchFamily="34" charset="0"/>
              <a:buChar char="•"/>
            </a:pPr>
            <a:endParaRPr lang="hu-HU" sz="2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714612" y="0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Frekvenciák helyi digitális televíziózáshoz: </a:t>
            </a:r>
            <a:br>
              <a:rPr lang="hu-HU" sz="2400" b="1" dirty="0" smtClean="0">
                <a:solidFill>
                  <a:srgbClr val="0070B8"/>
                </a:solidFill>
              </a:rPr>
            </a:br>
            <a:r>
              <a:rPr lang="hu-HU" sz="2400" b="1" dirty="0" smtClean="0">
                <a:solidFill>
                  <a:srgbClr val="0070B8"/>
                </a:solidFill>
              </a:rPr>
              <a:t>Új igények és nagyobb vételkörzetek</a:t>
            </a:r>
            <a:endParaRPr lang="hu-HU" sz="2400" dirty="0" smtClean="0">
              <a:solidFill>
                <a:srgbClr val="0070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2714612" y="0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Frekvenciák helyi digitális televíziózáshoz: </a:t>
            </a:r>
            <a:br>
              <a:rPr lang="hu-HU" sz="2400" b="1" dirty="0" smtClean="0">
                <a:solidFill>
                  <a:srgbClr val="0070B8"/>
                </a:solidFill>
              </a:rPr>
            </a:br>
            <a:r>
              <a:rPr lang="hu-HU" sz="2400" b="1" dirty="0" smtClean="0">
                <a:solidFill>
                  <a:srgbClr val="0070B8"/>
                </a:solidFill>
              </a:rPr>
              <a:t>Új igények és nagyobb vételkörzetek</a:t>
            </a:r>
            <a:endParaRPr lang="hu-HU" sz="2400" dirty="0" smtClean="0">
              <a:solidFill>
                <a:srgbClr val="0070B8"/>
              </a:solidFill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85926"/>
            <a:ext cx="4364114" cy="293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Egyenes összekötő nyíllal 15"/>
          <p:cNvCxnSpPr/>
          <p:nvPr/>
        </p:nvCxnSpPr>
        <p:spPr>
          <a:xfrm rot="16200000" flipH="1">
            <a:off x="2071670" y="1857364"/>
            <a:ext cx="857256" cy="28575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rot="16200000" flipH="1">
            <a:off x="963587" y="2894009"/>
            <a:ext cx="2858314" cy="706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 flipV="1">
            <a:off x="1000100" y="3929066"/>
            <a:ext cx="1214446" cy="1071570"/>
          </a:xfrm>
          <a:prstGeom prst="straightConnector1">
            <a:avLst/>
          </a:prstGeom>
          <a:ln w="28575">
            <a:solidFill>
              <a:srgbClr val="0070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 rot="5400000" flipH="1" flipV="1">
            <a:off x="821505" y="2393149"/>
            <a:ext cx="2786082" cy="2428892"/>
          </a:xfrm>
          <a:prstGeom prst="straightConnector1">
            <a:avLst/>
          </a:prstGeom>
          <a:ln w="28575">
            <a:solidFill>
              <a:srgbClr val="0070B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 rot="16200000" flipV="1">
            <a:off x="4500562" y="4357694"/>
            <a:ext cx="642942" cy="64294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rot="10800000">
            <a:off x="6215074" y="2357430"/>
            <a:ext cx="857256" cy="571504"/>
          </a:xfrm>
          <a:prstGeom prst="straightConnector1">
            <a:avLst/>
          </a:prstGeom>
          <a:ln w="28575">
            <a:solidFill>
              <a:srgbClr val="F456E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 rot="10800000" flipV="1">
            <a:off x="6000760" y="2928934"/>
            <a:ext cx="1071570" cy="428628"/>
          </a:xfrm>
          <a:prstGeom prst="straightConnector1">
            <a:avLst/>
          </a:prstGeom>
          <a:ln w="28575">
            <a:solidFill>
              <a:srgbClr val="F456E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zövegdoboz 33"/>
          <p:cNvSpPr txBox="1"/>
          <p:nvPr/>
        </p:nvSpPr>
        <p:spPr>
          <a:xfrm>
            <a:off x="285720" y="4857760"/>
            <a:ext cx="200026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Helyi televíziózás új frekvenciákon </a:t>
            </a:r>
            <a:endParaRPr lang="hu-HU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285720" y="1000108"/>
            <a:ext cx="3428992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Egy GE06 multiplex felhasználása helyi/regionális célra</a:t>
            </a:r>
            <a:endParaRPr lang="hu-HU" dirty="0"/>
          </a:p>
        </p:txBody>
      </p:sp>
      <p:cxnSp>
        <p:nvCxnSpPr>
          <p:cNvPr id="36" name="Egyenes összekötő nyíllal 35"/>
          <p:cNvCxnSpPr/>
          <p:nvPr/>
        </p:nvCxnSpPr>
        <p:spPr>
          <a:xfrm rot="10800000" flipV="1">
            <a:off x="4714876" y="3081334"/>
            <a:ext cx="2509854" cy="1276360"/>
          </a:xfrm>
          <a:prstGeom prst="straightConnector1">
            <a:avLst/>
          </a:prstGeom>
          <a:ln w="28575">
            <a:solidFill>
              <a:srgbClr val="F456E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zövegdoboz 37"/>
          <p:cNvSpPr txBox="1"/>
          <p:nvPr/>
        </p:nvSpPr>
        <p:spPr>
          <a:xfrm>
            <a:off x="6572264" y="2571744"/>
            <a:ext cx="2357454" cy="923330"/>
          </a:xfrm>
          <a:prstGeom prst="rect">
            <a:avLst/>
          </a:prstGeom>
          <a:ln>
            <a:solidFill>
              <a:srgbClr val="F456E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Nincs igazán még koncepció a helyi televíziózásra</a:t>
            </a:r>
            <a:endParaRPr lang="hu-HU" dirty="0"/>
          </a:p>
        </p:txBody>
      </p:sp>
      <p:cxnSp>
        <p:nvCxnSpPr>
          <p:cNvPr id="39" name="Egyenes összekötő nyíllal 38"/>
          <p:cNvCxnSpPr/>
          <p:nvPr/>
        </p:nvCxnSpPr>
        <p:spPr>
          <a:xfrm rot="10800000">
            <a:off x="3071802" y="4500570"/>
            <a:ext cx="2224102" cy="6524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/>
          <p:nvPr/>
        </p:nvCxnSpPr>
        <p:spPr>
          <a:xfrm rot="5400000" flipH="1" flipV="1">
            <a:off x="4893471" y="4688689"/>
            <a:ext cx="866780" cy="619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rot="5400000" flipH="1" flipV="1">
            <a:off x="4393405" y="3483767"/>
            <a:ext cx="2876568" cy="76677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zövegdoboz 45"/>
          <p:cNvSpPr txBox="1"/>
          <p:nvPr/>
        </p:nvSpPr>
        <p:spPr>
          <a:xfrm>
            <a:off x="4429124" y="5000636"/>
            <a:ext cx="4071966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Óvatos koordinációs együttműködés a helyi digitális műsorszórás területén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2714612" y="0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A helyi televíziók digitális átállásának szabályozása</a:t>
            </a:r>
            <a:endParaRPr lang="hu-HU" sz="2400" dirty="0" smtClean="0">
              <a:solidFill>
                <a:srgbClr val="0070B8"/>
              </a:solidFill>
            </a:endParaRPr>
          </a:p>
        </p:txBody>
      </p:sp>
      <p:grpSp>
        <p:nvGrpSpPr>
          <p:cNvPr id="7" name="Csoportba foglalás 6"/>
          <p:cNvGrpSpPr/>
          <p:nvPr/>
        </p:nvGrpSpPr>
        <p:grpSpPr>
          <a:xfrm rot="20152343">
            <a:off x="206762" y="4116448"/>
            <a:ext cx="2286016" cy="1500198"/>
            <a:chOff x="428596" y="3786190"/>
            <a:chExt cx="2286016" cy="1500198"/>
          </a:xfrm>
        </p:grpSpPr>
        <p:sp>
          <p:nvSpPr>
            <p:cNvPr id="9" name="Felhő 8"/>
            <p:cNvSpPr/>
            <p:nvPr/>
          </p:nvSpPr>
          <p:spPr>
            <a:xfrm rot="10800000">
              <a:off x="428596" y="3786190"/>
              <a:ext cx="2286016" cy="1500198"/>
            </a:xfrm>
            <a:prstGeom prst="cloudCallout">
              <a:avLst>
                <a:gd name="adj1" fmla="val -10157"/>
                <a:gd name="adj2" fmla="val 83286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1000100" y="4071942"/>
              <a:ext cx="13573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smtClean="0"/>
                <a:t>Határozat</a:t>
              </a:r>
              <a:endParaRPr lang="en-US" b="1" dirty="0" smtClean="0"/>
            </a:p>
            <a:p>
              <a:r>
                <a:rPr lang="en-GB" b="1" dirty="0" smtClean="0"/>
                <a:t>1021/2005</a:t>
              </a:r>
              <a:endParaRPr lang="hu-HU" b="1" dirty="0" smtClean="0"/>
            </a:p>
            <a:p>
              <a:pPr algn="ctr"/>
              <a:r>
                <a:rPr lang="en-GB" b="1" dirty="0" smtClean="0"/>
                <a:t> (III.10)</a:t>
              </a:r>
              <a:endParaRPr lang="hu-HU" dirty="0"/>
            </a:p>
          </p:txBody>
        </p:sp>
      </p:grpSp>
      <p:grpSp>
        <p:nvGrpSpPr>
          <p:cNvPr id="12" name="Csoportba foglalás 11"/>
          <p:cNvGrpSpPr/>
          <p:nvPr/>
        </p:nvGrpSpPr>
        <p:grpSpPr>
          <a:xfrm>
            <a:off x="500034" y="1142984"/>
            <a:ext cx="2214578" cy="1143008"/>
            <a:chOff x="2500298" y="1357298"/>
            <a:chExt cx="2214578" cy="1143008"/>
          </a:xfrm>
        </p:grpSpPr>
        <p:sp>
          <p:nvSpPr>
            <p:cNvPr id="13" name="Felhő 12"/>
            <p:cNvSpPr/>
            <p:nvPr/>
          </p:nvSpPr>
          <p:spPr>
            <a:xfrm>
              <a:off x="2500298" y="1357298"/>
              <a:ext cx="2214578" cy="1143008"/>
            </a:xfrm>
            <a:prstGeom prst="cloudCallout">
              <a:avLst>
                <a:gd name="adj1" fmla="val 3252"/>
                <a:gd name="adj2" fmla="val 107322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2714612" y="1500174"/>
              <a:ext cx="17859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(A)DÁS </a:t>
              </a:r>
              <a:r>
                <a:rPr lang="en-GB" b="1" dirty="0" smtClean="0"/>
                <a:t>1014/2007 (III.13)</a:t>
              </a:r>
              <a:endParaRPr lang="hu-HU" b="1" dirty="0" smtClean="0"/>
            </a:p>
          </p:txBody>
        </p:sp>
      </p:grpSp>
      <p:grpSp>
        <p:nvGrpSpPr>
          <p:cNvPr id="15" name="Csoportba foglalás 14"/>
          <p:cNvGrpSpPr/>
          <p:nvPr/>
        </p:nvGrpSpPr>
        <p:grpSpPr>
          <a:xfrm>
            <a:off x="2357422" y="5143512"/>
            <a:ext cx="2286016" cy="1428760"/>
            <a:chOff x="3000364" y="4357694"/>
            <a:chExt cx="2286016" cy="1428760"/>
          </a:xfrm>
        </p:grpSpPr>
        <p:sp>
          <p:nvSpPr>
            <p:cNvPr id="16" name="Felhő 15"/>
            <p:cNvSpPr/>
            <p:nvPr/>
          </p:nvSpPr>
          <p:spPr>
            <a:xfrm rot="10800000">
              <a:off x="3000364" y="4357694"/>
              <a:ext cx="2286016" cy="1428760"/>
            </a:xfrm>
            <a:prstGeom prst="cloudCallout">
              <a:avLst>
                <a:gd name="adj1" fmla="val 51990"/>
                <a:gd name="adj2" fmla="val 156897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3286116" y="4714884"/>
              <a:ext cx="16430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2007. évi</a:t>
              </a:r>
              <a:r>
                <a:rPr lang="en-GB" b="1" dirty="0" smtClean="0"/>
                <a:t> LXXIV </a:t>
              </a:r>
              <a:r>
                <a:rPr lang="hu-HU" b="1" dirty="0" smtClean="0"/>
                <a:t>tv. (</a:t>
              </a:r>
              <a:r>
                <a:rPr lang="hu-HU" b="1" dirty="0" err="1" smtClean="0"/>
                <a:t>Dtv</a:t>
              </a:r>
              <a:r>
                <a:rPr lang="hu-HU" b="1" dirty="0" smtClean="0"/>
                <a:t>.)</a:t>
              </a:r>
              <a:endParaRPr lang="en-GB" b="1" dirty="0" smtClean="0"/>
            </a:p>
            <a:p>
              <a:pPr algn="ctr"/>
              <a:endParaRPr lang="hu-HU" dirty="0"/>
            </a:p>
          </p:txBody>
        </p:sp>
      </p:grpSp>
      <p:grpSp>
        <p:nvGrpSpPr>
          <p:cNvPr id="18" name="Csoportba foglalás 17"/>
          <p:cNvGrpSpPr/>
          <p:nvPr/>
        </p:nvGrpSpPr>
        <p:grpSpPr>
          <a:xfrm>
            <a:off x="285720" y="3000372"/>
            <a:ext cx="6572296" cy="571504"/>
            <a:chOff x="285720" y="3000372"/>
            <a:chExt cx="6572296" cy="571504"/>
          </a:xfrm>
        </p:grpSpPr>
        <p:grpSp>
          <p:nvGrpSpPr>
            <p:cNvPr id="19" name="Csoportba foglalás 20"/>
            <p:cNvGrpSpPr/>
            <p:nvPr/>
          </p:nvGrpSpPr>
          <p:grpSpPr>
            <a:xfrm>
              <a:off x="285720" y="3000372"/>
              <a:ext cx="6572296" cy="571504"/>
              <a:chOff x="500035" y="1643050"/>
              <a:chExt cx="4779852" cy="571504"/>
            </a:xfrm>
          </p:grpSpPr>
          <p:sp>
            <p:nvSpPr>
              <p:cNvPr id="21" name="Sávnyíl 20"/>
              <p:cNvSpPr/>
              <p:nvPr/>
            </p:nvSpPr>
            <p:spPr>
              <a:xfrm>
                <a:off x="1331314" y="1643050"/>
                <a:ext cx="1350827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Sávnyíl 21"/>
              <p:cNvSpPr/>
              <p:nvPr/>
            </p:nvSpPr>
            <p:spPr>
              <a:xfrm>
                <a:off x="2578232" y="1643050"/>
                <a:ext cx="883233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Sávnyíl 22"/>
              <p:cNvSpPr/>
              <p:nvPr/>
            </p:nvSpPr>
            <p:spPr>
              <a:xfrm>
                <a:off x="3357555" y="1643050"/>
                <a:ext cx="987143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Sávnyíl 11"/>
              <p:cNvSpPr/>
              <p:nvPr/>
            </p:nvSpPr>
            <p:spPr>
              <a:xfrm>
                <a:off x="4240789" y="1643050"/>
                <a:ext cx="1039098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Szövegdoboz 24"/>
              <p:cNvSpPr txBox="1"/>
              <p:nvPr/>
            </p:nvSpPr>
            <p:spPr>
              <a:xfrm>
                <a:off x="1539134" y="1714488"/>
                <a:ext cx="7793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2007</a:t>
                </a:r>
                <a:endParaRPr lang="hu-HU" b="1" dirty="0"/>
              </a:p>
            </p:txBody>
          </p:sp>
          <p:sp>
            <p:nvSpPr>
              <p:cNvPr id="26" name="Szövegdoboz 25"/>
              <p:cNvSpPr txBox="1"/>
              <p:nvPr/>
            </p:nvSpPr>
            <p:spPr>
              <a:xfrm>
                <a:off x="2734096" y="1714488"/>
                <a:ext cx="6754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2008</a:t>
                </a:r>
                <a:endParaRPr lang="hu-HU" b="1" dirty="0"/>
              </a:p>
            </p:txBody>
          </p:sp>
          <p:sp>
            <p:nvSpPr>
              <p:cNvPr id="27" name="Szövegdoboz 26"/>
              <p:cNvSpPr txBox="1"/>
              <p:nvPr/>
            </p:nvSpPr>
            <p:spPr>
              <a:xfrm>
                <a:off x="4448608" y="1714488"/>
                <a:ext cx="6234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2012</a:t>
                </a:r>
                <a:endParaRPr lang="hu-HU" b="1" dirty="0"/>
              </a:p>
            </p:txBody>
          </p:sp>
          <p:sp>
            <p:nvSpPr>
              <p:cNvPr id="28" name="Ötszög 27"/>
              <p:cNvSpPr/>
              <p:nvPr/>
            </p:nvSpPr>
            <p:spPr>
              <a:xfrm>
                <a:off x="500035" y="1643050"/>
                <a:ext cx="935188" cy="571504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/>
              <p:cNvSpPr txBox="1"/>
              <p:nvPr/>
            </p:nvSpPr>
            <p:spPr>
              <a:xfrm>
                <a:off x="785786" y="1714488"/>
                <a:ext cx="857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2005</a:t>
                </a:r>
                <a:endParaRPr lang="hu-HU" b="1" dirty="0"/>
              </a:p>
            </p:txBody>
          </p:sp>
        </p:grpSp>
        <p:sp>
          <p:nvSpPr>
            <p:cNvPr id="20" name="Szövegdoboz 19"/>
            <p:cNvSpPr txBox="1"/>
            <p:nvPr/>
          </p:nvSpPr>
          <p:spPr>
            <a:xfrm>
              <a:off x="4500562" y="3071810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smtClean="0"/>
                <a:t>2010</a:t>
              </a:r>
              <a:endParaRPr lang="hu-HU" b="1" dirty="0"/>
            </a:p>
          </p:txBody>
        </p:sp>
      </p:grpSp>
      <p:grpSp>
        <p:nvGrpSpPr>
          <p:cNvPr id="30" name="Csoportba foglalás 29"/>
          <p:cNvGrpSpPr/>
          <p:nvPr/>
        </p:nvGrpSpPr>
        <p:grpSpPr>
          <a:xfrm>
            <a:off x="2643174" y="714356"/>
            <a:ext cx="2857520" cy="1200329"/>
            <a:chOff x="4786314" y="1500174"/>
            <a:chExt cx="3071834" cy="1200329"/>
          </a:xfrm>
        </p:grpSpPr>
        <p:sp>
          <p:nvSpPr>
            <p:cNvPr id="31" name="Felhő 30"/>
            <p:cNvSpPr/>
            <p:nvPr/>
          </p:nvSpPr>
          <p:spPr>
            <a:xfrm>
              <a:off x="4786314" y="1500174"/>
              <a:ext cx="3071834" cy="1143008"/>
            </a:xfrm>
            <a:prstGeom prst="cloudCallout">
              <a:avLst>
                <a:gd name="adj1" fmla="val -14026"/>
                <a:gd name="adj2" fmla="val 140269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Szövegdoboz 31"/>
            <p:cNvSpPr txBox="1"/>
            <p:nvPr/>
          </p:nvSpPr>
          <p:spPr>
            <a:xfrm>
              <a:off x="5214942" y="1500174"/>
              <a:ext cx="228601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Országos hálózatok pályáztatása és indulása</a:t>
              </a:r>
              <a:endParaRPr lang="en-US" b="1" dirty="0" smtClean="0"/>
            </a:p>
            <a:p>
              <a:pPr algn="ctr"/>
              <a:endParaRPr lang="hu-HU" dirty="0"/>
            </a:p>
          </p:txBody>
        </p:sp>
      </p:grpSp>
      <p:sp>
        <p:nvSpPr>
          <p:cNvPr id="34" name="Felhő 33"/>
          <p:cNvSpPr/>
          <p:nvPr/>
        </p:nvSpPr>
        <p:spPr>
          <a:xfrm rot="10800000">
            <a:off x="5000628" y="1500174"/>
            <a:ext cx="2571768" cy="1214446"/>
          </a:xfrm>
          <a:prstGeom prst="cloudCallout">
            <a:avLst>
              <a:gd name="adj1" fmla="val 59760"/>
              <a:gd name="adj2" fmla="val -63911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Szövegdoboz 35"/>
          <p:cNvSpPr txBox="1"/>
          <p:nvPr/>
        </p:nvSpPr>
        <p:spPr>
          <a:xfrm>
            <a:off x="5214942" y="164305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Helyi  televíziózásra igényfelmérés</a:t>
            </a:r>
            <a:endParaRPr lang="hu-HU" dirty="0"/>
          </a:p>
        </p:txBody>
      </p:sp>
      <p:grpSp>
        <p:nvGrpSpPr>
          <p:cNvPr id="37" name="Csoportba foglalás 36"/>
          <p:cNvGrpSpPr/>
          <p:nvPr/>
        </p:nvGrpSpPr>
        <p:grpSpPr>
          <a:xfrm>
            <a:off x="3714744" y="3857628"/>
            <a:ext cx="1785950" cy="1357322"/>
            <a:chOff x="1171551" y="4508090"/>
            <a:chExt cx="2286017" cy="1428760"/>
          </a:xfrm>
        </p:grpSpPr>
        <p:sp>
          <p:nvSpPr>
            <p:cNvPr id="38" name="Felhő 37"/>
            <p:cNvSpPr/>
            <p:nvPr/>
          </p:nvSpPr>
          <p:spPr>
            <a:xfrm rot="10800000">
              <a:off x="1171551" y="4508090"/>
              <a:ext cx="2286017" cy="1428760"/>
            </a:xfrm>
            <a:prstGeom prst="cloudCallout">
              <a:avLst>
                <a:gd name="adj1" fmla="val -31101"/>
                <a:gd name="adj2" fmla="val 65501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Szövegdoboz 38"/>
            <p:cNvSpPr txBox="1"/>
            <p:nvPr/>
          </p:nvSpPr>
          <p:spPr>
            <a:xfrm>
              <a:off x="1354432" y="4884079"/>
              <a:ext cx="2103134" cy="680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Új médiatörvény</a:t>
              </a:r>
              <a:endParaRPr lang="hu-HU" dirty="0"/>
            </a:p>
          </p:txBody>
        </p:sp>
      </p:grpSp>
      <p:grpSp>
        <p:nvGrpSpPr>
          <p:cNvPr id="40" name="Csoportba foglalás 39"/>
          <p:cNvGrpSpPr/>
          <p:nvPr/>
        </p:nvGrpSpPr>
        <p:grpSpPr>
          <a:xfrm>
            <a:off x="4773941" y="5143513"/>
            <a:ext cx="3429024" cy="1714488"/>
            <a:chOff x="1171551" y="4508090"/>
            <a:chExt cx="2286017" cy="1931073"/>
          </a:xfrm>
        </p:grpSpPr>
        <p:sp>
          <p:nvSpPr>
            <p:cNvPr id="41" name="Felhő 40"/>
            <p:cNvSpPr/>
            <p:nvPr/>
          </p:nvSpPr>
          <p:spPr>
            <a:xfrm rot="10800000">
              <a:off x="1171551" y="4508090"/>
              <a:ext cx="2286017" cy="1428760"/>
            </a:xfrm>
            <a:prstGeom prst="cloudCallout">
              <a:avLst>
                <a:gd name="adj1" fmla="val 8117"/>
                <a:gd name="adj2" fmla="val 171101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2" name="Szövegdoboz 41"/>
            <p:cNvSpPr txBox="1"/>
            <p:nvPr/>
          </p:nvSpPr>
          <p:spPr>
            <a:xfrm>
              <a:off x="1354432" y="4884081"/>
              <a:ext cx="2103134" cy="1555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A helyi televíziók digitális átállásának újragondolása</a:t>
              </a:r>
              <a:endParaRPr lang="hu-HU" dirty="0"/>
            </a:p>
          </p:txBody>
        </p:sp>
      </p:grpSp>
      <p:sp>
        <p:nvSpPr>
          <p:cNvPr id="43" name="Sávnyíl 11"/>
          <p:cNvSpPr/>
          <p:nvPr/>
        </p:nvSpPr>
        <p:spPr>
          <a:xfrm>
            <a:off x="6715140" y="3000372"/>
            <a:ext cx="2428860" cy="571504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7000892" y="307181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2013. március</a:t>
            </a:r>
            <a:endParaRPr lang="hu-HU" b="1" dirty="0"/>
          </a:p>
        </p:txBody>
      </p:sp>
      <p:grpSp>
        <p:nvGrpSpPr>
          <p:cNvPr id="46" name="Csoportba foglalás 45"/>
          <p:cNvGrpSpPr/>
          <p:nvPr/>
        </p:nvGrpSpPr>
        <p:grpSpPr>
          <a:xfrm>
            <a:off x="6715140" y="3857628"/>
            <a:ext cx="2428860" cy="1357323"/>
            <a:chOff x="1537355" y="6237637"/>
            <a:chExt cx="2286017" cy="1428760"/>
          </a:xfrm>
        </p:grpSpPr>
        <p:sp>
          <p:nvSpPr>
            <p:cNvPr id="47" name="Felhő 46"/>
            <p:cNvSpPr/>
            <p:nvPr/>
          </p:nvSpPr>
          <p:spPr>
            <a:xfrm rot="10800000">
              <a:off x="1537355" y="6237637"/>
              <a:ext cx="2286017" cy="1428760"/>
            </a:xfrm>
            <a:prstGeom prst="cloudCallout">
              <a:avLst>
                <a:gd name="adj1" fmla="val 26072"/>
                <a:gd name="adj2" fmla="val 68869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8" name="Szövegdoboz 47"/>
            <p:cNvSpPr txBox="1"/>
            <p:nvPr/>
          </p:nvSpPr>
          <p:spPr>
            <a:xfrm>
              <a:off x="1720238" y="6388033"/>
              <a:ext cx="2103134" cy="388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hu-HU" dirty="0"/>
            </a:p>
          </p:txBody>
        </p:sp>
      </p:grpSp>
      <p:sp>
        <p:nvSpPr>
          <p:cNvPr id="45" name="Szövegdoboz 44"/>
          <p:cNvSpPr txBox="1"/>
          <p:nvPr/>
        </p:nvSpPr>
        <p:spPr>
          <a:xfrm>
            <a:off x="6909451" y="4076318"/>
            <a:ext cx="2214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Döntés az országos analóg hálózatok lekapcsolásiról</a:t>
            </a:r>
          </a:p>
        </p:txBody>
      </p:sp>
      <p:sp>
        <p:nvSpPr>
          <p:cNvPr id="49" name="Felhő 48"/>
          <p:cNvSpPr/>
          <p:nvPr/>
        </p:nvSpPr>
        <p:spPr>
          <a:xfrm>
            <a:off x="7077479" y="383110"/>
            <a:ext cx="2088232" cy="1357322"/>
          </a:xfrm>
          <a:prstGeom prst="cloudCallout">
            <a:avLst>
              <a:gd name="adj1" fmla="val -1043"/>
              <a:gd name="adj2" fmla="val 141006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Szövegdoboz 49"/>
          <p:cNvSpPr txBox="1"/>
          <p:nvPr/>
        </p:nvSpPr>
        <p:spPr>
          <a:xfrm>
            <a:off x="7176456" y="714356"/>
            <a:ext cx="1905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A </a:t>
            </a:r>
            <a:r>
              <a:rPr lang="hu-HU" b="1" dirty="0" err="1" smtClean="0"/>
              <a:t>Dtv</a:t>
            </a:r>
            <a:r>
              <a:rPr lang="hu-HU" b="1" dirty="0" smtClean="0"/>
              <a:t>. Módosítása</a:t>
            </a:r>
            <a:r>
              <a:rPr lang="hu-HU" b="1" dirty="0" smtClean="0"/>
              <a:t>:</a:t>
            </a:r>
            <a:endParaRPr lang="hu-H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78120" y="941526"/>
            <a:ext cx="86439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hu-HU" sz="2400" b="1" dirty="0" smtClean="0">
                <a:latin typeface="+mj-lt"/>
                <a:ea typeface="+mj-ea"/>
                <a:cs typeface="+mj-cs"/>
              </a:rPr>
              <a:t>2013. június 5-től hatályos</a:t>
            </a:r>
          </a:p>
          <a:p>
            <a:pPr algn="just">
              <a:spcBef>
                <a:spcPct val="0"/>
              </a:spcBef>
            </a:pPr>
            <a:endParaRPr lang="hu-HU" sz="2400" b="1" dirty="0" smtClean="0">
              <a:latin typeface="+mj-lt"/>
              <a:ea typeface="+mj-ea"/>
              <a:cs typeface="+mj-cs"/>
            </a:endParaRPr>
          </a:p>
          <a:p>
            <a:pPr marL="514350" indent="-514350" algn="just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  <a:latin typeface="+mj-lt"/>
                <a:ea typeface="+mj-ea"/>
                <a:cs typeface="+mj-cs"/>
              </a:rPr>
              <a:t>38.§: </a:t>
            </a:r>
            <a:r>
              <a:rPr lang="hu-HU" sz="2400" dirty="0" smtClean="0"/>
              <a:t>frekvenciagazdálkodási lehetőségektől függően legkésőbb 2017. december 31-ig kell megvalósulnia a helyi televíziók digitális átállásának</a:t>
            </a:r>
          </a:p>
          <a:p>
            <a:pPr marL="514350" indent="-514350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Amennyiben a frekvenciagazdálkodási feltételek fennállnak</a:t>
            </a:r>
          </a:p>
          <a:p>
            <a:pPr marL="514350" indent="-514350" algn="just">
              <a:spcBef>
                <a:spcPct val="0"/>
              </a:spcBef>
            </a:pPr>
            <a:endParaRPr lang="hu-HU" sz="2400" dirty="0" smtClean="0"/>
          </a:p>
          <a:p>
            <a:pPr marL="514350" indent="-514350" algn="just">
              <a:spcBef>
                <a:spcPct val="0"/>
              </a:spcBef>
            </a:pPr>
            <a:endParaRPr lang="hu-HU" sz="2400" dirty="0" smtClean="0"/>
          </a:p>
          <a:p>
            <a:pPr marL="514350" indent="-514350" algn="just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43/A §: </a:t>
            </a:r>
          </a:p>
          <a:p>
            <a:pPr marL="514350" indent="-514350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2018-tól helyi televíziózás csak pályáztatási eljárás útján </a:t>
            </a:r>
          </a:p>
          <a:p>
            <a:pPr marL="514350" indent="-514350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Jelenlegi médiaszolgáltatási jogosultság kérelemre legkésőbb 2018-ig meghosszabbítható</a:t>
            </a:r>
          </a:p>
          <a:p>
            <a:pPr marL="514350" indent="-514350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Ideiglenes </a:t>
            </a:r>
            <a:r>
              <a:rPr lang="hu-HU" sz="2400" dirty="0"/>
              <a:t>digitális műsorszórási jogosultságot lehet kérelemre szerezni 2016 végéig érkező igény </a:t>
            </a:r>
            <a:r>
              <a:rPr lang="hu-HU" sz="2400" dirty="0" smtClean="0"/>
              <a:t>esetén</a:t>
            </a:r>
          </a:p>
          <a:p>
            <a:pPr marL="514350" indent="-514350" algn="just">
              <a:spcBef>
                <a:spcPct val="0"/>
              </a:spcBef>
              <a:buFont typeface="Arial" pitchFamily="34" charset="0"/>
              <a:buChar char="•"/>
            </a:pPr>
            <a:r>
              <a:rPr lang="hu-HU" sz="2400" dirty="0" smtClean="0"/>
              <a:t>Nincs </a:t>
            </a:r>
            <a:r>
              <a:rPr lang="hu-HU" sz="2400" dirty="0" err="1" smtClean="0"/>
              <a:t>simulcast</a:t>
            </a:r>
            <a:endParaRPr lang="hu-HU" sz="2400" dirty="0" smtClean="0"/>
          </a:p>
        </p:txBody>
      </p:sp>
      <p:grpSp>
        <p:nvGrpSpPr>
          <p:cNvPr id="2" name="Csoportba foglalás 6"/>
          <p:cNvGrpSpPr/>
          <p:nvPr/>
        </p:nvGrpSpPr>
        <p:grpSpPr>
          <a:xfrm>
            <a:off x="3929058" y="0"/>
            <a:ext cx="2071670" cy="1357323"/>
            <a:chOff x="1537355" y="6012069"/>
            <a:chExt cx="2286017" cy="1428760"/>
          </a:xfrm>
        </p:grpSpPr>
        <p:sp>
          <p:nvSpPr>
            <p:cNvPr id="9" name="Felhő 8"/>
            <p:cNvSpPr/>
            <p:nvPr/>
          </p:nvSpPr>
          <p:spPr>
            <a:xfrm rot="10800000">
              <a:off x="1537355" y="6012069"/>
              <a:ext cx="2286017" cy="1428760"/>
            </a:xfrm>
            <a:prstGeom prst="cloudCallout">
              <a:avLst>
                <a:gd name="adj1" fmla="val 12095"/>
                <a:gd name="adj2" fmla="val 28448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1695014" y="6237637"/>
              <a:ext cx="2103134" cy="971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A </a:t>
              </a:r>
              <a:r>
                <a:rPr lang="hu-HU" b="1" dirty="0" err="1" smtClean="0"/>
                <a:t>Dtv</a:t>
              </a:r>
              <a:r>
                <a:rPr lang="hu-HU" b="1" dirty="0" smtClean="0"/>
                <a:t>. Módosítása:</a:t>
              </a:r>
            </a:p>
            <a:p>
              <a:pPr algn="ctr"/>
              <a:r>
                <a:rPr lang="hu-HU" b="1" dirty="0" smtClean="0"/>
                <a:t>38. és 43/A §</a:t>
              </a:r>
              <a:endParaRPr lang="hu-HU" dirty="0"/>
            </a:p>
          </p:txBody>
        </p:sp>
      </p:grpSp>
      <p:sp>
        <p:nvSpPr>
          <p:cNvPr id="12" name="Szövegdoboz 11"/>
          <p:cNvSpPr txBox="1"/>
          <p:nvPr/>
        </p:nvSpPr>
        <p:spPr>
          <a:xfrm>
            <a:off x="942676" y="3296016"/>
            <a:ext cx="7574915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tx1"/>
                </a:solidFill>
              </a:rPr>
              <a:t>Egyedi körülmények figyelembe vételének lehetősége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 smtClean="0"/>
              <a:t>2014. május 20.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5734080" cy="287360"/>
          </a:xfrm>
        </p:spPr>
        <p:txBody>
          <a:bodyPr/>
          <a:lstStyle/>
          <a:p>
            <a:r>
              <a:rPr lang="hu-HU" dirty="0" smtClean="0"/>
              <a:t>HTE Médiaklub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2714612" y="0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A helyi televíziók digitális átállása:</a:t>
            </a:r>
          </a:p>
          <a:p>
            <a:pPr algn="ctr">
              <a:spcBef>
                <a:spcPct val="0"/>
              </a:spcBef>
            </a:pPr>
            <a:r>
              <a:rPr lang="hu-HU" sz="2400" b="1" dirty="0" smtClean="0">
                <a:solidFill>
                  <a:srgbClr val="0070B8"/>
                </a:solidFill>
              </a:rPr>
              <a:t>2013</a:t>
            </a:r>
            <a:endParaRPr lang="hu-HU" sz="2400" dirty="0" smtClean="0">
              <a:solidFill>
                <a:srgbClr val="0070B8"/>
              </a:solidFill>
            </a:endParaRPr>
          </a:p>
        </p:txBody>
      </p:sp>
      <p:sp>
        <p:nvSpPr>
          <p:cNvPr id="13" name="Felhő 12"/>
          <p:cNvSpPr/>
          <p:nvPr/>
        </p:nvSpPr>
        <p:spPr>
          <a:xfrm>
            <a:off x="214282" y="928670"/>
            <a:ext cx="2857520" cy="1357322"/>
          </a:xfrm>
          <a:prstGeom prst="cloudCallout">
            <a:avLst>
              <a:gd name="adj1" fmla="val -34614"/>
              <a:gd name="adj2" fmla="val 102831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elhő 15"/>
          <p:cNvSpPr/>
          <p:nvPr/>
        </p:nvSpPr>
        <p:spPr>
          <a:xfrm rot="10800000">
            <a:off x="178563" y="4169286"/>
            <a:ext cx="3214710" cy="1428760"/>
          </a:xfrm>
          <a:prstGeom prst="cloudCallout">
            <a:avLst>
              <a:gd name="adj1" fmla="val -7268"/>
              <a:gd name="adj2" fmla="val 89698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7" name="Csoportba foglalás 17"/>
          <p:cNvGrpSpPr/>
          <p:nvPr/>
        </p:nvGrpSpPr>
        <p:grpSpPr>
          <a:xfrm>
            <a:off x="214282" y="3013704"/>
            <a:ext cx="7564357" cy="571504"/>
            <a:chOff x="285720" y="3000372"/>
            <a:chExt cx="7564357" cy="571504"/>
          </a:xfrm>
        </p:grpSpPr>
        <p:grpSp>
          <p:nvGrpSpPr>
            <p:cNvPr id="10" name="Csoportba foglalás 20"/>
            <p:cNvGrpSpPr/>
            <p:nvPr/>
          </p:nvGrpSpPr>
          <p:grpSpPr>
            <a:xfrm>
              <a:off x="285720" y="3000372"/>
              <a:ext cx="7564357" cy="571504"/>
              <a:chOff x="500035" y="1643050"/>
              <a:chExt cx="5501351" cy="571504"/>
            </a:xfrm>
          </p:grpSpPr>
          <p:sp>
            <p:nvSpPr>
              <p:cNvPr id="22" name="Sávnyíl 21"/>
              <p:cNvSpPr/>
              <p:nvPr/>
            </p:nvSpPr>
            <p:spPr>
              <a:xfrm>
                <a:off x="1383269" y="1643050"/>
                <a:ext cx="1091052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Sávnyíl 22"/>
              <p:cNvSpPr/>
              <p:nvPr/>
            </p:nvSpPr>
            <p:spPr>
              <a:xfrm>
                <a:off x="2370412" y="1643050"/>
                <a:ext cx="1194963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Sávnyíl 11"/>
              <p:cNvSpPr/>
              <p:nvPr/>
            </p:nvSpPr>
            <p:spPr>
              <a:xfrm>
                <a:off x="4578495" y="1643050"/>
                <a:ext cx="1422891" cy="571504"/>
              </a:xfrm>
              <a:prstGeom prst="chevron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Szövegdoboz 24"/>
              <p:cNvSpPr txBox="1"/>
              <p:nvPr/>
            </p:nvSpPr>
            <p:spPr>
              <a:xfrm>
                <a:off x="3357555" y="1714488"/>
                <a:ext cx="12988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hu-HU" b="1" dirty="0"/>
              </a:p>
            </p:txBody>
          </p:sp>
          <p:sp>
            <p:nvSpPr>
              <p:cNvPr id="26" name="Szövegdoboz 25"/>
              <p:cNvSpPr txBox="1"/>
              <p:nvPr/>
            </p:nvSpPr>
            <p:spPr>
              <a:xfrm>
                <a:off x="1643043" y="1714488"/>
                <a:ext cx="6754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április</a:t>
                </a:r>
                <a:endParaRPr lang="hu-HU" b="1" dirty="0"/>
              </a:p>
            </p:txBody>
          </p:sp>
          <p:sp>
            <p:nvSpPr>
              <p:cNvPr id="27" name="Szövegdoboz 26"/>
              <p:cNvSpPr txBox="1"/>
              <p:nvPr/>
            </p:nvSpPr>
            <p:spPr>
              <a:xfrm>
                <a:off x="2630186" y="1714488"/>
                <a:ext cx="6234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május</a:t>
                </a:r>
                <a:endParaRPr lang="hu-HU" b="1" dirty="0"/>
              </a:p>
            </p:txBody>
          </p:sp>
          <p:sp>
            <p:nvSpPr>
              <p:cNvPr id="28" name="Ötszög 27"/>
              <p:cNvSpPr/>
              <p:nvPr/>
            </p:nvSpPr>
            <p:spPr>
              <a:xfrm>
                <a:off x="500035" y="1643050"/>
                <a:ext cx="987143" cy="571504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/>
              <p:cNvSpPr txBox="1"/>
              <p:nvPr/>
            </p:nvSpPr>
            <p:spPr>
              <a:xfrm>
                <a:off x="603945" y="1714488"/>
                <a:ext cx="12209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b="1" dirty="0" smtClean="0"/>
                  <a:t>március</a:t>
                </a:r>
                <a:endParaRPr lang="hu-HU" b="1" dirty="0"/>
              </a:p>
            </p:txBody>
          </p:sp>
        </p:grpSp>
        <p:sp>
          <p:nvSpPr>
            <p:cNvPr id="20" name="Szövegdoboz 19"/>
            <p:cNvSpPr txBox="1"/>
            <p:nvPr/>
          </p:nvSpPr>
          <p:spPr>
            <a:xfrm>
              <a:off x="6161277" y="3101458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smtClean="0"/>
                <a:t>Augusztus  1</a:t>
              </a:r>
              <a:endParaRPr lang="hu-HU" b="1" dirty="0"/>
            </a:p>
          </p:txBody>
        </p:sp>
      </p:grpSp>
      <p:grpSp>
        <p:nvGrpSpPr>
          <p:cNvPr id="12" name="Csoportba foglalás 29"/>
          <p:cNvGrpSpPr/>
          <p:nvPr/>
        </p:nvGrpSpPr>
        <p:grpSpPr>
          <a:xfrm>
            <a:off x="3357554" y="1000108"/>
            <a:ext cx="2286016" cy="1428760"/>
            <a:chOff x="4786314" y="1214422"/>
            <a:chExt cx="3071834" cy="1428760"/>
          </a:xfrm>
        </p:grpSpPr>
        <p:sp>
          <p:nvSpPr>
            <p:cNvPr id="31" name="Felhő 30"/>
            <p:cNvSpPr/>
            <p:nvPr/>
          </p:nvSpPr>
          <p:spPr>
            <a:xfrm>
              <a:off x="4786314" y="1214422"/>
              <a:ext cx="3071834" cy="1428760"/>
            </a:xfrm>
            <a:prstGeom prst="cloudCallout">
              <a:avLst>
                <a:gd name="adj1" fmla="val -28977"/>
                <a:gd name="adj2" fmla="val 86136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Szövegdoboz 31"/>
            <p:cNvSpPr txBox="1"/>
            <p:nvPr/>
          </p:nvSpPr>
          <p:spPr>
            <a:xfrm>
              <a:off x="4929190" y="1428736"/>
              <a:ext cx="24489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NMHH: frekvenciatervek elkészítése</a:t>
              </a:r>
              <a:endParaRPr lang="en-US" b="1" dirty="0" smtClean="0"/>
            </a:p>
            <a:p>
              <a:pPr algn="ctr"/>
              <a:endParaRPr lang="hu-HU" dirty="0"/>
            </a:p>
          </p:txBody>
        </p:sp>
      </p:grpSp>
      <p:sp>
        <p:nvSpPr>
          <p:cNvPr id="34" name="Felhő 33"/>
          <p:cNvSpPr/>
          <p:nvPr/>
        </p:nvSpPr>
        <p:spPr>
          <a:xfrm rot="10800000">
            <a:off x="6000760" y="857232"/>
            <a:ext cx="2571768" cy="1571636"/>
          </a:xfrm>
          <a:prstGeom prst="cloudCallout">
            <a:avLst>
              <a:gd name="adj1" fmla="val -35647"/>
              <a:gd name="adj2" fmla="val -83305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Szövegdoboz 35"/>
          <p:cNvSpPr txBox="1"/>
          <p:nvPr/>
        </p:nvSpPr>
        <p:spPr>
          <a:xfrm>
            <a:off x="6215074" y="1285860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37 helyi televízió digitálisan sugároz</a:t>
            </a:r>
            <a:endParaRPr lang="hu-HU" dirty="0"/>
          </a:p>
        </p:txBody>
      </p:sp>
      <p:grpSp>
        <p:nvGrpSpPr>
          <p:cNvPr id="15" name="Csoportba foglalás 36"/>
          <p:cNvGrpSpPr/>
          <p:nvPr/>
        </p:nvGrpSpPr>
        <p:grpSpPr>
          <a:xfrm>
            <a:off x="6004121" y="4475329"/>
            <a:ext cx="2983078" cy="1214446"/>
            <a:chOff x="1080110" y="4508090"/>
            <a:chExt cx="2377458" cy="1428760"/>
          </a:xfrm>
        </p:grpSpPr>
        <p:sp>
          <p:nvSpPr>
            <p:cNvPr id="38" name="Felhő 37"/>
            <p:cNvSpPr/>
            <p:nvPr/>
          </p:nvSpPr>
          <p:spPr>
            <a:xfrm rot="10800000">
              <a:off x="1171551" y="4508090"/>
              <a:ext cx="2286017" cy="1428760"/>
            </a:xfrm>
            <a:prstGeom prst="cloudCallout">
              <a:avLst>
                <a:gd name="adj1" fmla="val 44346"/>
                <a:gd name="adj2" fmla="val 119462"/>
              </a:avLst>
            </a:prstGeom>
            <a:solidFill>
              <a:srgbClr val="EDFE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Szövegdoboz 38"/>
            <p:cNvSpPr txBox="1"/>
            <p:nvPr/>
          </p:nvSpPr>
          <p:spPr>
            <a:xfrm>
              <a:off x="1080110" y="4733684"/>
              <a:ext cx="2334325" cy="1086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Az első helyi televízió megkezdi a digitális sugárzást</a:t>
              </a:r>
              <a:endParaRPr lang="hu-HU" dirty="0"/>
            </a:p>
          </p:txBody>
        </p:sp>
      </p:grpSp>
      <p:sp>
        <p:nvSpPr>
          <p:cNvPr id="43" name="Sávnyíl 11"/>
          <p:cNvSpPr/>
          <p:nvPr/>
        </p:nvSpPr>
        <p:spPr>
          <a:xfrm>
            <a:off x="7590037" y="3013704"/>
            <a:ext cx="1500198" cy="571504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7762916" y="311479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november</a:t>
            </a:r>
            <a:endParaRPr lang="hu-HU" b="1" dirty="0"/>
          </a:p>
        </p:txBody>
      </p:sp>
      <p:sp>
        <p:nvSpPr>
          <p:cNvPr id="52" name="Szövegdoboz 51"/>
          <p:cNvSpPr txBox="1"/>
          <p:nvPr/>
        </p:nvSpPr>
        <p:spPr>
          <a:xfrm>
            <a:off x="464316" y="4482387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Digi2013 pályázat  kiírása digitális technológiai beruházásra</a:t>
            </a:r>
            <a:endParaRPr lang="en-US" b="1" dirty="0" smtClean="0"/>
          </a:p>
          <a:p>
            <a:pPr algn="ctr"/>
            <a:endParaRPr lang="hu-HU" dirty="0"/>
          </a:p>
        </p:txBody>
      </p:sp>
      <p:sp>
        <p:nvSpPr>
          <p:cNvPr id="33" name="Sávnyíl 32"/>
          <p:cNvSpPr/>
          <p:nvPr/>
        </p:nvSpPr>
        <p:spPr>
          <a:xfrm>
            <a:off x="4262624" y="3013704"/>
            <a:ext cx="1714512" cy="571504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4575711" y="3114790"/>
            <a:ext cx="121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június</a:t>
            </a:r>
            <a:endParaRPr lang="hu-HU" b="1" dirty="0"/>
          </a:p>
        </p:txBody>
      </p:sp>
      <p:sp>
        <p:nvSpPr>
          <p:cNvPr id="37" name="Felhő 36"/>
          <p:cNvSpPr/>
          <p:nvPr/>
        </p:nvSpPr>
        <p:spPr>
          <a:xfrm rot="10800000">
            <a:off x="3132416" y="5128749"/>
            <a:ext cx="2868344" cy="1214446"/>
          </a:xfrm>
          <a:prstGeom prst="cloudCallout">
            <a:avLst>
              <a:gd name="adj1" fmla="val -6660"/>
              <a:gd name="adj2" fmla="val 167148"/>
            </a:avLst>
          </a:prstGeom>
          <a:solidFill>
            <a:srgbClr val="EDFE0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Szövegdoboz 39"/>
          <p:cNvSpPr txBox="1"/>
          <p:nvPr/>
        </p:nvSpPr>
        <p:spPr>
          <a:xfrm>
            <a:off x="3422886" y="5412806"/>
            <a:ext cx="2399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Engedélyezési eljárás  kezdete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618636" y="1033961"/>
            <a:ext cx="1905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A </a:t>
            </a:r>
            <a:r>
              <a:rPr lang="hu-HU" b="1" dirty="0" err="1" smtClean="0"/>
              <a:t>Dtv</a:t>
            </a:r>
            <a:r>
              <a:rPr lang="hu-HU" b="1" dirty="0" smtClean="0"/>
              <a:t>. Módosítása:</a:t>
            </a:r>
          </a:p>
          <a:p>
            <a:pPr algn="ctr"/>
            <a:r>
              <a:rPr lang="hu-HU" b="1" dirty="0" smtClean="0"/>
              <a:t>38. és 43/A §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12348</TotalTime>
  <Words>850</Words>
  <Application>Microsoft Office PowerPoint</Application>
  <PresentationFormat>Diavetítés a képernyőre (4:3 oldalarány)</PresentationFormat>
  <Paragraphs>223</Paragraphs>
  <Slides>17</Slides>
  <Notes>4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17</vt:i4>
      </vt:variant>
    </vt:vector>
  </HeadingPairs>
  <TitlesOfParts>
    <vt:vector size="20" baseType="lpstr">
      <vt:lpstr>Office Theme</vt:lpstr>
      <vt:lpstr>Custom Design</vt:lpstr>
      <vt:lpstr>Egyéni tervezés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kihívás a televízió hálózatok tervezésében</dc:title>
  <dc:creator>Kissné Akli Mária</dc:creator>
  <cp:lastModifiedBy>Kissné Akli Mária dr.</cp:lastModifiedBy>
  <cp:revision>1023</cp:revision>
  <dcterms:created xsi:type="dcterms:W3CDTF">2011-01-26T11:08:25Z</dcterms:created>
  <dcterms:modified xsi:type="dcterms:W3CDTF">2014-05-20T12:34:15Z</dcterms:modified>
</cp:coreProperties>
</file>