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256" r:id="rId3"/>
    <p:sldId id="273" r:id="rId4"/>
    <p:sldId id="275" r:id="rId5"/>
    <p:sldId id="276" r:id="rId6"/>
    <p:sldId id="274" r:id="rId7"/>
    <p:sldId id="277" r:id="rId8"/>
    <p:sldId id="280" r:id="rId9"/>
    <p:sldId id="257" r:id="rId10"/>
    <p:sldId id="296" r:id="rId11"/>
    <p:sldId id="258" r:id="rId12"/>
    <p:sldId id="261" r:id="rId13"/>
    <p:sldId id="278" r:id="rId14"/>
    <p:sldId id="279" r:id="rId15"/>
    <p:sldId id="266" r:id="rId16"/>
    <p:sldId id="269" r:id="rId17"/>
    <p:sldId id="306" r:id="rId18"/>
    <p:sldId id="270" r:id="rId19"/>
    <p:sldId id="282" r:id="rId20"/>
    <p:sldId id="289" r:id="rId21"/>
    <p:sldId id="297" r:id="rId22"/>
    <p:sldId id="298" r:id="rId23"/>
    <p:sldId id="299" r:id="rId24"/>
    <p:sldId id="307" r:id="rId25"/>
    <p:sldId id="303" r:id="rId26"/>
    <p:sldId id="301" r:id="rId27"/>
    <p:sldId id="304" r:id="rId28"/>
    <p:sldId id="309" r:id="rId29"/>
    <p:sldId id="312" r:id="rId30"/>
    <p:sldId id="311" r:id="rId31"/>
    <p:sldId id="318" r:id="rId32"/>
    <p:sldId id="321" r:id="rId33"/>
    <p:sldId id="319" r:id="rId34"/>
    <p:sldId id="320" r:id="rId35"/>
    <p:sldId id="323" r:id="rId36"/>
    <p:sldId id="322" r:id="rId37"/>
    <p:sldId id="324" r:id="rId38"/>
    <p:sldId id="325" r:id="rId39"/>
    <p:sldId id="316" r:id="rId40"/>
    <p:sldId id="328" r:id="rId41"/>
    <p:sldId id="327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Közepesen sötét stílu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ABFCF23-3B69-468F-B69F-88F6DE6A72F2}" styleName="Közepesen sötét stílus 1 – 5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737" autoAdjust="0"/>
  </p:normalViewPr>
  <p:slideViewPr>
    <p:cSldViewPr>
      <p:cViewPr varScale="1">
        <p:scale>
          <a:sx n="70" d="100"/>
          <a:sy n="70" d="100"/>
        </p:scale>
        <p:origin x="-12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-munkalap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Átlagos</a:t>
            </a:r>
            <a:r>
              <a:rPr lang="en-US" dirty="0"/>
              <a:t> </a:t>
            </a:r>
            <a:r>
              <a:rPr lang="en-US" dirty="0" err="1" smtClean="0"/>
              <a:t>energia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744980616150586"/>
          <c:y val="0.16047662401574803"/>
          <c:w val="0.510654363517060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Átlagos energia (μW)</c:v>
                </c:pt>
              </c:strCache>
            </c:strRef>
          </c:tx>
          <c:invertIfNegative val="0"/>
          <c:cat>
            <c:strRef>
              <c:f>Munka1!$A$2:$A$5</c:f>
              <c:strCache>
                <c:ptCount val="4"/>
                <c:pt idx="0">
                  <c:v>32kHz</c:v>
                </c:pt>
                <c:pt idx="1">
                  <c:v>1MHz</c:v>
                </c:pt>
                <c:pt idx="2">
                  <c:v>2MHz</c:v>
                </c:pt>
                <c:pt idx="3">
                  <c:v>32MHz</c:v>
                </c:pt>
              </c:strCache>
            </c:strRef>
          </c:cat>
          <c:val>
            <c:numRef>
              <c:f>Munka1!$B$2:$B$5</c:f>
              <c:numCache>
                <c:formatCode>0.00</c:formatCode>
                <c:ptCount val="4"/>
                <c:pt idx="0" formatCode="General">
                  <c:v>22</c:v>
                </c:pt>
                <c:pt idx="1">
                  <c:v>10.9</c:v>
                </c:pt>
                <c:pt idx="2" formatCode="General">
                  <c:v>13.9</c:v>
                </c:pt>
                <c:pt idx="3" formatCode="General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6336"/>
        <c:axId val="5280896"/>
      </c:barChart>
      <c:catAx>
        <c:axId val="5246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280896"/>
        <c:crosses val="autoZero"/>
        <c:auto val="1"/>
        <c:lblAlgn val="ctr"/>
        <c:lblOffset val="100"/>
        <c:noMultiLvlLbl val="0"/>
      </c:catAx>
      <c:valAx>
        <c:axId val="528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463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614106211872397"/>
          <c:y val="4.0272512499313226E-2"/>
          <c:w val="0.59722547887852073"/>
          <c:h val="0.85921509846822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Idle</c:v>
                </c:pt>
              </c:strCache>
            </c:strRef>
          </c:tx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Munka1!$B$2</c:f>
              <c:numCache>
                <c:formatCode>General</c:formatCode>
                <c:ptCount val="1"/>
                <c:pt idx="0">
                  <c:v>350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Sleep</c:v>
                </c:pt>
              </c:strCache>
            </c:strRef>
          </c:tx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Munka1!$C$2</c:f>
              <c:numCache>
                <c:formatCode>General</c:formatCode>
                <c:ptCount val="1"/>
                <c:pt idx="0">
                  <c:v>330</c:v>
                </c:pt>
              </c:numCache>
            </c:numRef>
          </c:val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Deep Sleep</c:v>
                </c:pt>
              </c:strCache>
            </c:strRef>
          </c:tx>
          <c:invertIfNegative val="0"/>
          <c:cat>
            <c:strRef>
              <c:f>Munka1!$A$2</c:f>
              <c:strCache>
                <c:ptCount val="1"/>
                <c:pt idx="0">
                  <c:v>Kategória 1</c:v>
                </c:pt>
              </c:strCache>
            </c:strRef>
          </c:cat>
          <c:val>
            <c:numRef>
              <c:f>Munka1!$D$2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76128"/>
        <c:axId val="5777664"/>
      </c:barChart>
      <c:catAx>
        <c:axId val="5776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5777664"/>
        <c:crosses val="autoZero"/>
        <c:auto val="1"/>
        <c:lblAlgn val="ctr"/>
        <c:lblOffset val="100"/>
        <c:noMultiLvlLbl val="0"/>
      </c:catAx>
      <c:valAx>
        <c:axId val="577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76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0.00182</cdr:x>
      <cdr:y>0.34034</cdr:y>
    </cdr:from>
    <cdr:to>
      <cdr:x>0.07919</cdr:x>
      <cdr:y>0.80102</cdr:y>
    </cdr:to>
    <cdr:sp macro="" textlink="">
      <cdr:nvSpPr>
        <cdr:cNvPr id="3" name="Szövegdoboz 2"/>
        <cdr:cNvSpPr txBox="1"/>
      </cdr:nvSpPr>
      <cdr:spPr>
        <a:xfrm xmlns:a="http://schemas.openxmlformats.org/drawingml/2006/main" rot="16200000">
          <a:off x="-672640" y="2067608"/>
          <a:ext cx="1872208" cy="503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en-US" sz="2160" dirty="0" smtClean="0"/>
            <a:t>(</a:t>
          </a:r>
          <a:r>
            <a:rPr lang="el-GR" sz="2160" dirty="0" smtClean="0"/>
            <a:t>μ</a:t>
          </a:r>
          <a:r>
            <a:rPr lang="en-US" sz="2160" dirty="0" smtClean="0"/>
            <a:t>W)</a:t>
          </a:r>
        </a:p>
        <a:p xmlns:a="http://schemas.openxmlformats.org/drawingml/2006/main">
          <a:endParaRPr lang="hu-H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0.08349</cdr:x>
      <cdr:y>0.2071</cdr:y>
    </cdr:from>
    <cdr:to>
      <cdr:x>0.15224</cdr:x>
      <cdr:y>0.43562</cdr:y>
    </cdr:to>
    <cdr:sp macro="" textlink="">
      <cdr:nvSpPr>
        <cdr:cNvPr id="4" name="Szövegdoboz 3"/>
        <cdr:cNvSpPr txBox="1"/>
      </cdr:nvSpPr>
      <cdr:spPr>
        <a:xfrm xmlns:a="http://schemas.openxmlformats.org/drawingml/2006/main" rot="16200000">
          <a:off x="288032" y="1368152"/>
          <a:ext cx="115212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0.03929</cdr:x>
      <cdr:y>0.31422</cdr:y>
    </cdr:from>
    <cdr:to>
      <cdr:x>0.10815</cdr:x>
      <cdr:y>0.52845</cdr:y>
    </cdr:to>
    <cdr:sp macro="" textlink="">
      <cdr:nvSpPr>
        <cdr:cNvPr id="5" name="Szövegdoboz 4"/>
        <cdr:cNvSpPr txBox="1"/>
      </cdr:nvSpPr>
      <cdr:spPr>
        <a:xfrm xmlns:a="http://schemas.openxmlformats.org/drawingml/2006/main" rot="16200000">
          <a:off x="398" y="1871811"/>
          <a:ext cx="1080120" cy="504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hu-HU" sz="3200" dirty="0" smtClean="0"/>
            <a:t>nA</a:t>
          </a:r>
          <a:endParaRPr lang="hu-HU" sz="32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876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3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38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59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37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054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877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666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634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0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685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D2985-11F1-4E2D-A1D3-E4F6BCD4DCF2}" type="datetimeFigureOut">
              <a:rPr lang="hu-HU" smtClean="0"/>
              <a:t>2016.02.09.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7D77-4BC7-4290-8DB1-02E15CBBEC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36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3076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88"/>
          <p:cNvSpPr txBox="1">
            <a:spLocks noChangeArrowheads="1"/>
          </p:cNvSpPr>
          <p:nvPr/>
        </p:nvSpPr>
        <p:spPr bwMode="auto">
          <a:xfrm>
            <a:off x="130175" y="315913"/>
            <a:ext cx="8883650" cy="70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hu-HU" altLang="hu-HU" sz="4000" dirty="0" smtClean="0"/>
              <a:t>A mérés új dimenziója</a:t>
            </a:r>
          </a:p>
          <a:p>
            <a:pPr algn="ctr">
              <a:spcBef>
                <a:spcPts val="0"/>
              </a:spcBef>
              <a:buNone/>
            </a:pPr>
            <a:r>
              <a:rPr lang="hu-HU" sz="4400" dirty="0" err="1" smtClean="0"/>
              <a:t>nanoWatt</a:t>
            </a:r>
            <a:r>
              <a:rPr lang="hu-HU" sz="4400" dirty="0" smtClean="0"/>
              <a:t> technológia</a:t>
            </a:r>
            <a:endParaRPr lang="hu-HU" altLang="hu-HU" sz="4400" dirty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dirty="0" smtClean="0"/>
              <a:t>Előadó:</a:t>
            </a:r>
            <a:endParaRPr lang="hu-HU" altLang="hu-HU" dirty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dirty="0"/>
              <a:t>dr. Darabos </a:t>
            </a:r>
            <a:r>
              <a:rPr lang="hu-HU" altLang="hu-HU" dirty="0" smtClean="0"/>
              <a:t>Zoltán </a:t>
            </a:r>
            <a:r>
              <a:rPr lang="hu-HU" altLang="hu-HU" sz="2400" dirty="0" smtClean="0"/>
              <a:t>COMPU-CONSULT </a:t>
            </a:r>
            <a:r>
              <a:rPr lang="hu-HU" altLang="hu-HU" sz="2400" dirty="0"/>
              <a:t>Kft. </a:t>
            </a:r>
            <a:r>
              <a:rPr lang="hu-HU" altLang="hu-HU" sz="2400" dirty="0" err="1"/>
              <a:t>drdarabos</a:t>
            </a:r>
            <a:r>
              <a:rPr lang="hu-HU" altLang="hu-HU" sz="2400" dirty="0"/>
              <a:t>@</a:t>
            </a:r>
            <a:r>
              <a:rPr lang="hu-HU" altLang="hu-HU" sz="2400" dirty="0" err="1"/>
              <a:t>compu-consult.hu</a:t>
            </a:r>
            <a:endParaRPr lang="hu-HU" altLang="hu-HU" dirty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dirty="0" smtClean="0"/>
              <a:t>Előadás </a:t>
            </a:r>
            <a:r>
              <a:rPr lang="hu-HU" altLang="hu-HU" dirty="0"/>
              <a:t>közben telefonálhat: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b="1" dirty="0"/>
              <a:t>+36 30 9448 255</a:t>
            </a:r>
            <a:endParaRPr lang="hu-HU" altLang="hu-HU" sz="2000" dirty="0"/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800" dirty="0"/>
              <a:t>HTE előadás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800" dirty="0" smtClean="0"/>
              <a:t>2016.02.09.  </a:t>
            </a:r>
            <a:endParaRPr lang="hu-HU" altLang="hu-HU" sz="2800" dirty="0"/>
          </a:p>
          <a:p>
            <a:pPr algn="ctr">
              <a:spcBef>
                <a:spcPct val="50000"/>
              </a:spcBef>
              <a:buFontTx/>
              <a:buNone/>
            </a:pPr>
            <a:endParaRPr lang="hu-HU" altLang="hu-HU" sz="4400" dirty="0"/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6402388"/>
            <a:ext cx="4068763" cy="2905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hu-HU" altLang="hu-HU" sz="1800" dirty="0" smtClean="0">
                <a:solidFill>
                  <a:schemeClr val="bg1">
                    <a:lumMod val="95000"/>
                  </a:schemeClr>
                </a:solidFill>
              </a:rPr>
              <a:t>Élő adás: </a:t>
            </a:r>
            <a:r>
              <a:rPr lang="hu-HU" altLang="hu-HU" sz="1800" dirty="0" err="1" smtClean="0">
                <a:solidFill>
                  <a:schemeClr val="bg1">
                    <a:lumMod val="95000"/>
                  </a:schemeClr>
                </a:solidFill>
              </a:rPr>
              <a:t>ustream.tv</a:t>
            </a:r>
            <a:r>
              <a:rPr lang="hu-HU" altLang="hu-HU" sz="1800" dirty="0" smtClean="0">
                <a:solidFill>
                  <a:schemeClr val="bg1">
                    <a:lumMod val="95000"/>
                  </a:schemeClr>
                </a:solidFill>
              </a:rPr>
              <a:t> Belépés: </a:t>
            </a:r>
            <a:r>
              <a:rPr lang="hu-HU" altLang="hu-HU" sz="1800" dirty="0" err="1" smtClean="0">
                <a:solidFill>
                  <a:schemeClr val="bg1">
                    <a:lumMod val="95000"/>
                  </a:schemeClr>
                </a:solidFill>
              </a:rPr>
              <a:t>hte</a:t>
            </a:r>
            <a:r>
              <a:rPr lang="hu-HU" altLang="hu-HU" sz="18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hu-HU" altLang="hu-HU" sz="1800" dirty="0" err="1" smtClean="0">
                <a:solidFill>
                  <a:schemeClr val="bg1">
                    <a:lumMod val="95000"/>
                  </a:schemeClr>
                </a:solidFill>
              </a:rPr>
              <a:t>compu</a:t>
            </a:r>
            <a:endParaRPr lang="hu-HU" altLang="hu-HU" sz="18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Ipari trendek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Sokféle hordozható elektronika</a:t>
            </a:r>
            <a:endParaRPr lang="en-US" dirty="0" smtClean="0"/>
          </a:p>
          <a:p>
            <a:r>
              <a:rPr lang="hu-HU" dirty="0" smtClean="0"/>
              <a:t>Mérési alkalmazások</a:t>
            </a:r>
            <a:endParaRPr lang="en-US" dirty="0" smtClean="0"/>
          </a:p>
          <a:p>
            <a:r>
              <a:rPr lang="hu-HU" dirty="0" smtClean="0"/>
              <a:t>Orvosi eszközök</a:t>
            </a:r>
          </a:p>
          <a:p>
            <a:r>
              <a:rPr lang="hu-HU" dirty="0" smtClean="0"/>
              <a:t>Szenzorok</a:t>
            </a:r>
          </a:p>
          <a:p>
            <a:pPr marL="0" indent="0" algn="ctr">
              <a:buNone/>
            </a:pPr>
            <a:r>
              <a:rPr lang="hu-HU" sz="4400" dirty="0" smtClean="0"/>
              <a:t>A fogyasztás az egyik legfontosabb tervezési szemponttá vált!</a:t>
            </a:r>
            <a:endParaRPr lang="en-US" sz="4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0483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1138238" y="381000"/>
            <a:ext cx="67945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 smtClean="0"/>
              <a:t>nanoWatt</a:t>
            </a:r>
            <a:r>
              <a:rPr lang="en-US" i="1" dirty="0" smtClean="0"/>
              <a:t> </a:t>
            </a:r>
            <a:r>
              <a:rPr lang="hu-HU" dirty="0" smtClean="0"/>
              <a:t>család </a:t>
            </a:r>
            <a:endParaRPr lang="en-US" dirty="0"/>
          </a:p>
        </p:txBody>
      </p:sp>
      <p:sp>
        <p:nvSpPr>
          <p:cNvPr id="9" name="Rectangle 1028"/>
          <p:cNvSpPr txBox="1">
            <a:spLocks noChangeArrowheads="1"/>
          </p:cNvSpPr>
          <p:nvPr/>
        </p:nvSpPr>
        <p:spPr>
          <a:xfrm>
            <a:off x="4579145" y="1376058"/>
            <a:ext cx="4267200" cy="20811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PIC18 Family</a:t>
            </a:r>
          </a:p>
          <a:p>
            <a:pPr lvl="1">
              <a:buFont typeface="Monotype Sorts" pitchFamily="2" charset="2"/>
              <a:buNone/>
            </a:pPr>
            <a:r>
              <a:rPr lang="en-US" dirty="0" smtClean="0"/>
              <a:t>PIC18F1220 / 1320</a:t>
            </a:r>
          </a:p>
          <a:p>
            <a:pPr lvl="1">
              <a:buFont typeface="Monotype Sorts" pitchFamily="2" charset="2"/>
              <a:buNone/>
            </a:pPr>
            <a:r>
              <a:rPr lang="en-US" dirty="0" smtClean="0"/>
              <a:t>PIC18F2220 / 2320</a:t>
            </a:r>
          </a:p>
          <a:p>
            <a:pPr lvl="1">
              <a:buFont typeface="Monotype Sorts" pitchFamily="2" charset="2"/>
              <a:buNone/>
            </a:pPr>
            <a:r>
              <a:rPr lang="en-US" dirty="0" smtClean="0"/>
              <a:t>PIC18F4220 / 4320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52686" y="3581400"/>
            <a:ext cx="2899048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 smtClean="0"/>
              <a:t>PIC16 Family</a:t>
            </a:r>
          </a:p>
          <a:p>
            <a:pPr lvl="1">
              <a:buFont typeface="Monotype Sorts" pitchFamily="2" charset="2"/>
              <a:buNone/>
            </a:pPr>
            <a:r>
              <a:rPr lang="en-US" sz="3000" dirty="0" smtClean="0"/>
              <a:t>PIC16F87 / 88</a:t>
            </a:r>
          </a:p>
          <a:p>
            <a:pPr lvl="1">
              <a:buFont typeface="Monotype Sorts" pitchFamily="2" charset="2"/>
              <a:buNone/>
            </a:pPr>
            <a:r>
              <a:rPr lang="en-US" sz="3000" dirty="0" smtClean="0"/>
              <a:t>PIC16F628A</a:t>
            </a:r>
          </a:p>
          <a:p>
            <a:pPr lvl="1">
              <a:buFont typeface="Monotype Sorts" pitchFamily="2" charset="2"/>
              <a:buNone/>
            </a:pPr>
            <a:r>
              <a:rPr lang="en-US" sz="3000" dirty="0" smtClean="0"/>
              <a:t>PIC16F630</a:t>
            </a:r>
          </a:p>
          <a:p>
            <a:pPr lvl="1">
              <a:buFont typeface="Monotype Sorts" pitchFamily="2" charset="2"/>
              <a:buNone/>
            </a:pPr>
            <a:r>
              <a:rPr lang="en-US" sz="3000" dirty="0" smtClean="0"/>
              <a:t>PIC16F676</a:t>
            </a:r>
          </a:p>
          <a:p>
            <a:pPr lvl="1">
              <a:buFont typeface="Monotype Sorts" pitchFamily="2" charset="2"/>
              <a:buNone/>
            </a:pPr>
            <a:r>
              <a:rPr lang="en-US" sz="3000" dirty="0" smtClean="0"/>
              <a:t>PIC16F818</a:t>
            </a:r>
            <a:endParaRPr lang="en-US" sz="3000" dirty="0"/>
          </a:p>
        </p:txBody>
      </p:sp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252686" y="1314450"/>
            <a:ext cx="4282802" cy="182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Rectangle 1027"/>
          <p:cNvSpPr txBox="1">
            <a:spLocks noChangeArrowheads="1"/>
          </p:cNvSpPr>
          <p:nvPr/>
        </p:nvSpPr>
        <p:spPr>
          <a:xfrm>
            <a:off x="252686" y="1376058"/>
            <a:ext cx="4267200" cy="1862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PIC12 Family</a:t>
            </a:r>
          </a:p>
          <a:p>
            <a:pPr marL="457200" lvl="1" indent="0">
              <a:buNone/>
            </a:pPr>
            <a:r>
              <a:rPr lang="hu-HU" dirty="0" smtClean="0"/>
              <a:t>PIC12F629</a:t>
            </a:r>
          </a:p>
          <a:p>
            <a:pPr marL="457200" lvl="1" indent="0">
              <a:buNone/>
            </a:pPr>
            <a:r>
              <a:rPr lang="hu-HU" dirty="0" smtClean="0"/>
              <a:t>PIC12F675</a:t>
            </a:r>
            <a:endParaRPr lang="en-US" dirty="0"/>
          </a:p>
        </p:txBody>
      </p:sp>
      <p:sp>
        <p:nvSpPr>
          <p:cNvPr id="15" name="Rectangle 1027"/>
          <p:cNvSpPr txBox="1">
            <a:spLocks noChangeArrowheads="1"/>
          </p:cNvSpPr>
          <p:nvPr/>
        </p:nvSpPr>
        <p:spPr>
          <a:xfrm>
            <a:off x="4579144" y="3733800"/>
            <a:ext cx="3353593" cy="274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PIC16 Family</a:t>
            </a:r>
          </a:p>
          <a:p>
            <a:pPr lvl="1">
              <a:buFont typeface="Monotype Sorts" pitchFamily="2" charset="2"/>
              <a:buNone/>
            </a:pPr>
            <a:r>
              <a:rPr lang="hu-HU" dirty="0" smtClean="0"/>
              <a:t>PIC24FV16KA301</a:t>
            </a:r>
          </a:p>
          <a:p>
            <a:pPr lvl="1">
              <a:buFont typeface="Monotype Sorts" pitchFamily="2" charset="2"/>
              <a:buNone/>
            </a:pPr>
            <a:r>
              <a:rPr lang="hu-HU" dirty="0" smtClean="0"/>
              <a:t>PIC24F16KA301</a:t>
            </a:r>
          </a:p>
          <a:p>
            <a:pPr lvl="1">
              <a:buFont typeface="Monotype Sorts" pitchFamily="2" charset="2"/>
              <a:buNone/>
            </a:pPr>
            <a:r>
              <a:rPr lang="hu-HU" dirty="0" smtClean="0"/>
              <a:t>PIC24FV32KA301</a:t>
            </a:r>
          </a:p>
          <a:p>
            <a:pPr lvl="1">
              <a:buFont typeface="Monotype Sorts" pitchFamily="2" charset="2"/>
              <a:buNone/>
            </a:pPr>
            <a:r>
              <a:rPr lang="hu-HU" dirty="0" smtClean="0"/>
              <a:t>PIC24F32KA301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568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6002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1138238" y="381000"/>
            <a:ext cx="67945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i="1" dirty="0" smtClean="0"/>
              <a:t>Alkalmazások otthon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2472" y="12954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hu-HU" dirty="0" smtClean="0"/>
          </a:p>
          <a:p>
            <a:pPr marL="457200" lvl="1" indent="0">
              <a:buNone/>
            </a:pPr>
            <a:r>
              <a:rPr lang="hu-HU" sz="3600" dirty="0"/>
              <a:t>K</a:t>
            </a:r>
            <a:r>
              <a:rPr lang="hu-HU" sz="3600" dirty="0" smtClean="0"/>
              <a:t>arórák</a:t>
            </a:r>
          </a:p>
          <a:p>
            <a:pPr marL="457200" lvl="1" indent="0">
              <a:buNone/>
            </a:pPr>
            <a:r>
              <a:rPr lang="hu-HU" sz="3600" dirty="0" smtClean="0"/>
              <a:t>Füst/CO2 detektor</a:t>
            </a:r>
          </a:p>
          <a:p>
            <a:pPr marL="457200" lvl="1" indent="0">
              <a:buNone/>
            </a:pPr>
            <a:r>
              <a:rPr lang="hu-HU" sz="3600" dirty="0" smtClean="0"/>
              <a:t>Rádiós termosztátok</a:t>
            </a:r>
          </a:p>
          <a:p>
            <a:pPr marL="457200" lvl="1" indent="0">
              <a:buNone/>
            </a:pPr>
            <a:r>
              <a:rPr lang="hu-HU" sz="3600" dirty="0" smtClean="0"/>
              <a:t>Gépkocsi távirányító</a:t>
            </a:r>
          </a:p>
          <a:p>
            <a:pPr marL="457200" lvl="1" indent="0">
              <a:buNone/>
            </a:pPr>
            <a:r>
              <a:rPr lang="hu-HU" sz="3600" dirty="0" smtClean="0"/>
              <a:t>Vezeték nélküli szenzorok</a:t>
            </a:r>
          </a:p>
          <a:p>
            <a:pPr marL="457200" lvl="1" indent="0">
              <a:buNone/>
            </a:pPr>
            <a:r>
              <a:rPr lang="hu-HU" sz="3600" dirty="0" smtClean="0"/>
              <a:t>Rádiós PIR</a:t>
            </a:r>
          </a:p>
          <a:p>
            <a:pPr marL="457200" lvl="1" indent="0">
              <a:buNone/>
            </a:pPr>
            <a:endParaRPr lang="hu-HU" sz="3600" dirty="0"/>
          </a:p>
        </p:txBody>
      </p:sp>
      <p:pic>
        <p:nvPicPr>
          <p:cNvPr id="1026" name="Picture 2" descr="https://pixabay.com/static/uploads/photo/2014/04/05/11/29/smoke-315874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4" y="1121908"/>
            <a:ext cx="1912953" cy="143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putherm.hu/grafika/termekek/Computherm_Q3RF_radifrekvencias_hordozhato_termosztat_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416" y="2523182"/>
            <a:ext cx="1512168" cy="117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cx.images-amazon.com/images/I/813TbQT4dRL._SY355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2" y="3689348"/>
            <a:ext cx="1641476" cy="16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lectronicdesign.com/site-files/electronicdesign.com/files/uploads/2013/05/0620SOTIindustrialFig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56685"/>
            <a:ext cx="2186383" cy="14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vagyonvill.hu/dbimages/3629f54a2df78014546bf0c7f1d44c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00" y="5067830"/>
            <a:ext cx="1167755" cy="158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25492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6002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1138238" y="381000"/>
            <a:ext cx="67945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i="1" dirty="0" smtClean="0"/>
              <a:t>Professzionális alkalmazások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2472" y="12954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hu-HU" dirty="0" smtClean="0"/>
          </a:p>
          <a:p>
            <a:pPr marL="457200" lvl="1" indent="0">
              <a:buNone/>
            </a:pPr>
            <a:r>
              <a:rPr lang="hu-HU" sz="3600" dirty="0" smtClean="0"/>
              <a:t>Mérőrendszerek (víz, gáz, fűtés,…)</a:t>
            </a:r>
          </a:p>
          <a:p>
            <a:pPr marL="457200" lvl="1" indent="0">
              <a:buNone/>
            </a:pPr>
            <a:endParaRPr lang="hu-HU" sz="3600" dirty="0"/>
          </a:p>
        </p:txBody>
      </p:sp>
      <p:pic>
        <p:nvPicPr>
          <p:cNvPr id="2050" name="Picture 2" descr="http://ezermester.hu/articles/images/2009/02/techem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1584176" cy="23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zermester.hu/articles/images/2009/04/amt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910" y="3068960"/>
            <a:ext cx="2239161" cy="19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age.made-in-china.com/43f34j00yjTQLEqPAdom/Wireless-Remote-Radio-Intelligent-Natrual-Coal-LPG-Gas-Me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767" y="292038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0205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6002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1138238" y="381000"/>
            <a:ext cx="67945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i="1" dirty="0" smtClean="0"/>
              <a:t>Divatos alkalmazások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2472" y="12954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hu-HU" dirty="0" smtClean="0"/>
          </a:p>
          <a:p>
            <a:pPr marL="457200" lvl="1" indent="0">
              <a:buNone/>
            </a:pPr>
            <a:r>
              <a:rPr lang="hu-HU" sz="3600" dirty="0" smtClean="0"/>
              <a:t>Pl. lépésmérő, testszenzorok, alvásmérő, nagyothalló készülék, okos óra</a:t>
            </a:r>
          </a:p>
          <a:p>
            <a:pPr marL="457200" lvl="1" indent="0">
              <a:buNone/>
            </a:pPr>
            <a:endParaRPr lang="hu-HU" sz="3600" dirty="0"/>
          </a:p>
        </p:txBody>
      </p:sp>
      <p:pic>
        <p:nvPicPr>
          <p:cNvPr id="2050" name="Picture 2" descr="http://www.insportline.hu/p862/Digit%C3%A1lis-l%C3%A9p%C3%A9sm%C3%A9r%C5%91-inSPORTline-CIELO-PASOPUL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57182"/>
            <a:ext cx="1880402" cy="18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x4.edstatic.net/files/product_images/kepek/408/4820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45" y="3266310"/>
            <a:ext cx="1862146" cy="18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vital.hu/files/images/i_nagyothal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72" y="3266310"/>
            <a:ext cx="1871274" cy="18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1.businessinsider.com/image/53fe1d0e69bedd35526e0e09/apples-smartwatch-could-take-over-your-entire-ho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30" y="3257182"/>
            <a:ext cx="1964715" cy="187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1721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75" y="1159954"/>
            <a:ext cx="764485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60407" y="5631555"/>
            <a:ext cx="7416824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sz="1600" dirty="0"/>
              <a:t>http://ww1.microchip.com/</a:t>
            </a:r>
            <a:r>
              <a:rPr lang="hu-HU" sz="1600" dirty="0" err="1"/>
              <a:t>downloads</a:t>
            </a:r>
            <a:r>
              <a:rPr lang="hu-HU" sz="1600" dirty="0"/>
              <a:t>/en/</a:t>
            </a:r>
            <a:r>
              <a:rPr lang="hu-HU" sz="1600" dirty="0" err="1"/>
              <a:t>DeviceDoc</a:t>
            </a:r>
            <a:r>
              <a:rPr lang="hu-HU" sz="1600" dirty="0"/>
              <a:t>/Future%20XLP%20Article.pdf</a:t>
            </a:r>
            <a:endParaRPr lang="hu-HU" altLang="hu-HU" sz="16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sp>
        <p:nvSpPr>
          <p:cNvPr id="1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Reklám helye</a:t>
            </a:r>
            <a:endParaRPr lang="hu-HU" altLang="hu-HU" sz="4400" dirty="0"/>
          </a:p>
        </p:txBody>
      </p:sp>
    </p:spTree>
    <p:extLst>
      <p:ext uri="{BB962C8B-B14F-4D97-AF65-F5344CB8AC3E}">
        <p14:creationId xmlns:p14="http://schemas.microsoft.com/office/powerpoint/2010/main" val="37720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07" y="921218"/>
            <a:ext cx="5616624" cy="479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0407" y="5631555"/>
            <a:ext cx="7416824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sz="1600" dirty="0"/>
              <a:t>http://ww1.microchip.com/</a:t>
            </a:r>
            <a:r>
              <a:rPr lang="hu-HU" sz="1600" dirty="0" err="1"/>
              <a:t>downloads</a:t>
            </a:r>
            <a:r>
              <a:rPr lang="hu-HU" sz="1600" dirty="0"/>
              <a:t>/en/</a:t>
            </a:r>
            <a:r>
              <a:rPr lang="hu-HU" sz="1600" dirty="0" err="1"/>
              <a:t>DeviceDoc</a:t>
            </a:r>
            <a:r>
              <a:rPr lang="hu-HU" sz="1600" dirty="0"/>
              <a:t>/Future%20XLP%20Article.pdf</a:t>
            </a:r>
            <a:endParaRPr lang="hu-HU" altLang="hu-HU" sz="1600" dirty="0"/>
          </a:p>
        </p:txBody>
      </p:sp>
      <p:sp>
        <p:nvSpPr>
          <p:cNvPr id="13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400" dirty="0" smtClean="0"/>
              <a:t>Fogyasztás </a:t>
            </a:r>
            <a:r>
              <a:rPr lang="hu-HU" sz="4400" dirty="0" err="1" smtClean="0"/>
              <a:t>órajelfüggése</a:t>
            </a:r>
            <a:endParaRPr lang="hu-HU" altLang="hu-HU" sz="4400" dirty="0"/>
          </a:p>
        </p:txBody>
      </p:sp>
    </p:spTree>
    <p:extLst>
      <p:ext uri="{BB962C8B-B14F-4D97-AF65-F5344CB8AC3E}">
        <p14:creationId xmlns:p14="http://schemas.microsoft.com/office/powerpoint/2010/main" val="5088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400" dirty="0" smtClean="0"/>
              <a:t>PIC24F16KA102 energiájának frekvencia függése</a:t>
            </a:r>
            <a:endParaRPr lang="hu-HU" altLang="hu-HU" sz="44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3296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65177327"/>
              </p:ext>
            </p:extLst>
          </p:nvPr>
        </p:nvGraphicFramePr>
        <p:xfrm>
          <a:off x="1319808" y="1397793"/>
          <a:ext cx="650438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60407" y="5631555"/>
            <a:ext cx="7416824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sz="1600" dirty="0"/>
              <a:t>http://ww1.microchip.com/</a:t>
            </a:r>
            <a:r>
              <a:rPr lang="hu-HU" sz="1600" dirty="0" err="1"/>
              <a:t>downloads</a:t>
            </a:r>
            <a:r>
              <a:rPr lang="hu-HU" sz="1600" dirty="0"/>
              <a:t>/en/</a:t>
            </a:r>
            <a:r>
              <a:rPr lang="hu-HU" sz="1600" dirty="0" err="1"/>
              <a:t>DeviceDoc</a:t>
            </a:r>
            <a:r>
              <a:rPr lang="hu-HU" sz="1600" dirty="0"/>
              <a:t>/Future%20XLP%20Article.pdf</a:t>
            </a:r>
            <a:endParaRPr lang="hu-HU" altLang="hu-HU" sz="16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3563888" y="54460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Órajel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86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36" y="1801924"/>
            <a:ext cx="6505128" cy="32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60407" y="5631555"/>
            <a:ext cx="7416824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sz="1600" dirty="0"/>
              <a:t>http://ww1.microchip.com/</a:t>
            </a:r>
            <a:r>
              <a:rPr lang="hu-HU" sz="1600" dirty="0" err="1"/>
              <a:t>downloads</a:t>
            </a:r>
            <a:r>
              <a:rPr lang="hu-HU" sz="1600" dirty="0"/>
              <a:t>/en/</a:t>
            </a:r>
            <a:r>
              <a:rPr lang="hu-HU" sz="1600" dirty="0" err="1"/>
              <a:t>DeviceDoc</a:t>
            </a:r>
            <a:r>
              <a:rPr lang="hu-HU" sz="1600" dirty="0"/>
              <a:t>/Future%20XLP%20Article.pdf</a:t>
            </a:r>
            <a:endParaRPr lang="hu-HU" altLang="hu-HU" sz="1600" dirty="0"/>
          </a:p>
        </p:txBody>
      </p:sp>
      <p:sp>
        <p:nvSpPr>
          <p:cNvPr id="9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Ébresztő!</a:t>
            </a:r>
            <a:endParaRPr lang="hu-HU" altLang="hu-HU" sz="4400" dirty="0"/>
          </a:p>
        </p:txBody>
      </p:sp>
    </p:spTree>
    <p:extLst>
      <p:ext uri="{BB962C8B-B14F-4D97-AF65-F5344CB8AC3E}">
        <p14:creationId xmlns:p14="http://schemas.microsoft.com/office/powerpoint/2010/main" val="31931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PIC24 család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133859"/>
            <a:ext cx="8226425" cy="4962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 smtClean="0"/>
              <a:t>Áttekintés: 400 oldalas PDF.</a:t>
            </a:r>
            <a:endParaRPr lang="en-US" dirty="0" smtClean="0"/>
          </a:p>
          <a:p>
            <a:pPr marL="0" indent="0">
              <a:buNone/>
            </a:pPr>
            <a:r>
              <a:rPr lang="hu-HU" dirty="0" smtClean="0"/>
              <a:t>További programozási PDF 2000 oldal.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3296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26" y="2348880"/>
            <a:ext cx="7407385" cy="337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9114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76" y="241027"/>
            <a:ext cx="3131840" cy="233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547664" y="620688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err="1"/>
              <a:t>n</a:t>
            </a:r>
            <a:r>
              <a:rPr lang="hu-HU" sz="4800" dirty="0" err="1" smtClean="0"/>
              <a:t>anoWatt</a:t>
            </a:r>
            <a:r>
              <a:rPr lang="hu-HU" sz="4800" dirty="0" smtClean="0"/>
              <a:t> technológia</a:t>
            </a:r>
            <a:endParaRPr lang="hu-HU" sz="4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8787" y="3068960"/>
            <a:ext cx="6057429" cy="173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XLP </a:t>
            </a:r>
            <a:r>
              <a:rPr lang="en-US" dirty="0" err="1" smtClean="0"/>
              <a:t>nanoWatt</a:t>
            </a:r>
            <a:r>
              <a:rPr lang="en-US" dirty="0" smtClean="0"/>
              <a:t> Microcontroller</a:t>
            </a:r>
            <a:r>
              <a:rPr lang="hu-HU" dirty="0" err="1" smtClean="0"/>
              <a:t>ek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77" y="3306440"/>
            <a:ext cx="1891306" cy="1905491"/>
          </a:xfrm>
          <a:prstGeom prst="rect">
            <a:avLst/>
          </a:prstGeom>
        </p:spPr>
      </p:pic>
      <p:sp>
        <p:nvSpPr>
          <p:cNvPr id="9" name="Lekerekített téglalap feliratnak 8"/>
          <p:cNvSpPr/>
          <p:nvPr/>
        </p:nvSpPr>
        <p:spPr>
          <a:xfrm>
            <a:off x="3487501" y="5259308"/>
            <a:ext cx="3168352" cy="920257"/>
          </a:xfrm>
          <a:prstGeom prst="wedgeRoundRectCallout">
            <a:avLst>
              <a:gd name="adj1" fmla="val 61874"/>
              <a:gd name="adj2" fmla="val -14680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Villanyóra </a:t>
            </a:r>
            <a:r>
              <a:rPr lang="hu-HU" dirty="0" err="1" smtClean="0">
                <a:solidFill>
                  <a:schemeClr val="tx1"/>
                </a:solidFill>
              </a:rPr>
              <a:t>kiloWattóra-ban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6427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400" dirty="0" smtClean="0"/>
              <a:t>PIC24FV32KA304</a:t>
            </a:r>
            <a:r>
              <a:rPr lang="hu-HU" sz="4400" b="1" dirty="0" smtClean="0"/>
              <a:t> </a:t>
            </a:r>
            <a:r>
              <a:rPr lang="el-GR" sz="4400" dirty="0" smtClean="0"/>
              <a:t>μ</a:t>
            </a:r>
            <a:r>
              <a:rPr lang="hu-HU" sz="4400" dirty="0" smtClean="0"/>
              <a:t>p belseje</a:t>
            </a:r>
            <a:endParaRPr lang="hu-HU" altLang="hu-HU" sz="4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367"/>
            <a:ext cx="9099357" cy="250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kerekített téglalap feliratnak 1"/>
          <p:cNvSpPr/>
          <p:nvPr/>
        </p:nvSpPr>
        <p:spPr>
          <a:xfrm>
            <a:off x="4139952" y="5035559"/>
            <a:ext cx="1512786" cy="1058853"/>
          </a:xfrm>
          <a:prstGeom prst="wedgeRoundRectCallout">
            <a:avLst>
              <a:gd name="adj1" fmla="val 56671"/>
              <a:gd name="adj2" fmla="val -955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248645" y="538668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SPI vezérlő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9" name="Lekerekített téglalap feliratnak 8"/>
          <p:cNvSpPr/>
          <p:nvPr/>
        </p:nvSpPr>
        <p:spPr>
          <a:xfrm>
            <a:off x="7429500" y="5035560"/>
            <a:ext cx="1512786" cy="1058853"/>
          </a:xfrm>
          <a:prstGeom prst="wedgeRoundRectCallout">
            <a:avLst>
              <a:gd name="adj1" fmla="val 39932"/>
              <a:gd name="adj2" fmla="val -994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420589" y="5241820"/>
            <a:ext cx="151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Két USART- </a:t>
            </a:r>
          </a:p>
          <a:p>
            <a:pPr algn="ctr"/>
            <a:r>
              <a:rPr lang="hu-HU" dirty="0" smtClean="0">
                <a:solidFill>
                  <a:schemeClr val="bg1"/>
                </a:solidFill>
              </a:rPr>
              <a:t>Soros port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7236296" y="783947"/>
            <a:ext cx="1512786" cy="1058853"/>
          </a:xfrm>
          <a:prstGeom prst="wedgeRoundRectCallout">
            <a:avLst>
              <a:gd name="adj1" fmla="val 42504"/>
              <a:gd name="adj2" fmla="val 95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236296" y="1128707"/>
            <a:ext cx="151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Komparátorok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3" name="Lekerekített téglalap feliratnak 12"/>
          <p:cNvSpPr/>
          <p:nvPr/>
        </p:nvSpPr>
        <p:spPr>
          <a:xfrm>
            <a:off x="5294678" y="756662"/>
            <a:ext cx="1512786" cy="1058853"/>
          </a:xfrm>
          <a:prstGeom prst="wedgeRoundRectCallout">
            <a:avLst>
              <a:gd name="adj1" fmla="val 42504"/>
              <a:gd name="adj2" fmla="val 95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294678" y="1101422"/>
            <a:ext cx="151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A/D átalakító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5" name="Lekerekített téglalap feliratnak 14"/>
          <p:cNvSpPr/>
          <p:nvPr/>
        </p:nvSpPr>
        <p:spPr>
          <a:xfrm>
            <a:off x="539552" y="756661"/>
            <a:ext cx="1512786" cy="1058853"/>
          </a:xfrm>
          <a:prstGeom prst="wedgeRoundRectCallout">
            <a:avLst>
              <a:gd name="adj1" fmla="val 42504"/>
              <a:gd name="adj2" fmla="val 95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539552" y="911563"/>
            <a:ext cx="151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Valós idejű óra és naptár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8" name="Lekerekített téglalap feliratnak 17"/>
          <p:cNvSpPr/>
          <p:nvPr/>
        </p:nvSpPr>
        <p:spPr>
          <a:xfrm>
            <a:off x="2057685" y="756660"/>
            <a:ext cx="1512786" cy="1058853"/>
          </a:xfrm>
          <a:prstGeom prst="wedgeRoundRectCallout">
            <a:avLst>
              <a:gd name="adj1" fmla="val 100377"/>
              <a:gd name="adj2" fmla="val 100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2057685" y="1072867"/>
            <a:ext cx="151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Időzítők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0" name="Lekerekített téglalap feliratnak 19"/>
          <p:cNvSpPr/>
          <p:nvPr/>
        </p:nvSpPr>
        <p:spPr>
          <a:xfrm>
            <a:off x="-3181" y="4829297"/>
            <a:ext cx="1512786" cy="1058853"/>
          </a:xfrm>
          <a:prstGeom prst="wedgeRoundRectCallout">
            <a:avLst>
              <a:gd name="adj1" fmla="val -30801"/>
              <a:gd name="adj2" fmla="val -2226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0" y="4897058"/>
            <a:ext cx="151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Nagy/kis feszültség érzékelő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2" name="Lekerekített téglalap feliratnak 21"/>
          <p:cNvSpPr/>
          <p:nvPr/>
        </p:nvSpPr>
        <p:spPr>
          <a:xfrm>
            <a:off x="5741649" y="5035558"/>
            <a:ext cx="1512786" cy="1058853"/>
          </a:xfrm>
          <a:prstGeom prst="wedgeRoundRectCallout">
            <a:avLst>
              <a:gd name="adj1" fmla="val 36074"/>
              <a:gd name="adj2" fmla="val -939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5741649" y="5347607"/>
            <a:ext cx="151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I2C vezérlő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4" name="Lekerekített téglalap feliratnak 23"/>
          <p:cNvSpPr/>
          <p:nvPr/>
        </p:nvSpPr>
        <p:spPr>
          <a:xfrm>
            <a:off x="3717131" y="728106"/>
            <a:ext cx="1512786" cy="1058853"/>
          </a:xfrm>
          <a:prstGeom prst="wedgeRoundRectCallout">
            <a:avLst>
              <a:gd name="adj1" fmla="val 88802"/>
              <a:gd name="adj2" fmla="val 989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3717131" y="911563"/>
            <a:ext cx="151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Precíziós időmérő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2937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/>
              <a:t>COMPU-CONSULT Ltd.</a:t>
            </a:r>
          </a:p>
        </p:txBody>
      </p:sp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Energiatakarékos </a:t>
            </a:r>
            <a:r>
              <a:rPr lang="hu-HU" altLang="hu-HU" sz="4400" dirty="0"/>
              <a:t>megoldások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 rot="3251366">
            <a:off x="4163507" y="325115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Sleep mode</a:t>
            </a:r>
            <a:endParaRPr lang="hu-HU" sz="3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022700" y="4869159"/>
            <a:ext cx="309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Deep Sleep mode</a:t>
            </a:r>
            <a:endParaRPr lang="hu-HU" sz="3200" dirty="0"/>
          </a:p>
        </p:txBody>
      </p:sp>
      <p:sp>
        <p:nvSpPr>
          <p:cNvPr id="12" name="Szövegdoboz 11"/>
          <p:cNvSpPr txBox="1"/>
          <p:nvPr/>
        </p:nvSpPr>
        <p:spPr>
          <a:xfrm rot="18285625">
            <a:off x="2013998" y="323499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Idle mode</a:t>
            </a:r>
            <a:endParaRPr lang="hu-HU" sz="3200" dirty="0"/>
          </a:p>
        </p:txBody>
      </p:sp>
      <p:pic>
        <p:nvPicPr>
          <p:cNvPr id="1029" name="Picture 5" descr="http://tvbtn.files.wordpress.com/2013/05/sleeping-be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74" y="3284984"/>
            <a:ext cx="1819646" cy="12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elé nyíl 4"/>
          <p:cNvSpPr/>
          <p:nvPr/>
        </p:nvSpPr>
        <p:spPr>
          <a:xfrm>
            <a:off x="455613" y="3469857"/>
            <a:ext cx="1236067" cy="198407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7786" y="2760809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Power</a:t>
            </a:r>
            <a:endParaRPr lang="hu-HU" sz="3600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026" name="Picture 2" descr="https://encrypted-tbn1.gstatic.com/images?q=tbn:ANd9GcRsipr1yXr7YRfiFIodKnrXUBYexq9GckqLaoZ0oAvwHfc_lJ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12" y="5653803"/>
            <a:ext cx="1683213" cy="10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6960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Energiatakarékos </a:t>
            </a:r>
            <a:r>
              <a:rPr lang="hu-HU" altLang="hu-HU" sz="4400" dirty="0"/>
              <a:t>megoldások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60607600"/>
              </p:ext>
            </p:extLst>
          </p:nvPr>
        </p:nvGraphicFramePr>
        <p:xfrm>
          <a:off x="899592" y="1052736"/>
          <a:ext cx="7331139" cy="504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Lefelé nyíl 5"/>
          <p:cNvSpPr/>
          <p:nvPr/>
        </p:nvSpPr>
        <p:spPr>
          <a:xfrm>
            <a:off x="2547720" y="809229"/>
            <a:ext cx="1872208" cy="936104"/>
          </a:xfrm>
          <a:prstGeom prst="downArrow">
            <a:avLst/>
          </a:prstGeom>
          <a:solidFill>
            <a:srgbClr val="0070C0"/>
          </a:solidFill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0226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Energiatakarékos </a:t>
            </a:r>
            <a:r>
              <a:rPr lang="hu-HU" altLang="hu-HU" sz="4400" dirty="0"/>
              <a:t>megoldások</a:t>
            </a:r>
          </a:p>
        </p:txBody>
      </p:sp>
      <p:sp>
        <p:nvSpPr>
          <p:cNvPr id="2" name="Folyamatábra: Másik feldolgozás 1"/>
          <p:cNvSpPr/>
          <p:nvPr/>
        </p:nvSpPr>
        <p:spPr>
          <a:xfrm>
            <a:off x="395536" y="1772816"/>
            <a:ext cx="3960440" cy="1816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529241" y="189607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Munka</a:t>
            </a:r>
          </a:p>
          <a:p>
            <a:pPr algn="ctr"/>
            <a:r>
              <a:rPr lang="hu-HU" sz="3200" dirty="0" smtClean="0"/>
              <a:t>Alvás</a:t>
            </a:r>
          </a:p>
          <a:p>
            <a:pPr algn="ctr"/>
            <a:r>
              <a:rPr lang="hu-HU" sz="3200" dirty="0" smtClean="0"/>
              <a:t>Munka</a:t>
            </a:r>
            <a:endParaRPr lang="hu-HU" sz="3200" dirty="0"/>
          </a:p>
        </p:txBody>
      </p:sp>
      <p:sp>
        <p:nvSpPr>
          <p:cNvPr id="8" name="Folyamatábra: Másik feldolgozás 7"/>
          <p:cNvSpPr/>
          <p:nvPr/>
        </p:nvSpPr>
        <p:spPr>
          <a:xfrm>
            <a:off x="4579362" y="1772816"/>
            <a:ext cx="3960440" cy="1816169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740491" y="1922822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Alvás</a:t>
            </a:r>
          </a:p>
          <a:p>
            <a:pPr algn="ctr"/>
            <a:r>
              <a:rPr lang="hu-HU" sz="3200" dirty="0" smtClean="0"/>
              <a:t>Interrupt</a:t>
            </a:r>
          </a:p>
          <a:p>
            <a:pPr algn="ctr"/>
            <a:r>
              <a:rPr lang="hu-HU" sz="3200" dirty="0" smtClean="0"/>
              <a:t>Alvás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8412" y="1029975"/>
            <a:ext cx="33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Sleep mode</a:t>
            </a:r>
            <a:endParaRPr lang="hu-HU" sz="3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862238" y="1029974"/>
            <a:ext cx="33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Deep Sleep mode</a:t>
            </a:r>
            <a:endParaRPr lang="hu-HU" sz="32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3" name="Folyamatábra: Másik feldolgozás 12"/>
          <p:cNvSpPr/>
          <p:nvPr/>
        </p:nvSpPr>
        <p:spPr>
          <a:xfrm>
            <a:off x="395536" y="3763334"/>
            <a:ext cx="3960440" cy="233107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29241" y="3886588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//Put the device into Sleep mode</a:t>
            </a:r>
          </a:p>
          <a:p>
            <a:r>
              <a:rPr lang="hu-HU" sz="3200" dirty="0"/>
              <a:t>PWRSAV #SLEEP_MODE;</a:t>
            </a:r>
          </a:p>
        </p:txBody>
      </p:sp>
      <p:sp>
        <p:nvSpPr>
          <p:cNvPr id="16" name="Folyamatábra: Másik feldolgozás 15"/>
          <p:cNvSpPr/>
          <p:nvPr/>
        </p:nvSpPr>
        <p:spPr>
          <a:xfrm>
            <a:off x="4596475" y="3763334"/>
            <a:ext cx="3960440" cy="2551521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4740491" y="3760310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//Put the device into Deep Sleep mode</a:t>
            </a:r>
          </a:p>
          <a:p>
            <a:r>
              <a:rPr lang="hu-HU" sz="3200" dirty="0"/>
              <a:t>BSET DSCON DSEN</a:t>
            </a:r>
          </a:p>
          <a:p>
            <a:r>
              <a:rPr lang="hu-HU" sz="3200" dirty="0"/>
              <a:t>PWRSAV #SLEEP_MODE;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6917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Energiatakarékos </a:t>
            </a:r>
            <a:r>
              <a:rPr lang="hu-HU" altLang="hu-HU" sz="4400" dirty="0"/>
              <a:t>megoldások</a:t>
            </a:r>
          </a:p>
        </p:txBody>
      </p:sp>
      <p:sp>
        <p:nvSpPr>
          <p:cNvPr id="2" name="Folyamatábra: Másik feldolgozás 1"/>
          <p:cNvSpPr/>
          <p:nvPr/>
        </p:nvSpPr>
        <p:spPr>
          <a:xfrm>
            <a:off x="2588599" y="1947165"/>
            <a:ext cx="3960440" cy="181616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871475" y="1204324"/>
            <a:ext cx="3394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/>
              <a:t>Idle</a:t>
            </a:r>
            <a:r>
              <a:rPr lang="hu-HU" sz="3200" dirty="0" smtClean="0"/>
              <a:t> mode</a:t>
            </a:r>
            <a:endParaRPr lang="hu-HU" sz="32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3" name="Folyamatábra: Másik feldolgozás 12"/>
          <p:cNvSpPr/>
          <p:nvPr/>
        </p:nvSpPr>
        <p:spPr>
          <a:xfrm>
            <a:off x="2588599" y="3937683"/>
            <a:ext cx="3960440" cy="2331079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2722304" y="2070419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Munka</a:t>
            </a:r>
          </a:p>
          <a:p>
            <a:pPr algn="ctr"/>
            <a:r>
              <a:rPr lang="hu-HU" sz="3200" dirty="0" smtClean="0"/>
              <a:t>Üresjárás</a:t>
            </a:r>
          </a:p>
          <a:p>
            <a:pPr algn="ctr"/>
            <a:r>
              <a:rPr lang="hu-HU" sz="3200" dirty="0" smtClean="0"/>
              <a:t>Munka</a:t>
            </a:r>
            <a:endParaRPr lang="hu-HU" sz="32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2741419" y="4072170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//Put the device into Idle mode</a:t>
            </a:r>
          </a:p>
          <a:p>
            <a:r>
              <a:rPr lang="hu-HU" sz="3200" dirty="0"/>
              <a:t>PWRSAV #IDLE_MODE;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31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Energiatakarékos megoldások</a:t>
            </a:r>
            <a:endParaRPr lang="hu-HU" altLang="hu-HU" sz="44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9" y="864544"/>
            <a:ext cx="5305400" cy="25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9" y="3571465"/>
            <a:ext cx="5305400" cy="252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480587" y="5949280"/>
            <a:ext cx="4176464" cy="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altLang="hu-HU" sz="1600" dirty="0" err="1" smtClean="0"/>
              <a:t>Microchip.com</a:t>
            </a:r>
            <a:endParaRPr lang="hu-HU" altLang="hu-HU" sz="16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6946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COMPU-CONSULT Kft.</a:t>
            </a:r>
            <a:endParaRPr lang="hu-HU" altLang="hu-HU" sz="1800" dirty="0"/>
          </a:p>
        </p:txBody>
      </p:sp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A reklám helye</a:t>
            </a:r>
            <a:endParaRPr lang="hu-HU" altLang="hu-HU" sz="4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827725"/>
            <a:ext cx="7992888" cy="520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9712" y="5869330"/>
            <a:ext cx="4176464" cy="56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600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hu-HU" altLang="hu-HU" sz="1600" dirty="0" smtClean="0"/>
              <a:t>Forrás: </a:t>
            </a:r>
            <a:r>
              <a:rPr lang="hu-HU" altLang="hu-HU" sz="1600" dirty="0" err="1" smtClean="0"/>
              <a:t>Microchip.com</a:t>
            </a:r>
            <a:endParaRPr lang="hu-HU" altLang="hu-HU" sz="16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0373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Idle mode (</a:t>
            </a:r>
            <a:r>
              <a:rPr lang="hu-HU" altLang="hu-HU" sz="4400" dirty="0" err="1"/>
              <a:t>Üresjárási</a:t>
            </a:r>
            <a:r>
              <a:rPr lang="hu-HU" altLang="hu-HU" sz="4400" dirty="0"/>
              <a:t> </a:t>
            </a:r>
            <a:r>
              <a:rPr lang="hu-HU" altLang="hu-HU" sz="4400" dirty="0" smtClean="0"/>
              <a:t>állapot)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4764459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Állapot:</a:t>
            </a:r>
          </a:p>
          <a:p>
            <a:r>
              <a:rPr lang="hu-HU" sz="3600" dirty="0" smtClean="0"/>
              <a:t>CPU leáll</a:t>
            </a:r>
          </a:p>
          <a:p>
            <a:r>
              <a:rPr lang="hu-HU" sz="3600" dirty="0" smtClean="0"/>
              <a:t>PC áll, nincs utasítás végrehajtás</a:t>
            </a:r>
          </a:p>
          <a:p>
            <a:r>
              <a:rPr lang="hu-HU" sz="3600" dirty="0" smtClean="0"/>
              <a:t>Rendszeróra működik</a:t>
            </a:r>
          </a:p>
          <a:p>
            <a:r>
              <a:rPr lang="hu-HU" sz="3600" dirty="0" smtClean="0"/>
              <a:t>Perifériák működ(</a:t>
            </a:r>
            <a:r>
              <a:rPr lang="hu-HU" sz="3600" dirty="0" err="1" smtClean="0"/>
              <a:t>het</a:t>
            </a:r>
            <a:r>
              <a:rPr lang="hu-HU" sz="3600" dirty="0" smtClean="0"/>
              <a:t>)</a:t>
            </a:r>
            <a:r>
              <a:rPr lang="hu-HU" sz="3600" dirty="0" err="1" smtClean="0"/>
              <a:t>nek</a:t>
            </a:r>
            <a:endParaRPr lang="hu-HU" sz="3600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61553" y="1598613"/>
            <a:ext cx="3508008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 smtClean="0"/>
              <a:t>Ébresztés: 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Kiválasztott interruptra</a:t>
            </a:r>
            <a:endParaRPr lang="hu-HU" sz="3600" b="1" dirty="0"/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Kutya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Reset</a:t>
            </a:r>
            <a:endParaRPr lang="en-US" sz="3600" b="1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8095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Sleep mode (Alvó </a:t>
            </a:r>
            <a:r>
              <a:rPr lang="hu-HU" altLang="hu-HU" sz="4400" dirty="0" smtClean="0"/>
              <a:t>állapot)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4" y="1598613"/>
            <a:ext cx="4620442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Állapot:</a:t>
            </a:r>
          </a:p>
          <a:p>
            <a:r>
              <a:rPr lang="hu-HU" sz="3600" dirty="0"/>
              <a:t>CPU </a:t>
            </a:r>
            <a:r>
              <a:rPr lang="hu-HU" sz="3600" dirty="0" smtClean="0"/>
              <a:t>leáll</a:t>
            </a:r>
          </a:p>
          <a:p>
            <a:r>
              <a:rPr lang="hu-HU" sz="3600" dirty="0" smtClean="0"/>
              <a:t>PC áll, nincs utasítás végrehajtás</a:t>
            </a:r>
          </a:p>
          <a:p>
            <a:r>
              <a:rPr lang="hu-HU" sz="3600" dirty="0"/>
              <a:t>Rendszeróra </a:t>
            </a:r>
            <a:r>
              <a:rPr lang="hu-HU" sz="3600" dirty="0" smtClean="0"/>
              <a:t>áll</a:t>
            </a:r>
          </a:p>
          <a:p>
            <a:r>
              <a:rPr lang="hu-HU" sz="3600" dirty="0"/>
              <a:t>Perifériák működ(</a:t>
            </a:r>
            <a:r>
              <a:rPr lang="hu-HU" sz="3600" dirty="0" err="1"/>
              <a:t>het</a:t>
            </a:r>
            <a:r>
              <a:rPr lang="hu-HU" sz="3600" dirty="0"/>
              <a:t>)</a:t>
            </a:r>
            <a:r>
              <a:rPr lang="hu-HU" sz="3600" dirty="0" err="1"/>
              <a:t>nek</a:t>
            </a:r>
            <a:endParaRPr lang="hu-HU" sz="3600" dirty="0"/>
          </a:p>
          <a:p>
            <a:pPr marL="0" indent="0">
              <a:buNone/>
            </a:pPr>
            <a:endParaRPr lang="hu-HU" dirty="0" smtClean="0"/>
          </a:p>
          <a:p>
            <a:endParaRPr lang="hu-HU" dirty="0" smtClean="0"/>
          </a:p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161553" y="1598613"/>
            <a:ext cx="3508008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 smtClean="0"/>
              <a:t>Ébresztés: 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Kiválasztott interruptra</a:t>
            </a:r>
            <a:endParaRPr lang="hu-HU" sz="3600" b="1" dirty="0"/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Kutya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Reset</a:t>
            </a:r>
            <a:endParaRPr lang="en-US" sz="3600" b="1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9975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Deep Sleep </a:t>
            </a:r>
            <a:r>
              <a:rPr lang="hu-HU" altLang="hu-HU" sz="4400" dirty="0" err="1" smtClean="0"/>
              <a:t>mode</a:t>
            </a:r>
            <a:r>
              <a:rPr lang="hu-HU" altLang="hu-HU" sz="4400" dirty="0" smtClean="0"/>
              <a:t> (Mélyen </a:t>
            </a:r>
            <a:r>
              <a:rPr lang="hu-HU" altLang="hu-HU" sz="4400" dirty="0"/>
              <a:t>alvó állapot)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Állapot:</a:t>
            </a:r>
          </a:p>
          <a:p>
            <a:r>
              <a:rPr lang="hu-HU" sz="3600" dirty="0" smtClean="0"/>
              <a:t>CPU leáll</a:t>
            </a:r>
          </a:p>
          <a:p>
            <a:r>
              <a:rPr lang="hu-HU" sz="3600" dirty="0"/>
              <a:t>PC áll, nincs utasítás </a:t>
            </a:r>
            <a:r>
              <a:rPr lang="hu-HU" sz="3600" dirty="0" smtClean="0"/>
              <a:t>végrehajtás</a:t>
            </a:r>
          </a:p>
          <a:p>
            <a:r>
              <a:rPr lang="hu-HU" sz="3600" dirty="0"/>
              <a:t>Rendszeróra </a:t>
            </a:r>
            <a:r>
              <a:rPr lang="hu-HU" sz="3600" dirty="0" smtClean="0"/>
              <a:t>áll</a:t>
            </a:r>
          </a:p>
          <a:p>
            <a:r>
              <a:rPr lang="hu-HU" sz="3600" dirty="0" smtClean="0"/>
              <a:t>Perifériák állnak, kivéve RTCC és WDT</a:t>
            </a:r>
          </a:p>
          <a:p>
            <a:r>
              <a:rPr lang="hu-HU" sz="3600" dirty="0" smtClean="0"/>
              <a:t>I/O állapot befagyasztva</a:t>
            </a:r>
          </a:p>
          <a:p>
            <a:endParaRPr lang="hu-HU" dirty="0" smtClean="0"/>
          </a:p>
          <a:p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8663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Nagyságrendek</a:t>
            </a:r>
            <a:endParaRPr lang="hu-HU" altLang="hu-HU" sz="4400" dirty="0"/>
          </a:p>
        </p:txBody>
      </p:sp>
      <p:pic>
        <p:nvPicPr>
          <p:cNvPr id="7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40" y="1073670"/>
            <a:ext cx="2579540" cy="259888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55763" y="1826489"/>
            <a:ext cx="2232248" cy="115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kWh</a:t>
            </a:r>
          </a:p>
          <a:p>
            <a:pPr marL="0" indent="0">
              <a:buNone/>
            </a:pPr>
            <a:r>
              <a:rPr lang="hu-HU" sz="3600" dirty="0" smtClean="0"/>
              <a:t>240 V</a:t>
            </a:r>
            <a:endParaRPr lang="en-US" sz="3600" dirty="0"/>
          </a:p>
        </p:txBody>
      </p:sp>
      <p:pic>
        <p:nvPicPr>
          <p:cNvPr id="4098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40" y="4021659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elhő 4"/>
          <p:cNvSpPr/>
          <p:nvPr/>
        </p:nvSpPr>
        <p:spPr>
          <a:xfrm>
            <a:off x="1119086" y="5271989"/>
            <a:ext cx="3341936" cy="1430921"/>
          </a:xfrm>
          <a:prstGeom prst="cloudCallout">
            <a:avLst>
              <a:gd name="adj1" fmla="val 16644"/>
              <a:gd name="adj2" fmla="val -70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/>
              <a:t>CR2032 lítium elem</a:t>
            </a:r>
            <a:endParaRPr lang="hu-HU" sz="32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47831" y="3428206"/>
            <a:ext cx="2592288" cy="2100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dirty="0" smtClean="0"/>
          </a:p>
          <a:p>
            <a:pPr marL="0" indent="0">
              <a:buNone/>
            </a:pPr>
            <a:r>
              <a:rPr lang="hu-HU" sz="3600" dirty="0" smtClean="0"/>
              <a:t>0,72 Wh</a:t>
            </a:r>
          </a:p>
          <a:p>
            <a:pPr marL="0" indent="0">
              <a:buNone/>
            </a:pPr>
            <a:r>
              <a:rPr lang="hu-HU" sz="3600" dirty="0" smtClean="0"/>
              <a:t>240 mAh</a:t>
            </a:r>
          </a:p>
          <a:p>
            <a:pPr marL="0" indent="0">
              <a:buNone/>
            </a:pPr>
            <a:r>
              <a:rPr lang="hu-HU" sz="3600" dirty="0" smtClean="0"/>
              <a:t>3 V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1338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Deep Sleep </a:t>
            </a:r>
            <a:r>
              <a:rPr lang="hu-HU" altLang="hu-HU" sz="4400" dirty="0" smtClean="0"/>
              <a:t>mode (</a:t>
            </a:r>
            <a:r>
              <a:rPr lang="hu-HU" altLang="hu-HU" sz="4400" dirty="0"/>
              <a:t>mély alvó állapot)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8013" y="17510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b="1" dirty="0" smtClean="0"/>
              <a:t>Ébresztés: 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Táp be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Reset láb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Interrupt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RTCC alarm</a:t>
            </a:r>
          </a:p>
          <a:p>
            <a:pPr>
              <a:buFont typeface="Wingdings" pitchFamily="2" charset="2"/>
              <a:buChar char="v"/>
            </a:pPr>
            <a:r>
              <a:rPr lang="hu-HU" sz="3600" b="1" dirty="0" smtClean="0"/>
              <a:t>Kutya </a:t>
            </a:r>
            <a:endParaRPr lang="en-US" sz="3600" b="1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5558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Az ébredés időviszonyai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" y="843569"/>
            <a:ext cx="9060412" cy="54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7660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Gyakorlati adatgyűjtő alkalmazás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3296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45" y="844482"/>
            <a:ext cx="6889948" cy="517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elhő 5"/>
          <p:cNvSpPr/>
          <p:nvPr/>
        </p:nvSpPr>
        <p:spPr>
          <a:xfrm>
            <a:off x="2331633" y="1124744"/>
            <a:ext cx="1440160" cy="1008112"/>
          </a:xfrm>
          <a:prstGeom prst="cloudCallout">
            <a:avLst>
              <a:gd name="adj1" fmla="val 73933"/>
              <a:gd name="adj2" fmla="val 34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496711" y="144413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00"/>
                </a:solidFill>
              </a:rPr>
              <a:t>2,5 mA</a:t>
            </a:r>
            <a:endParaRPr lang="hu-HU" sz="2400" dirty="0">
              <a:solidFill>
                <a:srgbClr val="FFFF00"/>
              </a:solidFill>
            </a:endParaRPr>
          </a:p>
        </p:txBody>
      </p:sp>
      <p:sp>
        <p:nvSpPr>
          <p:cNvPr id="3" name="Lekerekített téglalap feliratnak 2"/>
          <p:cNvSpPr/>
          <p:nvPr/>
        </p:nvSpPr>
        <p:spPr>
          <a:xfrm>
            <a:off x="6611805" y="755412"/>
            <a:ext cx="2552595" cy="688722"/>
          </a:xfrm>
          <a:prstGeom prst="wedgeRoundRectCallout">
            <a:avLst>
              <a:gd name="adj1" fmla="val -86596"/>
              <a:gd name="adj2" fmla="val 1001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855776" y="844482"/>
            <a:ext cx="20646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00"/>
                </a:solidFill>
              </a:rPr>
              <a:t>Mérés</a:t>
            </a:r>
            <a:endParaRPr lang="hu-HU" sz="2600" dirty="0">
              <a:solidFill>
                <a:srgbClr val="FFFF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045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Gyakorlati adatgyűjtő alkalmazás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3296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975852"/>
            <a:ext cx="6840760" cy="529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elhő 19"/>
          <p:cNvSpPr/>
          <p:nvPr/>
        </p:nvSpPr>
        <p:spPr>
          <a:xfrm>
            <a:off x="1495351" y="2709676"/>
            <a:ext cx="1440160" cy="1008112"/>
          </a:xfrm>
          <a:prstGeom prst="cloudCallout">
            <a:avLst>
              <a:gd name="adj1" fmla="val 73933"/>
              <a:gd name="adj2" fmla="val 34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1660429" y="302906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00"/>
                </a:solidFill>
              </a:rPr>
              <a:t>3,8 mA</a:t>
            </a:r>
            <a:endParaRPr lang="hu-HU" sz="2400" dirty="0">
              <a:solidFill>
                <a:srgbClr val="FFFF00"/>
              </a:solidFill>
            </a:endParaRPr>
          </a:p>
        </p:txBody>
      </p:sp>
      <p:sp>
        <p:nvSpPr>
          <p:cNvPr id="22" name="Felhő 21"/>
          <p:cNvSpPr/>
          <p:nvPr/>
        </p:nvSpPr>
        <p:spPr>
          <a:xfrm>
            <a:off x="3142505" y="1625096"/>
            <a:ext cx="1440160" cy="1008112"/>
          </a:xfrm>
          <a:prstGeom prst="cloudCallout">
            <a:avLst>
              <a:gd name="adj1" fmla="val 73933"/>
              <a:gd name="adj2" fmla="val 34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3307583" y="194448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00"/>
                </a:solidFill>
              </a:rPr>
              <a:t>8 mA</a:t>
            </a:r>
            <a:endParaRPr lang="hu-HU" sz="2400" dirty="0">
              <a:solidFill>
                <a:srgbClr val="FFFF00"/>
              </a:solidFill>
            </a:endParaRPr>
          </a:p>
        </p:txBody>
      </p:sp>
      <p:sp>
        <p:nvSpPr>
          <p:cNvPr id="24" name="Lekerekített téglalap feliratnak 23"/>
          <p:cNvSpPr/>
          <p:nvPr/>
        </p:nvSpPr>
        <p:spPr>
          <a:xfrm>
            <a:off x="5940153" y="755412"/>
            <a:ext cx="3224248" cy="688722"/>
          </a:xfrm>
          <a:prstGeom prst="wedgeRoundRectCallout">
            <a:avLst>
              <a:gd name="adj1" fmla="val -71891"/>
              <a:gd name="adj2" fmla="val 976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 err="1">
                <a:solidFill>
                  <a:srgbClr val="FFFF00"/>
                </a:solidFill>
              </a:rPr>
              <a:t>Flash</a:t>
            </a:r>
            <a:r>
              <a:rPr lang="hu-HU" sz="2600" dirty="0">
                <a:solidFill>
                  <a:srgbClr val="FFFF00"/>
                </a:solidFill>
              </a:rPr>
              <a:t> memóriába írás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0100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/>
              <a:t>Gyakorlati adatgyűjtő alkalmazás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3296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71" y="1015213"/>
            <a:ext cx="6750458" cy="509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elhő 5"/>
          <p:cNvSpPr/>
          <p:nvPr/>
        </p:nvSpPr>
        <p:spPr>
          <a:xfrm>
            <a:off x="1403648" y="1916832"/>
            <a:ext cx="1440160" cy="1008112"/>
          </a:xfrm>
          <a:prstGeom prst="cloudCallout">
            <a:avLst>
              <a:gd name="adj1" fmla="val 73933"/>
              <a:gd name="adj2" fmla="val 34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568726" y="223622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00"/>
                </a:solidFill>
              </a:rPr>
              <a:t>17 mA</a:t>
            </a:r>
            <a:endParaRPr lang="hu-HU" sz="2400" dirty="0">
              <a:solidFill>
                <a:srgbClr val="FFFF00"/>
              </a:solidFill>
            </a:endParaRPr>
          </a:p>
        </p:txBody>
      </p:sp>
      <p:sp>
        <p:nvSpPr>
          <p:cNvPr id="9" name="Felhő 8"/>
          <p:cNvSpPr/>
          <p:nvPr/>
        </p:nvSpPr>
        <p:spPr>
          <a:xfrm>
            <a:off x="5364088" y="2633971"/>
            <a:ext cx="1440160" cy="1008112"/>
          </a:xfrm>
          <a:prstGeom prst="cloudCallout">
            <a:avLst>
              <a:gd name="adj1" fmla="val -65372"/>
              <a:gd name="adj2" fmla="val 5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5529166" y="2953361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00"/>
                </a:solidFill>
              </a:rPr>
              <a:t>8 mA</a:t>
            </a:r>
            <a:endParaRPr lang="hu-HU" sz="2400" dirty="0">
              <a:solidFill>
                <a:srgbClr val="FFFF00"/>
              </a:solidFill>
            </a:endParaRPr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6611805" y="755412"/>
            <a:ext cx="2552595" cy="688722"/>
          </a:xfrm>
          <a:prstGeom prst="wedgeRoundRectCallout">
            <a:avLst>
              <a:gd name="adj1" fmla="val -86596"/>
              <a:gd name="adj2" fmla="val 1001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6855776" y="844482"/>
            <a:ext cx="20646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00"/>
                </a:solidFill>
              </a:rPr>
              <a:t>Szektor törlés</a:t>
            </a:r>
            <a:endParaRPr lang="hu-HU" sz="2600" dirty="0">
              <a:solidFill>
                <a:srgbClr val="FFFF0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0469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Elemzés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0" name="Picture 28" descr="uts lap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65506"/>
            <a:ext cx="1872877" cy="1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4"/>
          <p:cNvSpPr>
            <a:spLocks noChangeArrowheads="1"/>
          </p:cNvSpPr>
          <p:nvPr/>
        </p:nvSpPr>
        <p:spPr bwMode="auto">
          <a:xfrm rot="566957">
            <a:off x="5789984" y="3098541"/>
            <a:ext cx="1009769" cy="67851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hu-HU" altLang="hu-HU" sz="7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Téglalap 4"/>
          <p:cNvSpPr>
            <a:spLocks noChangeArrowheads="1"/>
          </p:cNvSpPr>
          <p:nvPr/>
        </p:nvSpPr>
        <p:spPr bwMode="auto">
          <a:xfrm>
            <a:off x="2465493" y="3454009"/>
            <a:ext cx="1042394" cy="802659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hu-HU" altLang="hu-HU" sz="2400" dirty="0" smtClean="0">
                <a:solidFill>
                  <a:schemeClr val="bg1"/>
                </a:solidFill>
                <a:latin typeface="Calibri" pitchFamily="34" charset="0"/>
              </a:rPr>
              <a:t>DMON</a:t>
            </a:r>
            <a:endParaRPr lang="hu-HU" altLang="hu-HU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3" name="Straight Connector 24"/>
          <p:cNvCxnSpPr/>
          <p:nvPr/>
        </p:nvCxnSpPr>
        <p:spPr bwMode="auto">
          <a:xfrm>
            <a:off x="3505036" y="3855339"/>
            <a:ext cx="222408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Lekerekített téglalap feliratnak 13"/>
          <p:cNvSpPr/>
          <p:nvPr/>
        </p:nvSpPr>
        <p:spPr>
          <a:xfrm>
            <a:off x="1068710" y="1846379"/>
            <a:ext cx="2552595" cy="688722"/>
          </a:xfrm>
          <a:prstGeom prst="wedgeRoundRectCallout">
            <a:avLst>
              <a:gd name="adj1" fmla="val 73803"/>
              <a:gd name="adj2" fmla="val 2131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1312681" y="1935449"/>
            <a:ext cx="20646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00"/>
                </a:solidFill>
              </a:rPr>
              <a:t>Összekötés</a:t>
            </a:r>
            <a:endParaRPr lang="hu-HU" sz="2600" dirty="0">
              <a:solidFill>
                <a:srgbClr val="FFFF00"/>
              </a:solidFill>
            </a:endParaRPr>
          </a:p>
        </p:txBody>
      </p:sp>
      <p:sp>
        <p:nvSpPr>
          <p:cNvPr id="16" name="Lekerekített téglalap feliratnak 15"/>
          <p:cNvSpPr/>
          <p:nvPr/>
        </p:nvSpPr>
        <p:spPr>
          <a:xfrm>
            <a:off x="824737" y="4869160"/>
            <a:ext cx="4539351" cy="981622"/>
          </a:xfrm>
          <a:prstGeom prst="wedgeRoundRectCallout">
            <a:avLst>
              <a:gd name="adj1" fmla="val 5078"/>
              <a:gd name="adj2" fmla="val -117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1095488" y="5113749"/>
            <a:ext cx="40793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600" dirty="0" smtClean="0">
                <a:solidFill>
                  <a:srgbClr val="FFFF00"/>
                </a:solidFill>
              </a:rPr>
              <a:t>Adatokat percenként rögzít</a:t>
            </a:r>
            <a:endParaRPr lang="hu-HU" sz="2600" dirty="0">
              <a:solidFill>
                <a:srgbClr val="FFFF00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77514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Elemzés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2" name="Felhő 1"/>
          <p:cNvSpPr/>
          <p:nvPr/>
        </p:nvSpPr>
        <p:spPr>
          <a:xfrm>
            <a:off x="6876256" y="3847306"/>
            <a:ext cx="1656184" cy="936104"/>
          </a:xfrm>
          <a:prstGeom prst="cloudCallout">
            <a:avLst>
              <a:gd name="adj1" fmla="val -48851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912260" y="399219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00"/>
                </a:solidFill>
              </a:rPr>
              <a:t>Felbontás állítható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38225"/>
            <a:ext cx="8364537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1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Elemzés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59312"/>
            <a:ext cx="6012668" cy="492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elhő 9"/>
          <p:cNvSpPr/>
          <p:nvPr/>
        </p:nvSpPr>
        <p:spPr>
          <a:xfrm>
            <a:off x="3491880" y="1530854"/>
            <a:ext cx="2597198" cy="1322081"/>
          </a:xfrm>
          <a:prstGeom prst="cloudCallout">
            <a:avLst>
              <a:gd name="adj1" fmla="val -48851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3548340" y="1868728"/>
            <a:ext cx="248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00"/>
                </a:solidFill>
              </a:rPr>
              <a:t>Látható, hogy itt mozgásban van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2" name="Felhő 11"/>
          <p:cNvSpPr/>
          <p:nvPr/>
        </p:nvSpPr>
        <p:spPr>
          <a:xfrm>
            <a:off x="455613" y="3005335"/>
            <a:ext cx="2597198" cy="1322081"/>
          </a:xfrm>
          <a:prstGeom prst="cloudCallout">
            <a:avLst>
              <a:gd name="adj1" fmla="val 41532"/>
              <a:gd name="adj2" fmla="val 346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12073" y="3429793"/>
            <a:ext cx="24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I</a:t>
            </a:r>
            <a:r>
              <a:rPr lang="hu-HU" dirty="0" smtClean="0">
                <a:solidFill>
                  <a:srgbClr val="FFFF00"/>
                </a:solidFill>
              </a:rPr>
              <a:t>ndulás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6636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Elemzés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b="1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77" y="850406"/>
            <a:ext cx="6625046" cy="515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elhő 11"/>
          <p:cNvSpPr/>
          <p:nvPr/>
        </p:nvSpPr>
        <p:spPr>
          <a:xfrm>
            <a:off x="5796136" y="2107712"/>
            <a:ext cx="2597198" cy="1322081"/>
          </a:xfrm>
          <a:prstGeom prst="cloudCallout">
            <a:avLst>
              <a:gd name="adj1" fmla="val -48851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867400" y="2584086"/>
            <a:ext cx="248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00"/>
                </a:solidFill>
              </a:rPr>
              <a:t>Megérkezés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179512" y="2584086"/>
            <a:ext cx="2597198" cy="1322081"/>
          </a:xfrm>
          <a:prstGeom prst="cloudCallout">
            <a:avLst>
              <a:gd name="adj1" fmla="val 98809"/>
              <a:gd name="adj2" fmla="val 26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35972" y="2921959"/>
            <a:ext cx="248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00"/>
                </a:solidFill>
              </a:rPr>
              <a:t>Hosszabb idejű</a:t>
            </a:r>
          </a:p>
          <a:p>
            <a:pPr algn="ctr"/>
            <a:r>
              <a:rPr lang="hu-HU" dirty="0" smtClean="0">
                <a:solidFill>
                  <a:srgbClr val="FFFF00"/>
                </a:solidFill>
              </a:rPr>
              <a:t> mozgás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2989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Kiértékelési módszerek</a:t>
            </a:r>
            <a:endParaRPr lang="hu-HU" altLang="hu-HU" sz="4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06" y="980728"/>
            <a:ext cx="8226425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3D gyorsulásmérő adatai alapján:</a:t>
            </a:r>
          </a:p>
          <a:p>
            <a:r>
              <a:rPr lang="hu-HU" sz="3600" dirty="0" smtClean="0"/>
              <a:t>Gyorsulás vektorok </a:t>
            </a:r>
          </a:p>
          <a:p>
            <a:r>
              <a:rPr lang="hu-HU" sz="3600" dirty="0" smtClean="0"/>
              <a:t>Integrál és differenciál számítás</a:t>
            </a:r>
          </a:p>
          <a:p>
            <a:r>
              <a:rPr lang="hu-HU" sz="3600" dirty="0" smtClean="0"/>
              <a:t>Mozgási jellegzetességek alakfelismerése</a:t>
            </a:r>
          </a:p>
          <a:p>
            <a:pPr lvl="1"/>
            <a:r>
              <a:rPr lang="hu-HU" dirty="0" smtClean="0"/>
              <a:t>Szállítás különböző járművekkel: lábbusz, bicikli, BKV, autó</a:t>
            </a:r>
          </a:p>
          <a:p>
            <a:pPr lvl="1"/>
            <a:r>
              <a:rPr lang="hu-HU" dirty="0" smtClean="0"/>
              <a:t>Szabadesés, dobálás, ütközés</a:t>
            </a:r>
            <a:endParaRPr lang="hu-HU" dirty="0"/>
          </a:p>
          <a:p>
            <a:r>
              <a:rPr lang="hu-HU" sz="3600" dirty="0" smtClean="0"/>
              <a:t>Időpontok meghatározása 1 perces felbontásban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0572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Nagyságrendek</a:t>
            </a:r>
            <a:endParaRPr lang="hu-HU" altLang="hu-HU" sz="4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0" y="2849636"/>
            <a:ext cx="4322018" cy="2540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40W-os izzólámpa</a:t>
            </a:r>
          </a:p>
          <a:p>
            <a:pPr marL="0" indent="0">
              <a:buNone/>
            </a:pPr>
            <a:r>
              <a:rPr lang="hu-HU" sz="3600" dirty="0" smtClean="0"/>
              <a:t>U = 240 V</a:t>
            </a:r>
          </a:p>
          <a:p>
            <a:pPr marL="0" indent="0">
              <a:buNone/>
            </a:pPr>
            <a:r>
              <a:rPr lang="hu-HU" sz="3600" dirty="0" smtClean="0"/>
              <a:t>Mekkora az áramerősség?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170" name="Picture 2" descr="http://www.haluxvill.hu/image/cache/data/GE-508149-1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42880"/>
            <a:ext cx="1787868" cy="10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rtalom hely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0193"/>
            <a:ext cx="2579540" cy="259888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9405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-27672" y="2492896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sz="4400" dirty="0"/>
              <a:t>Beszélgetés az otthoni </a:t>
            </a:r>
            <a:r>
              <a:rPr lang="hu-HU" sz="4400" dirty="0" err="1"/>
              <a:t>nanoWatt-os</a:t>
            </a:r>
            <a:r>
              <a:rPr lang="hu-HU" sz="4400" dirty="0"/>
              <a:t> eszközök működéséről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5606" y="980728"/>
            <a:ext cx="8226425" cy="532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3600" dirty="0" smtClean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9137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3779" y="2852936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5400" dirty="0" smtClean="0"/>
              <a:t>Köszönöm a figyelmet!</a:t>
            </a:r>
            <a:endParaRPr lang="hu-HU" altLang="hu-HU" sz="54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4338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Nagyságrendek</a:t>
            </a:r>
            <a:endParaRPr lang="hu-HU" altLang="hu-HU" sz="44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0" y="2849636"/>
            <a:ext cx="4322018" cy="2540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40W-os izzólámpa</a:t>
            </a:r>
          </a:p>
          <a:p>
            <a:pPr marL="0" indent="0">
              <a:buNone/>
            </a:pPr>
            <a:r>
              <a:rPr lang="hu-HU" sz="3600" dirty="0" smtClean="0"/>
              <a:t>U = 240 V</a:t>
            </a:r>
          </a:p>
          <a:p>
            <a:pPr marL="0" indent="0">
              <a:buNone/>
            </a:pPr>
            <a:r>
              <a:rPr lang="hu-HU" sz="3600" dirty="0" smtClean="0"/>
              <a:t>I  = 0,17 A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7170" name="Picture 2" descr="http://www.haluxvill.hu/image/cache/data/GE-508149-1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42880"/>
            <a:ext cx="1787868" cy="10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rtalom hely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0193"/>
            <a:ext cx="2579540" cy="259888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78271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-1899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nanoWatt mértékek</a:t>
            </a:r>
            <a:endParaRPr lang="hu-HU" altLang="hu-HU" sz="4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02775" y="1116410"/>
            <a:ext cx="4018545" cy="2311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P = U * I</a:t>
            </a:r>
          </a:p>
          <a:p>
            <a:pPr marL="0" indent="0">
              <a:buNone/>
            </a:pPr>
            <a:r>
              <a:rPr lang="hu-HU" sz="3600" dirty="0" smtClean="0"/>
              <a:t>I = P / U</a:t>
            </a:r>
          </a:p>
          <a:p>
            <a:pPr marL="0" indent="0">
              <a:buNone/>
            </a:pPr>
            <a:r>
              <a:rPr lang="hu-HU" sz="3600" dirty="0" smtClean="0"/>
              <a:t>0,3 nA = 1 nW / 3 V</a:t>
            </a:r>
            <a:endParaRPr lang="en-US" sz="3600" dirty="0"/>
          </a:p>
        </p:txBody>
      </p:sp>
      <p:pic>
        <p:nvPicPr>
          <p:cNvPr id="4098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0989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18" y="1510307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kerekített téglalap feliratnak 1"/>
          <p:cNvSpPr/>
          <p:nvPr/>
        </p:nvSpPr>
        <p:spPr>
          <a:xfrm>
            <a:off x="1475655" y="5301208"/>
            <a:ext cx="5953845" cy="1100386"/>
          </a:xfrm>
          <a:prstGeom prst="wedgeRoundRectCallout">
            <a:avLst>
              <a:gd name="adj1" fmla="val -27742"/>
              <a:gd name="adj2" fmla="val -192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Mennyi ideig tart az elem?</a:t>
            </a:r>
            <a:endParaRPr lang="hu-HU" sz="36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402775" y="3428206"/>
            <a:ext cx="2592288" cy="196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0,72 Wh</a:t>
            </a:r>
          </a:p>
          <a:p>
            <a:pPr marL="0" indent="0">
              <a:buNone/>
            </a:pPr>
            <a:r>
              <a:rPr lang="hu-HU" sz="3600" dirty="0" smtClean="0"/>
              <a:t>240 mAh</a:t>
            </a:r>
          </a:p>
          <a:p>
            <a:pPr marL="0" indent="0">
              <a:buNone/>
            </a:pPr>
            <a:r>
              <a:rPr lang="hu-HU" sz="3600" dirty="0" smtClean="0"/>
              <a:t>3 V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12766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4" y="-1"/>
            <a:ext cx="9160823" cy="686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nanoWatt mértékek</a:t>
            </a:r>
            <a:endParaRPr lang="hu-HU" altLang="hu-HU" sz="4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02775" y="1116410"/>
            <a:ext cx="4018545" cy="2311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P = U * I</a:t>
            </a:r>
          </a:p>
          <a:p>
            <a:pPr marL="0" indent="0">
              <a:buNone/>
            </a:pPr>
            <a:r>
              <a:rPr lang="hu-HU" sz="3600" dirty="0" smtClean="0"/>
              <a:t>I = P / U</a:t>
            </a:r>
          </a:p>
          <a:p>
            <a:pPr marL="0" indent="0">
              <a:buNone/>
            </a:pPr>
            <a:r>
              <a:rPr lang="hu-HU" sz="3600" dirty="0" smtClean="0"/>
              <a:t>0,3 nA = 1 nW / 3 V</a:t>
            </a:r>
            <a:endParaRPr lang="en-US" sz="3600" dirty="0"/>
          </a:p>
        </p:txBody>
      </p:sp>
      <p:pic>
        <p:nvPicPr>
          <p:cNvPr id="4098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0989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18" y="1510307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kerekített téglalap feliratnak 1"/>
          <p:cNvSpPr/>
          <p:nvPr/>
        </p:nvSpPr>
        <p:spPr>
          <a:xfrm>
            <a:off x="1475655" y="5301208"/>
            <a:ext cx="5953845" cy="1100386"/>
          </a:xfrm>
          <a:prstGeom prst="wedgeRoundRectCallout">
            <a:avLst>
              <a:gd name="adj1" fmla="val -27742"/>
              <a:gd name="adj2" fmla="val -192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Kapacitás = 91.000 év</a:t>
            </a:r>
            <a:endParaRPr lang="hu-HU" sz="36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402775" y="3428206"/>
            <a:ext cx="2592288" cy="196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0,72 Wh</a:t>
            </a:r>
          </a:p>
          <a:p>
            <a:pPr marL="0" indent="0">
              <a:buNone/>
            </a:pPr>
            <a:r>
              <a:rPr lang="hu-HU" sz="3600" dirty="0" smtClean="0"/>
              <a:t>240 mAh</a:t>
            </a:r>
          </a:p>
          <a:p>
            <a:pPr marL="0" indent="0">
              <a:buNone/>
            </a:pPr>
            <a:r>
              <a:rPr lang="hu-HU" sz="3600" dirty="0" smtClean="0"/>
              <a:t>3 V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26953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82637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8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4400" dirty="0" smtClean="0"/>
              <a:t>DMON esetében</a:t>
            </a:r>
            <a:endParaRPr lang="hu-HU" altLang="hu-HU" sz="4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12811" y="1155031"/>
            <a:ext cx="5569825" cy="267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600" dirty="0" smtClean="0"/>
              <a:t>P = U * I</a:t>
            </a:r>
          </a:p>
          <a:p>
            <a:pPr marL="0" indent="0">
              <a:buNone/>
            </a:pPr>
            <a:r>
              <a:rPr lang="hu-HU" sz="3600" dirty="0" smtClean="0"/>
              <a:t>I = P / U</a:t>
            </a:r>
          </a:p>
          <a:p>
            <a:pPr marL="0" indent="0">
              <a:buNone/>
            </a:pPr>
            <a:r>
              <a:rPr lang="hu-HU" sz="3600" dirty="0" smtClean="0"/>
              <a:t>I = 20 µA (Stand by módban)</a:t>
            </a:r>
            <a:endParaRPr lang="en-US" sz="3600" dirty="0"/>
          </a:p>
        </p:txBody>
      </p:sp>
      <p:pic>
        <p:nvPicPr>
          <p:cNvPr id="4098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0989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images?q=tbn:ANd9GcRJtPge2VZr-3F0XJWyAHJNAWPJEVIt6KudquyNHAR3FPx68u1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18" y="1510307"/>
            <a:ext cx="21145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kerekített téglalap feliratnak 1"/>
          <p:cNvSpPr/>
          <p:nvPr/>
        </p:nvSpPr>
        <p:spPr>
          <a:xfrm>
            <a:off x="1475655" y="5301208"/>
            <a:ext cx="5953845" cy="1100386"/>
          </a:xfrm>
          <a:prstGeom prst="wedgeRoundRectCallout">
            <a:avLst>
              <a:gd name="adj1" fmla="val -27742"/>
              <a:gd name="adj2" fmla="val -192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/>
              <a:t>Kapacitás = 1,5 év</a:t>
            </a:r>
            <a:endParaRPr lang="hu-HU" sz="3600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5432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back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7400" y="6094413"/>
            <a:ext cx="3124200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/>
              <a:t>COMPU-CONSULT </a:t>
            </a:r>
            <a:r>
              <a:rPr lang="hu-HU" altLang="hu-HU" sz="1800" dirty="0" smtClean="0"/>
              <a:t>Kft.</a:t>
            </a:r>
            <a:endParaRPr lang="hu-HU" altLang="hu-HU" sz="18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22350" y="482600"/>
            <a:ext cx="70993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Mi az a nanoWatt technológia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600200"/>
            <a:ext cx="86868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 smtClean="0"/>
              <a:t>Microchip</a:t>
            </a:r>
            <a:r>
              <a:rPr lang="hu-HU" dirty="0" smtClean="0"/>
              <a:t> népszerű kontroller családjának fogyasztási optimalizálása</a:t>
            </a:r>
            <a:endParaRPr lang="en-US" dirty="0" smtClean="0"/>
          </a:p>
          <a:p>
            <a:pPr lvl="1"/>
            <a:r>
              <a:rPr lang="hu-HU" dirty="0" smtClean="0"/>
              <a:t>Újraterveztek létező modulokat alacsonyabb áramértékek eléréséhez</a:t>
            </a:r>
            <a:endParaRPr lang="en-US" dirty="0" smtClean="0"/>
          </a:p>
          <a:p>
            <a:pPr lvl="1"/>
            <a:r>
              <a:rPr lang="hu-HU" dirty="0" smtClean="0"/>
              <a:t>Új belső oszcillátor és oszcillátor módok</a:t>
            </a:r>
            <a:endParaRPr lang="en-US" dirty="0" smtClean="0"/>
          </a:p>
          <a:p>
            <a:pPr lvl="1"/>
            <a:r>
              <a:rPr lang="hu-HU" dirty="0" smtClean="0"/>
              <a:t>Új energiagazdálkodási lehetőségek és módok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9512" y="6086543"/>
            <a:ext cx="2534342" cy="6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hu-HU" altLang="hu-HU" sz="1800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hu-HU" altLang="hu-HU" sz="1800" dirty="0" smtClean="0"/>
              <a:t>2016.02.09.</a:t>
            </a:r>
            <a:endParaRPr lang="hu-HU" altLang="hu-HU" sz="1800" dirty="0"/>
          </a:p>
        </p:txBody>
      </p:sp>
      <p:sp>
        <p:nvSpPr>
          <p:cNvPr id="10" name="Robbanás 2 9"/>
          <p:cNvSpPr/>
          <p:nvPr/>
        </p:nvSpPr>
        <p:spPr>
          <a:xfrm>
            <a:off x="1331640" y="4681658"/>
            <a:ext cx="4032448" cy="1315616"/>
          </a:xfrm>
          <a:prstGeom prst="irregularSeal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Microchip.com</a:t>
            </a:r>
            <a:endParaRPr lang="hu-HU" dirty="0" smtClean="0"/>
          </a:p>
          <a:p>
            <a:pPr algn="ctr"/>
            <a:r>
              <a:rPr lang="hu-HU" dirty="0" smtClean="0"/>
              <a:t> PIC kontrollerek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54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851</Words>
  <Application>Microsoft Office PowerPoint</Application>
  <PresentationFormat>Diavetítés a képernyőre (4:3 oldalarány)</PresentationFormat>
  <Paragraphs>392</Paragraphs>
  <Slides>41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SZULTZER 120412</dc:creator>
  <cp:lastModifiedBy>SZULTZER 120412</cp:lastModifiedBy>
  <cp:revision>150</cp:revision>
  <dcterms:created xsi:type="dcterms:W3CDTF">2016-01-26T14:48:06Z</dcterms:created>
  <dcterms:modified xsi:type="dcterms:W3CDTF">2016-02-09T13:39:44Z</dcterms:modified>
</cp:coreProperties>
</file>