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48"/>
  </p:notesMasterIdLst>
  <p:handoutMasterIdLst>
    <p:handoutMasterId r:id="rId49"/>
  </p:handoutMasterIdLst>
  <p:sldIdLst>
    <p:sldId id="317" r:id="rId3"/>
    <p:sldId id="285" r:id="rId4"/>
    <p:sldId id="318" r:id="rId5"/>
    <p:sldId id="319" r:id="rId6"/>
    <p:sldId id="320" r:id="rId7"/>
    <p:sldId id="348" r:id="rId8"/>
    <p:sldId id="345" r:id="rId9"/>
    <p:sldId id="347" r:id="rId10"/>
    <p:sldId id="333" r:id="rId11"/>
    <p:sldId id="321" r:id="rId12"/>
    <p:sldId id="322" r:id="rId13"/>
    <p:sldId id="323" r:id="rId14"/>
    <p:sldId id="324" r:id="rId15"/>
    <p:sldId id="332" r:id="rId16"/>
    <p:sldId id="325" r:id="rId17"/>
    <p:sldId id="329" r:id="rId18"/>
    <p:sldId id="326" r:id="rId19"/>
    <p:sldId id="334" r:id="rId20"/>
    <p:sldId id="335" r:id="rId21"/>
    <p:sldId id="330" r:id="rId22"/>
    <p:sldId id="327" r:id="rId23"/>
    <p:sldId id="336" r:id="rId24"/>
    <p:sldId id="337" r:id="rId25"/>
    <p:sldId id="338" r:id="rId26"/>
    <p:sldId id="331" r:id="rId27"/>
    <p:sldId id="328" r:id="rId28"/>
    <p:sldId id="339" r:id="rId29"/>
    <p:sldId id="340" r:id="rId30"/>
    <p:sldId id="341" r:id="rId31"/>
    <p:sldId id="342" r:id="rId32"/>
    <p:sldId id="343" r:id="rId33"/>
    <p:sldId id="278" r:id="rId34"/>
    <p:sldId id="272" r:id="rId35"/>
    <p:sldId id="307" r:id="rId36"/>
    <p:sldId id="306" r:id="rId37"/>
    <p:sldId id="305" r:id="rId38"/>
    <p:sldId id="288" r:id="rId39"/>
    <p:sldId id="304" r:id="rId40"/>
    <p:sldId id="311" r:id="rId41"/>
    <p:sldId id="314" r:id="rId42"/>
    <p:sldId id="310" r:id="rId43"/>
    <p:sldId id="309" r:id="rId44"/>
    <p:sldId id="308" r:id="rId45"/>
    <p:sldId id="279" r:id="rId46"/>
    <p:sldId id="315" r:id="rId4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06BA"/>
    <a:srgbClr val="1F497D"/>
    <a:srgbClr val="CCFFCC"/>
    <a:srgbClr val="990099"/>
    <a:srgbClr val="8C2578"/>
    <a:srgbClr val="CC3399"/>
    <a:srgbClr val="FF9900"/>
    <a:srgbClr val="F38232"/>
    <a:srgbClr val="00569E"/>
    <a:srgbClr val="2E6CB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72" y="-714"/>
      </p:cViewPr>
      <p:guideLst>
        <p:guide orient="horz" pos="379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F31E42-4926-438E-86F6-D20859EBB81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7C7CBC19-7C8A-426B-BDEA-E5B87E2210AD}">
      <dgm:prSet phldrT="[Szöveg]" custT="1"/>
      <dgm:spPr>
        <a:scene3d>
          <a:camera prst="orthographicFront"/>
          <a:lightRig rig="threePt" dir="t"/>
        </a:scene3d>
        <a:sp3d prstMaterial="dkEdge">
          <a:bevelT/>
        </a:sp3d>
      </dgm:spPr>
      <dgm:t>
        <a:bodyPr/>
        <a:lstStyle/>
        <a:p>
          <a:r>
            <a:rPr lang="hu-HU" sz="3600" b="1" dirty="0" smtClean="0"/>
            <a:t>Spektrumgazdálkodást</a:t>
          </a:r>
          <a:endParaRPr lang="hu-HU" sz="3600" b="1" dirty="0"/>
        </a:p>
      </dgm:t>
    </dgm:pt>
    <dgm:pt modelId="{E46B0278-6B99-4A46-AE10-07C4F944E00F}" type="parTrans" cxnId="{4A70E92A-8958-416E-B733-0C96362521BF}">
      <dgm:prSet/>
      <dgm:spPr/>
      <dgm:t>
        <a:bodyPr/>
        <a:lstStyle/>
        <a:p>
          <a:endParaRPr lang="hu-HU" sz="3600" b="1"/>
        </a:p>
      </dgm:t>
    </dgm:pt>
    <dgm:pt modelId="{FF3493AB-5585-48B5-B164-984FFB3EA98D}" type="sibTrans" cxnId="{4A70E92A-8958-416E-B733-0C96362521BF}">
      <dgm:prSet/>
      <dgm:spPr/>
      <dgm:t>
        <a:bodyPr/>
        <a:lstStyle/>
        <a:p>
          <a:endParaRPr lang="hu-HU" sz="3600" b="1"/>
        </a:p>
      </dgm:t>
    </dgm:pt>
    <dgm:pt modelId="{53251C2A-D0F2-46A0-897F-60C28AE2C3B4}">
      <dgm:prSet phldrT="[Szöveg]" custT="1"/>
      <dgm:spPr>
        <a:scene3d>
          <a:camera prst="orthographicFront"/>
          <a:lightRig rig="threePt" dir="t"/>
        </a:scene3d>
        <a:sp3d prstMaterial="dkEdge">
          <a:bevelT/>
        </a:sp3d>
      </dgm:spPr>
      <dgm:t>
        <a:bodyPr/>
        <a:lstStyle/>
        <a:p>
          <a:r>
            <a:rPr lang="hu-HU" sz="3600" b="1" dirty="0" smtClean="0"/>
            <a:t>Támogató</a:t>
          </a:r>
          <a:endParaRPr lang="hu-HU" sz="3600" b="1" dirty="0"/>
        </a:p>
      </dgm:t>
    </dgm:pt>
    <dgm:pt modelId="{FF6644E4-4A30-4B12-ADC7-52618F937625}" type="parTrans" cxnId="{CA3D7C2F-A584-4292-99EB-E7BBCB169E07}">
      <dgm:prSet/>
      <dgm:spPr/>
      <dgm:t>
        <a:bodyPr/>
        <a:lstStyle/>
        <a:p>
          <a:endParaRPr lang="hu-HU" sz="3600" b="1"/>
        </a:p>
      </dgm:t>
    </dgm:pt>
    <dgm:pt modelId="{38AE053A-A282-4803-9163-5D079DA1F4A3}" type="sibTrans" cxnId="{CA3D7C2F-A584-4292-99EB-E7BBCB169E07}">
      <dgm:prSet/>
      <dgm:spPr/>
      <dgm:t>
        <a:bodyPr/>
        <a:lstStyle/>
        <a:p>
          <a:endParaRPr lang="hu-HU" sz="3600" b="1"/>
        </a:p>
      </dgm:t>
    </dgm:pt>
    <dgm:pt modelId="{0BE85BA9-93D4-439D-878F-10B57BB9854B}">
      <dgm:prSet phldrT="[Szöveg]" custT="1"/>
      <dgm:spPr>
        <a:scene3d>
          <a:camera prst="orthographicFront"/>
          <a:lightRig rig="threePt" dir="t"/>
        </a:scene3d>
        <a:sp3d prstMaterial="dkEdge">
          <a:bevelT/>
        </a:sp3d>
      </dgm:spPr>
      <dgm:t>
        <a:bodyPr/>
        <a:lstStyle/>
        <a:p>
          <a:r>
            <a:rPr lang="hu-HU" sz="3600" b="1" dirty="0" smtClean="0"/>
            <a:t>Információs</a:t>
          </a:r>
          <a:endParaRPr lang="hu-HU" sz="3600" b="1" dirty="0"/>
        </a:p>
      </dgm:t>
    </dgm:pt>
    <dgm:pt modelId="{773EE4C2-1E09-4C38-BB95-546B9A09F684}" type="parTrans" cxnId="{0C2113E1-DEBB-4FDF-B2E1-E7D76E05CBCB}">
      <dgm:prSet/>
      <dgm:spPr/>
      <dgm:t>
        <a:bodyPr/>
        <a:lstStyle/>
        <a:p>
          <a:endParaRPr lang="hu-HU" sz="3600" b="1"/>
        </a:p>
      </dgm:t>
    </dgm:pt>
    <dgm:pt modelId="{6D62C428-4D1E-4431-AADA-ECAD60047291}" type="sibTrans" cxnId="{0C2113E1-DEBB-4FDF-B2E1-E7D76E05CBCB}">
      <dgm:prSet/>
      <dgm:spPr/>
      <dgm:t>
        <a:bodyPr/>
        <a:lstStyle/>
        <a:p>
          <a:endParaRPr lang="hu-HU" sz="3600" b="1"/>
        </a:p>
      </dgm:t>
    </dgm:pt>
    <dgm:pt modelId="{7ED7F35D-6D19-454F-B965-71DBAE467703}">
      <dgm:prSet phldrT="[Szöveg]" custT="1"/>
      <dgm:spPr>
        <a:scene3d>
          <a:camera prst="orthographicFront"/>
          <a:lightRig rig="threePt" dir="t"/>
        </a:scene3d>
        <a:sp3d prstMaterial="dkEdge">
          <a:bevelT/>
        </a:sp3d>
      </dgm:spPr>
      <dgm:t>
        <a:bodyPr/>
        <a:lstStyle/>
        <a:p>
          <a:r>
            <a:rPr lang="hu-HU" sz="3600" b="1" dirty="0" smtClean="0"/>
            <a:t>Rendszer</a:t>
          </a:r>
          <a:endParaRPr lang="hu-HU" sz="3600" b="1" dirty="0"/>
        </a:p>
      </dgm:t>
    </dgm:pt>
    <dgm:pt modelId="{E34ED3BC-503B-466A-BAF4-0062B315B046}" type="parTrans" cxnId="{54C4F3CF-6886-41DD-A984-7C3B3CAE7895}">
      <dgm:prSet/>
      <dgm:spPr/>
      <dgm:t>
        <a:bodyPr/>
        <a:lstStyle/>
        <a:p>
          <a:endParaRPr lang="hu-HU" sz="3600" b="1"/>
        </a:p>
      </dgm:t>
    </dgm:pt>
    <dgm:pt modelId="{F2C52966-DF7E-4069-A33B-A7D8CF9690C5}" type="sibTrans" cxnId="{54C4F3CF-6886-41DD-A984-7C3B3CAE7895}">
      <dgm:prSet/>
      <dgm:spPr/>
      <dgm:t>
        <a:bodyPr/>
        <a:lstStyle/>
        <a:p>
          <a:endParaRPr lang="hu-HU" sz="3600" b="1"/>
        </a:p>
      </dgm:t>
    </dgm:pt>
    <dgm:pt modelId="{CCB2ECC9-7C1F-4E7D-902E-AB3423F074BB}" type="pres">
      <dgm:prSet presAssocID="{60F31E42-4926-438E-86F6-D20859EBB8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86EF25C-FB15-4D00-8AD9-66576E7F6AD9}" type="pres">
      <dgm:prSet presAssocID="{7C7CBC19-7C8A-426B-BDEA-E5B87E2210AD}" presName="parentLin" presStyleCnt="0"/>
      <dgm:spPr/>
    </dgm:pt>
    <dgm:pt modelId="{7C44EBA5-78F5-49F7-8DE0-E4ED2DDADBD7}" type="pres">
      <dgm:prSet presAssocID="{7C7CBC19-7C8A-426B-BDEA-E5B87E2210AD}" presName="parentLeftMargin" presStyleLbl="node1" presStyleIdx="0" presStyleCnt="4"/>
      <dgm:spPr/>
      <dgm:t>
        <a:bodyPr/>
        <a:lstStyle/>
        <a:p>
          <a:endParaRPr lang="hu-HU"/>
        </a:p>
      </dgm:t>
    </dgm:pt>
    <dgm:pt modelId="{E260B422-40F6-477F-B6A1-EE3DA30CFC57}" type="pres">
      <dgm:prSet presAssocID="{7C7CBC19-7C8A-426B-BDEA-E5B87E2210AD}" presName="parentText" presStyleLbl="node1" presStyleIdx="0" presStyleCnt="4" custScaleX="122639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809B41A-EDC0-4D2E-8382-C250C6338BF4}" type="pres">
      <dgm:prSet presAssocID="{7C7CBC19-7C8A-426B-BDEA-E5B87E2210AD}" presName="negativeSpace" presStyleCnt="0"/>
      <dgm:spPr/>
    </dgm:pt>
    <dgm:pt modelId="{DE689029-EC3B-4928-9644-BC84B8022359}" type="pres">
      <dgm:prSet presAssocID="{7C7CBC19-7C8A-426B-BDEA-E5B87E2210AD}" presName="childText" presStyleLbl="conFgAcc1" presStyleIdx="0" presStyleCnt="4">
        <dgm:presLayoutVars>
          <dgm:bulletEnabled val="1"/>
        </dgm:presLayoutVars>
      </dgm:prSet>
      <dgm:spPr/>
    </dgm:pt>
    <dgm:pt modelId="{C1BD9EED-4191-4C4D-A316-C93046991525}" type="pres">
      <dgm:prSet presAssocID="{FF3493AB-5585-48B5-B164-984FFB3EA98D}" presName="spaceBetweenRectangles" presStyleCnt="0"/>
      <dgm:spPr/>
    </dgm:pt>
    <dgm:pt modelId="{87CC772D-5D24-4D9A-BAD9-5B8A479E2586}" type="pres">
      <dgm:prSet presAssocID="{53251C2A-D0F2-46A0-897F-60C28AE2C3B4}" presName="parentLin" presStyleCnt="0"/>
      <dgm:spPr/>
    </dgm:pt>
    <dgm:pt modelId="{BC170263-DAE1-4FB0-B13A-A8D800E59A3B}" type="pres">
      <dgm:prSet presAssocID="{53251C2A-D0F2-46A0-897F-60C28AE2C3B4}" presName="parentLeftMargin" presStyleLbl="node1" presStyleIdx="0" presStyleCnt="4"/>
      <dgm:spPr/>
      <dgm:t>
        <a:bodyPr/>
        <a:lstStyle/>
        <a:p>
          <a:endParaRPr lang="hu-HU"/>
        </a:p>
      </dgm:t>
    </dgm:pt>
    <dgm:pt modelId="{BD6A95D8-E660-49F7-81F5-4ACCB147B524}" type="pres">
      <dgm:prSet presAssocID="{53251C2A-D0F2-46A0-897F-60C28AE2C3B4}" presName="parentText" presStyleLbl="node1" presStyleIdx="1" presStyleCnt="4" custScaleX="12082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6F2913-3C4B-437D-8E96-1FCA041884D7}" type="pres">
      <dgm:prSet presAssocID="{53251C2A-D0F2-46A0-897F-60C28AE2C3B4}" presName="negativeSpace" presStyleCnt="0"/>
      <dgm:spPr/>
    </dgm:pt>
    <dgm:pt modelId="{E0D40B30-0BD4-460D-B077-2EBF009E30A1}" type="pres">
      <dgm:prSet presAssocID="{53251C2A-D0F2-46A0-897F-60C28AE2C3B4}" presName="childText" presStyleLbl="conFgAcc1" presStyleIdx="1" presStyleCnt="4">
        <dgm:presLayoutVars>
          <dgm:bulletEnabled val="1"/>
        </dgm:presLayoutVars>
      </dgm:prSet>
      <dgm:spPr/>
    </dgm:pt>
    <dgm:pt modelId="{EAB10273-C0F8-4C42-8EC1-EA13E7ADB212}" type="pres">
      <dgm:prSet presAssocID="{38AE053A-A282-4803-9163-5D079DA1F4A3}" presName="spaceBetweenRectangles" presStyleCnt="0"/>
      <dgm:spPr/>
    </dgm:pt>
    <dgm:pt modelId="{4AB4F371-C34E-4468-A4B1-97ECDD9A02BF}" type="pres">
      <dgm:prSet presAssocID="{0BE85BA9-93D4-439D-878F-10B57BB9854B}" presName="parentLin" presStyleCnt="0"/>
      <dgm:spPr/>
    </dgm:pt>
    <dgm:pt modelId="{2C107DC2-256D-4C37-BCD8-0EC88AE9336F}" type="pres">
      <dgm:prSet presAssocID="{0BE85BA9-93D4-439D-878F-10B57BB9854B}" presName="parentLeftMargin" presStyleLbl="node1" presStyleIdx="1" presStyleCnt="4"/>
      <dgm:spPr/>
      <dgm:t>
        <a:bodyPr/>
        <a:lstStyle/>
        <a:p>
          <a:endParaRPr lang="hu-HU"/>
        </a:p>
      </dgm:t>
    </dgm:pt>
    <dgm:pt modelId="{E39F1778-3515-46EE-886F-C96A461FF65F}" type="pres">
      <dgm:prSet presAssocID="{0BE85BA9-93D4-439D-878F-10B57BB9854B}" presName="parentText" presStyleLbl="node1" presStyleIdx="2" presStyleCnt="4" custScaleX="12280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1897B53-4384-41EF-AF8F-993A07355718}" type="pres">
      <dgm:prSet presAssocID="{0BE85BA9-93D4-439D-878F-10B57BB9854B}" presName="negativeSpace" presStyleCnt="0"/>
      <dgm:spPr/>
    </dgm:pt>
    <dgm:pt modelId="{A4805D53-17BD-4F7B-98F7-D7B428935F02}" type="pres">
      <dgm:prSet presAssocID="{0BE85BA9-93D4-439D-878F-10B57BB9854B}" presName="childText" presStyleLbl="conFgAcc1" presStyleIdx="2" presStyleCnt="4">
        <dgm:presLayoutVars>
          <dgm:bulletEnabled val="1"/>
        </dgm:presLayoutVars>
      </dgm:prSet>
      <dgm:spPr/>
    </dgm:pt>
    <dgm:pt modelId="{8145A800-532D-4996-BC41-8F314B9E11C5}" type="pres">
      <dgm:prSet presAssocID="{6D62C428-4D1E-4431-AADA-ECAD60047291}" presName="spaceBetweenRectangles" presStyleCnt="0"/>
      <dgm:spPr/>
    </dgm:pt>
    <dgm:pt modelId="{5261D3D3-3B39-4E42-AA7F-A4E380A11C31}" type="pres">
      <dgm:prSet presAssocID="{7ED7F35D-6D19-454F-B965-71DBAE467703}" presName="parentLin" presStyleCnt="0"/>
      <dgm:spPr/>
    </dgm:pt>
    <dgm:pt modelId="{71EA7590-A692-4225-80C3-4E694DB5CCF9}" type="pres">
      <dgm:prSet presAssocID="{7ED7F35D-6D19-454F-B965-71DBAE467703}" presName="parentLeftMargin" presStyleLbl="node1" presStyleIdx="2" presStyleCnt="4"/>
      <dgm:spPr/>
      <dgm:t>
        <a:bodyPr/>
        <a:lstStyle/>
        <a:p>
          <a:endParaRPr lang="hu-HU"/>
        </a:p>
      </dgm:t>
    </dgm:pt>
    <dgm:pt modelId="{6A94A7D5-4145-479E-AB48-F59FFA073A95}" type="pres">
      <dgm:prSet presAssocID="{7ED7F35D-6D19-454F-B965-71DBAE467703}" presName="parentText" presStyleLbl="node1" presStyleIdx="3" presStyleCnt="4" custScaleX="12280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8526BEC-1091-408B-B067-2DA0C896525A}" type="pres">
      <dgm:prSet presAssocID="{7ED7F35D-6D19-454F-B965-71DBAE467703}" presName="negativeSpace" presStyleCnt="0"/>
      <dgm:spPr/>
    </dgm:pt>
    <dgm:pt modelId="{17BC2814-FE75-4172-9A40-D60FF466A758}" type="pres">
      <dgm:prSet presAssocID="{7ED7F35D-6D19-454F-B965-71DBAE46770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A3D7C2F-A584-4292-99EB-E7BBCB169E07}" srcId="{60F31E42-4926-438E-86F6-D20859EBB810}" destId="{53251C2A-D0F2-46A0-897F-60C28AE2C3B4}" srcOrd="1" destOrd="0" parTransId="{FF6644E4-4A30-4B12-ADC7-52618F937625}" sibTransId="{38AE053A-A282-4803-9163-5D079DA1F4A3}"/>
    <dgm:cxn modelId="{0D327E5C-F085-472D-9C84-B7DEE5A3BAE2}" type="presOf" srcId="{0BE85BA9-93D4-439D-878F-10B57BB9854B}" destId="{E39F1778-3515-46EE-886F-C96A461FF65F}" srcOrd="1" destOrd="0" presId="urn:microsoft.com/office/officeart/2005/8/layout/list1"/>
    <dgm:cxn modelId="{EB031311-C6AE-4451-AFA3-4F573265646A}" type="presOf" srcId="{7ED7F35D-6D19-454F-B965-71DBAE467703}" destId="{71EA7590-A692-4225-80C3-4E694DB5CCF9}" srcOrd="0" destOrd="0" presId="urn:microsoft.com/office/officeart/2005/8/layout/list1"/>
    <dgm:cxn modelId="{54C4F3CF-6886-41DD-A984-7C3B3CAE7895}" srcId="{60F31E42-4926-438E-86F6-D20859EBB810}" destId="{7ED7F35D-6D19-454F-B965-71DBAE467703}" srcOrd="3" destOrd="0" parTransId="{E34ED3BC-503B-466A-BAF4-0062B315B046}" sibTransId="{F2C52966-DF7E-4069-A33B-A7D8CF9690C5}"/>
    <dgm:cxn modelId="{9E9F8ACE-F626-47EF-9706-A5FCCDFC3B56}" type="presOf" srcId="{7C7CBC19-7C8A-426B-BDEA-E5B87E2210AD}" destId="{E260B422-40F6-477F-B6A1-EE3DA30CFC57}" srcOrd="1" destOrd="0" presId="urn:microsoft.com/office/officeart/2005/8/layout/list1"/>
    <dgm:cxn modelId="{0C2113E1-DEBB-4FDF-B2E1-E7D76E05CBCB}" srcId="{60F31E42-4926-438E-86F6-D20859EBB810}" destId="{0BE85BA9-93D4-439D-878F-10B57BB9854B}" srcOrd="2" destOrd="0" parTransId="{773EE4C2-1E09-4C38-BB95-546B9A09F684}" sibTransId="{6D62C428-4D1E-4431-AADA-ECAD60047291}"/>
    <dgm:cxn modelId="{093B43E4-EDE1-40AE-8567-49C1759FC2F1}" type="presOf" srcId="{53251C2A-D0F2-46A0-897F-60C28AE2C3B4}" destId="{BC170263-DAE1-4FB0-B13A-A8D800E59A3B}" srcOrd="0" destOrd="0" presId="urn:microsoft.com/office/officeart/2005/8/layout/list1"/>
    <dgm:cxn modelId="{2C32616F-794A-4FE6-94F6-285687D58F7A}" type="presOf" srcId="{53251C2A-D0F2-46A0-897F-60C28AE2C3B4}" destId="{BD6A95D8-E660-49F7-81F5-4ACCB147B524}" srcOrd="1" destOrd="0" presId="urn:microsoft.com/office/officeart/2005/8/layout/list1"/>
    <dgm:cxn modelId="{8D9F788C-46E1-4A9F-A900-161E2133C28E}" type="presOf" srcId="{7C7CBC19-7C8A-426B-BDEA-E5B87E2210AD}" destId="{7C44EBA5-78F5-49F7-8DE0-E4ED2DDADBD7}" srcOrd="0" destOrd="0" presId="urn:microsoft.com/office/officeart/2005/8/layout/list1"/>
    <dgm:cxn modelId="{D46CEDEB-DDB6-4F66-A138-AE02E9BB4E4B}" type="presOf" srcId="{60F31E42-4926-438E-86F6-D20859EBB810}" destId="{CCB2ECC9-7C1F-4E7D-902E-AB3423F074BB}" srcOrd="0" destOrd="0" presId="urn:microsoft.com/office/officeart/2005/8/layout/list1"/>
    <dgm:cxn modelId="{8974A180-E275-4ECC-983F-63C76C90C8DB}" type="presOf" srcId="{0BE85BA9-93D4-439D-878F-10B57BB9854B}" destId="{2C107DC2-256D-4C37-BCD8-0EC88AE9336F}" srcOrd="0" destOrd="0" presId="urn:microsoft.com/office/officeart/2005/8/layout/list1"/>
    <dgm:cxn modelId="{4A70E92A-8958-416E-B733-0C96362521BF}" srcId="{60F31E42-4926-438E-86F6-D20859EBB810}" destId="{7C7CBC19-7C8A-426B-BDEA-E5B87E2210AD}" srcOrd="0" destOrd="0" parTransId="{E46B0278-6B99-4A46-AE10-07C4F944E00F}" sibTransId="{FF3493AB-5585-48B5-B164-984FFB3EA98D}"/>
    <dgm:cxn modelId="{9218A76E-F480-4E0E-83A7-B5817BAC09ED}" type="presOf" srcId="{7ED7F35D-6D19-454F-B965-71DBAE467703}" destId="{6A94A7D5-4145-479E-AB48-F59FFA073A95}" srcOrd="1" destOrd="0" presId="urn:microsoft.com/office/officeart/2005/8/layout/list1"/>
    <dgm:cxn modelId="{17D68C83-7E23-44AC-84E9-2897938B5FD3}" type="presParOf" srcId="{CCB2ECC9-7C1F-4E7D-902E-AB3423F074BB}" destId="{286EF25C-FB15-4D00-8AD9-66576E7F6AD9}" srcOrd="0" destOrd="0" presId="urn:microsoft.com/office/officeart/2005/8/layout/list1"/>
    <dgm:cxn modelId="{659C081C-F61C-42D9-B5CB-F6943BA1FA61}" type="presParOf" srcId="{286EF25C-FB15-4D00-8AD9-66576E7F6AD9}" destId="{7C44EBA5-78F5-49F7-8DE0-E4ED2DDADBD7}" srcOrd="0" destOrd="0" presId="urn:microsoft.com/office/officeart/2005/8/layout/list1"/>
    <dgm:cxn modelId="{8CE9954F-93BE-4167-B78F-66E0A3553B9A}" type="presParOf" srcId="{286EF25C-FB15-4D00-8AD9-66576E7F6AD9}" destId="{E260B422-40F6-477F-B6A1-EE3DA30CFC57}" srcOrd="1" destOrd="0" presId="urn:microsoft.com/office/officeart/2005/8/layout/list1"/>
    <dgm:cxn modelId="{A5773E6B-2281-4D72-A5EC-CD70C4DA5425}" type="presParOf" srcId="{CCB2ECC9-7C1F-4E7D-902E-AB3423F074BB}" destId="{8809B41A-EDC0-4D2E-8382-C250C6338BF4}" srcOrd="1" destOrd="0" presId="urn:microsoft.com/office/officeart/2005/8/layout/list1"/>
    <dgm:cxn modelId="{9F78D92F-3FA3-4E7A-9A78-B8DA6E8276B6}" type="presParOf" srcId="{CCB2ECC9-7C1F-4E7D-902E-AB3423F074BB}" destId="{DE689029-EC3B-4928-9644-BC84B8022359}" srcOrd="2" destOrd="0" presId="urn:microsoft.com/office/officeart/2005/8/layout/list1"/>
    <dgm:cxn modelId="{9F1FA58B-05E1-4428-AC9C-E08CCA42E2EF}" type="presParOf" srcId="{CCB2ECC9-7C1F-4E7D-902E-AB3423F074BB}" destId="{C1BD9EED-4191-4C4D-A316-C93046991525}" srcOrd="3" destOrd="0" presId="urn:microsoft.com/office/officeart/2005/8/layout/list1"/>
    <dgm:cxn modelId="{9CD29AE8-1248-467A-BD4A-8B36DBF7D45A}" type="presParOf" srcId="{CCB2ECC9-7C1F-4E7D-902E-AB3423F074BB}" destId="{87CC772D-5D24-4D9A-BAD9-5B8A479E2586}" srcOrd="4" destOrd="0" presId="urn:microsoft.com/office/officeart/2005/8/layout/list1"/>
    <dgm:cxn modelId="{C2E02821-7ACE-4552-8ECD-C7C5D6AD9A40}" type="presParOf" srcId="{87CC772D-5D24-4D9A-BAD9-5B8A479E2586}" destId="{BC170263-DAE1-4FB0-B13A-A8D800E59A3B}" srcOrd="0" destOrd="0" presId="urn:microsoft.com/office/officeart/2005/8/layout/list1"/>
    <dgm:cxn modelId="{019C4E1B-3335-460D-A1CE-3A4315D03712}" type="presParOf" srcId="{87CC772D-5D24-4D9A-BAD9-5B8A479E2586}" destId="{BD6A95D8-E660-49F7-81F5-4ACCB147B524}" srcOrd="1" destOrd="0" presId="urn:microsoft.com/office/officeart/2005/8/layout/list1"/>
    <dgm:cxn modelId="{D8B3F00D-AD71-4409-BC4D-B9FE18CEC771}" type="presParOf" srcId="{CCB2ECC9-7C1F-4E7D-902E-AB3423F074BB}" destId="{226F2913-3C4B-437D-8E96-1FCA041884D7}" srcOrd="5" destOrd="0" presId="urn:microsoft.com/office/officeart/2005/8/layout/list1"/>
    <dgm:cxn modelId="{FC538A85-A5DB-4ADC-BB02-3314B1790E88}" type="presParOf" srcId="{CCB2ECC9-7C1F-4E7D-902E-AB3423F074BB}" destId="{E0D40B30-0BD4-460D-B077-2EBF009E30A1}" srcOrd="6" destOrd="0" presId="urn:microsoft.com/office/officeart/2005/8/layout/list1"/>
    <dgm:cxn modelId="{1FCD4585-06C9-45EF-BB2C-1EB3D07858CA}" type="presParOf" srcId="{CCB2ECC9-7C1F-4E7D-902E-AB3423F074BB}" destId="{EAB10273-C0F8-4C42-8EC1-EA13E7ADB212}" srcOrd="7" destOrd="0" presId="urn:microsoft.com/office/officeart/2005/8/layout/list1"/>
    <dgm:cxn modelId="{42FBB504-643B-463D-9B5F-13956A8B0035}" type="presParOf" srcId="{CCB2ECC9-7C1F-4E7D-902E-AB3423F074BB}" destId="{4AB4F371-C34E-4468-A4B1-97ECDD9A02BF}" srcOrd="8" destOrd="0" presId="urn:microsoft.com/office/officeart/2005/8/layout/list1"/>
    <dgm:cxn modelId="{DAE92CD7-19EE-4EDE-911A-B4048ABC0FE3}" type="presParOf" srcId="{4AB4F371-C34E-4468-A4B1-97ECDD9A02BF}" destId="{2C107DC2-256D-4C37-BCD8-0EC88AE9336F}" srcOrd="0" destOrd="0" presId="urn:microsoft.com/office/officeart/2005/8/layout/list1"/>
    <dgm:cxn modelId="{85D16154-A3E5-4A9A-8EE7-1B8DC6B3532D}" type="presParOf" srcId="{4AB4F371-C34E-4468-A4B1-97ECDD9A02BF}" destId="{E39F1778-3515-46EE-886F-C96A461FF65F}" srcOrd="1" destOrd="0" presId="urn:microsoft.com/office/officeart/2005/8/layout/list1"/>
    <dgm:cxn modelId="{AA423ECB-1715-4986-88E3-CBEBBDD65DBE}" type="presParOf" srcId="{CCB2ECC9-7C1F-4E7D-902E-AB3423F074BB}" destId="{41897B53-4384-41EF-AF8F-993A07355718}" srcOrd="9" destOrd="0" presId="urn:microsoft.com/office/officeart/2005/8/layout/list1"/>
    <dgm:cxn modelId="{EEFC4A6C-4CD2-45A5-B712-F71206C4EB3B}" type="presParOf" srcId="{CCB2ECC9-7C1F-4E7D-902E-AB3423F074BB}" destId="{A4805D53-17BD-4F7B-98F7-D7B428935F02}" srcOrd="10" destOrd="0" presId="urn:microsoft.com/office/officeart/2005/8/layout/list1"/>
    <dgm:cxn modelId="{13706E78-8CE1-4D47-8E2E-7FEC6AC5C9F4}" type="presParOf" srcId="{CCB2ECC9-7C1F-4E7D-902E-AB3423F074BB}" destId="{8145A800-532D-4996-BC41-8F314B9E11C5}" srcOrd="11" destOrd="0" presId="urn:microsoft.com/office/officeart/2005/8/layout/list1"/>
    <dgm:cxn modelId="{F0445CE2-D4A0-4608-A7F1-A5D78B919C34}" type="presParOf" srcId="{CCB2ECC9-7C1F-4E7D-902E-AB3423F074BB}" destId="{5261D3D3-3B39-4E42-AA7F-A4E380A11C31}" srcOrd="12" destOrd="0" presId="urn:microsoft.com/office/officeart/2005/8/layout/list1"/>
    <dgm:cxn modelId="{5DA5B89F-ED7B-4979-B8EC-54A5D014D3C4}" type="presParOf" srcId="{5261D3D3-3B39-4E42-AA7F-A4E380A11C31}" destId="{71EA7590-A692-4225-80C3-4E694DB5CCF9}" srcOrd="0" destOrd="0" presId="urn:microsoft.com/office/officeart/2005/8/layout/list1"/>
    <dgm:cxn modelId="{243BCD42-1135-47C1-B5B3-5D9C47C7D9CF}" type="presParOf" srcId="{5261D3D3-3B39-4E42-AA7F-A4E380A11C31}" destId="{6A94A7D5-4145-479E-AB48-F59FFA073A95}" srcOrd="1" destOrd="0" presId="urn:microsoft.com/office/officeart/2005/8/layout/list1"/>
    <dgm:cxn modelId="{C4FE821E-7BCA-4836-B309-5122F0994511}" type="presParOf" srcId="{CCB2ECC9-7C1F-4E7D-902E-AB3423F074BB}" destId="{F8526BEC-1091-408B-B067-2DA0C896525A}" srcOrd="13" destOrd="0" presId="urn:microsoft.com/office/officeart/2005/8/layout/list1"/>
    <dgm:cxn modelId="{395265DD-F800-4EFC-A7F9-3DD96BFFC4A9}" type="presParOf" srcId="{CCB2ECC9-7C1F-4E7D-902E-AB3423F074BB}" destId="{17BC2814-FE75-4172-9A40-D60FF466A75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F31E42-4926-438E-86F6-D20859EBB81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7C7CBC19-7C8A-426B-BDEA-E5B87E2210AD}">
      <dgm:prSet phldrT="[Szöveg]" custT="1"/>
      <dgm:spPr>
        <a:scene3d>
          <a:camera prst="orthographicFront"/>
          <a:lightRig rig="sunset" dir="t"/>
        </a:scene3d>
        <a:sp3d>
          <a:bevelT prst="relaxedInset"/>
        </a:sp3d>
      </dgm:spPr>
      <dgm:t>
        <a:bodyPr/>
        <a:lstStyle/>
        <a:p>
          <a:pPr algn="ctr"/>
          <a:r>
            <a:rPr lang="hu-HU" sz="3600" b="1" dirty="0" smtClean="0"/>
            <a:t>S</a:t>
          </a:r>
          <a:endParaRPr lang="hu-HU" sz="3600" b="1" dirty="0"/>
        </a:p>
      </dgm:t>
    </dgm:pt>
    <dgm:pt modelId="{E46B0278-6B99-4A46-AE10-07C4F944E00F}" type="parTrans" cxnId="{4A70E92A-8958-416E-B733-0C96362521BF}">
      <dgm:prSet/>
      <dgm:spPr/>
      <dgm:t>
        <a:bodyPr/>
        <a:lstStyle/>
        <a:p>
          <a:endParaRPr lang="hu-HU" sz="3600" b="1"/>
        </a:p>
      </dgm:t>
    </dgm:pt>
    <dgm:pt modelId="{FF3493AB-5585-48B5-B164-984FFB3EA98D}" type="sibTrans" cxnId="{4A70E92A-8958-416E-B733-0C96362521BF}">
      <dgm:prSet/>
      <dgm:spPr/>
      <dgm:t>
        <a:bodyPr/>
        <a:lstStyle/>
        <a:p>
          <a:endParaRPr lang="hu-HU" sz="3600" b="1"/>
        </a:p>
      </dgm:t>
    </dgm:pt>
    <dgm:pt modelId="{53251C2A-D0F2-46A0-897F-60C28AE2C3B4}">
      <dgm:prSet phldrT="[Szöveg]" custT="1"/>
      <dgm:spPr>
        <a:scene3d>
          <a:camera prst="orthographicFront"/>
          <a:lightRig rig="sunset" dir="t"/>
        </a:scene3d>
        <a:sp3d>
          <a:bevelT prst="relaxedInset"/>
        </a:sp3d>
      </dgm:spPr>
      <dgm:t>
        <a:bodyPr/>
        <a:lstStyle/>
        <a:p>
          <a:pPr algn="ctr"/>
          <a:r>
            <a:rPr lang="hu-HU" sz="3600" b="1" dirty="0" smtClean="0"/>
            <a:t>T</a:t>
          </a:r>
          <a:endParaRPr lang="hu-HU" sz="3600" b="1" dirty="0"/>
        </a:p>
      </dgm:t>
    </dgm:pt>
    <dgm:pt modelId="{FF6644E4-4A30-4B12-ADC7-52618F937625}" type="parTrans" cxnId="{CA3D7C2F-A584-4292-99EB-E7BBCB169E07}">
      <dgm:prSet/>
      <dgm:spPr/>
      <dgm:t>
        <a:bodyPr/>
        <a:lstStyle/>
        <a:p>
          <a:endParaRPr lang="hu-HU" sz="3600" b="1"/>
        </a:p>
      </dgm:t>
    </dgm:pt>
    <dgm:pt modelId="{38AE053A-A282-4803-9163-5D079DA1F4A3}" type="sibTrans" cxnId="{CA3D7C2F-A584-4292-99EB-E7BBCB169E07}">
      <dgm:prSet/>
      <dgm:spPr/>
      <dgm:t>
        <a:bodyPr/>
        <a:lstStyle/>
        <a:p>
          <a:endParaRPr lang="hu-HU" sz="3600" b="1"/>
        </a:p>
      </dgm:t>
    </dgm:pt>
    <dgm:pt modelId="{0BE85BA9-93D4-439D-878F-10B57BB9854B}">
      <dgm:prSet phldrT="[Szöveg]" custT="1"/>
      <dgm:spPr>
        <a:scene3d>
          <a:camera prst="orthographicFront"/>
          <a:lightRig rig="sunset" dir="t"/>
        </a:scene3d>
        <a:sp3d>
          <a:bevelT prst="relaxedInset"/>
        </a:sp3d>
      </dgm:spPr>
      <dgm:t>
        <a:bodyPr/>
        <a:lstStyle/>
        <a:p>
          <a:pPr algn="ctr"/>
          <a:r>
            <a:rPr lang="hu-HU" sz="3600" b="1" dirty="0" smtClean="0"/>
            <a:t>I</a:t>
          </a:r>
          <a:endParaRPr lang="hu-HU" sz="3600" b="1" dirty="0"/>
        </a:p>
      </dgm:t>
    </dgm:pt>
    <dgm:pt modelId="{773EE4C2-1E09-4C38-BB95-546B9A09F684}" type="parTrans" cxnId="{0C2113E1-DEBB-4FDF-B2E1-E7D76E05CBCB}">
      <dgm:prSet/>
      <dgm:spPr/>
      <dgm:t>
        <a:bodyPr/>
        <a:lstStyle/>
        <a:p>
          <a:endParaRPr lang="hu-HU" sz="3600" b="1"/>
        </a:p>
      </dgm:t>
    </dgm:pt>
    <dgm:pt modelId="{6D62C428-4D1E-4431-AADA-ECAD60047291}" type="sibTrans" cxnId="{0C2113E1-DEBB-4FDF-B2E1-E7D76E05CBCB}">
      <dgm:prSet/>
      <dgm:spPr/>
      <dgm:t>
        <a:bodyPr/>
        <a:lstStyle/>
        <a:p>
          <a:endParaRPr lang="hu-HU" sz="3600" b="1"/>
        </a:p>
      </dgm:t>
    </dgm:pt>
    <dgm:pt modelId="{7ED7F35D-6D19-454F-B965-71DBAE467703}">
      <dgm:prSet phldrT="[Szöveg]" custT="1"/>
      <dgm:spPr>
        <a:scene3d>
          <a:camera prst="orthographicFront"/>
          <a:lightRig rig="sunset" dir="t"/>
        </a:scene3d>
        <a:sp3d>
          <a:bevelT prst="relaxedInset"/>
        </a:sp3d>
      </dgm:spPr>
      <dgm:t>
        <a:bodyPr/>
        <a:lstStyle/>
        <a:p>
          <a:pPr algn="ctr"/>
          <a:r>
            <a:rPr lang="hu-HU" sz="3600" b="1" dirty="0" smtClean="0"/>
            <a:t>R</a:t>
          </a:r>
          <a:endParaRPr lang="hu-HU" sz="3600" b="1" dirty="0"/>
        </a:p>
      </dgm:t>
    </dgm:pt>
    <dgm:pt modelId="{E34ED3BC-503B-466A-BAF4-0062B315B046}" type="parTrans" cxnId="{54C4F3CF-6886-41DD-A984-7C3B3CAE7895}">
      <dgm:prSet/>
      <dgm:spPr/>
      <dgm:t>
        <a:bodyPr/>
        <a:lstStyle/>
        <a:p>
          <a:endParaRPr lang="hu-HU" sz="3600" b="1"/>
        </a:p>
      </dgm:t>
    </dgm:pt>
    <dgm:pt modelId="{F2C52966-DF7E-4069-A33B-A7D8CF9690C5}" type="sibTrans" cxnId="{54C4F3CF-6886-41DD-A984-7C3B3CAE7895}">
      <dgm:prSet/>
      <dgm:spPr/>
      <dgm:t>
        <a:bodyPr/>
        <a:lstStyle/>
        <a:p>
          <a:endParaRPr lang="hu-HU" sz="3600" b="1"/>
        </a:p>
      </dgm:t>
    </dgm:pt>
    <dgm:pt modelId="{CCB2ECC9-7C1F-4E7D-902E-AB3423F074BB}" type="pres">
      <dgm:prSet presAssocID="{60F31E42-4926-438E-86F6-D20859EBB8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86EF25C-FB15-4D00-8AD9-66576E7F6AD9}" type="pres">
      <dgm:prSet presAssocID="{7C7CBC19-7C8A-426B-BDEA-E5B87E2210AD}" presName="parentLin" presStyleCnt="0"/>
      <dgm:spPr/>
    </dgm:pt>
    <dgm:pt modelId="{7C44EBA5-78F5-49F7-8DE0-E4ED2DDADBD7}" type="pres">
      <dgm:prSet presAssocID="{7C7CBC19-7C8A-426B-BDEA-E5B87E2210AD}" presName="parentLeftMargin" presStyleLbl="node1" presStyleIdx="0" presStyleCnt="4"/>
      <dgm:spPr/>
      <dgm:t>
        <a:bodyPr/>
        <a:lstStyle/>
        <a:p>
          <a:endParaRPr lang="hu-HU"/>
        </a:p>
      </dgm:t>
    </dgm:pt>
    <dgm:pt modelId="{E260B422-40F6-477F-B6A1-EE3DA30CFC57}" type="pres">
      <dgm:prSet presAssocID="{7C7CBC19-7C8A-426B-BDEA-E5B87E2210AD}" presName="parentText" presStyleLbl="node1" presStyleIdx="0" presStyleCnt="4" custScaleX="122639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809B41A-EDC0-4D2E-8382-C250C6338BF4}" type="pres">
      <dgm:prSet presAssocID="{7C7CBC19-7C8A-426B-BDEA-E5B87E2210AD}" presName="negativeSpace" presStyleCnt="0"/>
      <dgm:spPr/>
    </dgm:pt>
    <dgm:pt modelId="{DE689029-EC3B-4928-9644-BC84B8022359}" type="pres">
      <dgm:prSet presAssocID="{7C7CBC19-7C8A-426B-BDEA-E5B87E2210AD}" presName="childText" presStyleLbl="conFgAcc1" presStyleIdx="0" presStyleCnt="4" custLinFactNeighborX="10000">
        <dgm:presLayoutVars>
          <dgm:bulletEnabled val="1"/>
        </dgm:presLayoutVars>
      </dgm:prSet>
      <dgm:spPr/>
    </dgm:pt>
    <dgm:pt modelId="{C1BD9EED-4191-4C4D-A316-C93046991525}" type="pres">
      <dgm:prSet presAssocID="{FF3493AB-5585-48B5-B164-984FFB3EA98D}" presName="spaceBetweenRectangles" presStyleCnt="0"/>
      <dgm:spPr/>
    </dgm:pt>
    <dgm:pt modelId="{87CC772D-5D24-4D9A-BAD9-5B8A479E2586}" type="pres">
      <dgm:prSet presAssocID="{53251C2A-D0F2-46A0-897F-60C28AE2C3B4}" presName="parentLin" presStyleCnt="0"/>
      <dgm:spPr/>
    </dgm:pt>
    <dgm:pt modelId="{BC170263-DAE1-4FB0-B13A-A8D800E59A3B}" type="pres">
      <dgm:prSet presAssocID="{53251C2A-D0F2-46A0-897F-60C28AE2C3B4}" presName="parentLeftMargin" presStyleLbl="node1" presStyleIdx="0" presStyleCnt="4"/>
      <dgm:spPr/>
      <dgm:t>
        <a:bodyPr/>
        <a:lstStyle/>
        <a:p>
          <a:endParaRPr lang="hu-HU"/>
        </a:p>
      </dgm:t>
    </dgm:pt>
    <dgm:pt modelId="{BD6A95D8-E660-49F7-81F5-4ACCB147B524}" type="pres">
      <dgm:prSet presAssocID="{53251C2A-D0F2-46A0-897F-60C28AE2C3B4}" presName="parentText" presStyleLbl="node1" presStyleIdx="1" presStyleCnt="4" custScaleX="12082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6F2913-3C4B-437D-8E96-1FCA041884D7}" type="pres">
      <dgm:prSet presAssocID="{53251C2A-D0F2-46A0-897F-60C28AE2C3B4}" presName="negativeSpace" presStyleCnt="0"/>
      <dgm:spPr/>
    </dgm:pt>
    <dgm:pt modelId="{E0D40B30-0BD4-460D-B077-2EBF009E30A1}" type="pres">
      <dgm:prSet presAssocID="{53251C2A-D0F2-46A0-897F-60C28AE2C3B4}" presName="childText" presStyleLbl="conFgAcc1" presStyleIdx="1" presStyleCnt="4">
        <dgm:presLayoutVars>
          <dgm:bulletEnabled val="1"/>
        </dgm:presLayoutVars>
      </dgm:prSet>
      <dgm:spPr/>
    </dgm:pt>
    <dgm:pt modelId="{EAB10273-C0F8-4C42-8EC1-EA13E7ADB212}" type="pres">
      <dgm:prSet presAssocID="{38AE053A-A282-4803-9163-5D079DA1F4A3}" presName="spaceBetweenRectangles" presStyleCnt="0"/>
      <dgm:spPr/>
    </dgm:pt>
    <dgm:pt modelId="{4AB4F371-C34E-4468-A4B1-97ECDD9A02BF}" type="pres">
      <dgm:prSet presAssocID="{0BE85BA9-93D4-439D-878F-10B57BB9854B}" presName="parentLin" presStyleCnt="0"/>
      <dgm:spPr/>
    </dgm:pt>
    <dgm:pt modelId="{2C107DC2-256D-4C37-BCD8-0EC88AE9336F}" type="pres">
      <dgm:prSet presAssocID="{0BE85BA9-93D4-439D-878F-10B57BB9854B}" presName="parentLeftMargin" presStyleLbl="node1" presStyleIdx="1" presStyleCnt="4"/>
      <dgm:spPr/>
      <dgm:t>
        <a:bodyPr/>
        <a:lstStyle/>
        <a:p>
          <a:endParaRPr lang="hu-HU"/>
        </a:p>
      </dgm:t>
    </dgm:pt>
    <dgm:pt modelId="{E39F1778-3515-46EE-886F-C96A461FF65F}" type="pres">
      <dgm:prSet presAssocID="{0BE85BA9-93D4-439D-878F-10B57BB9854B}" presName="parentText" presStyleLbl="node1" presStyleIdx="2" presStyleCnt="4" custScaleX="12280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1897B53-4384-41EF-AF8F-993A07355718}" type="pres">
      <dgm:prSet presAssocID="{0BE85BA9-93D4-439D-878F-10B57BB9854B}" presName="negativeSpace" presStyleCnt="0"/>
      <dgm:spPr/>
    </dgm:pt>
    <dgm:pt modelId="{A4805D53-17BD-4F7B-98F7-D7B428935F02}" type="pres">
      <dgm:prSet presAssocID="{0BE85BA9-93D4-439D-878F-10B57BB9854B}" presName="childText" presStyleLbl="conFgAcc1" presStyleIdx="2" presStyleCnt="4">
        <dgm:presLayoutVars>
          <dgm:bulletEnabled val="1"/>
        </dgm:presLayoutVars>
      </dgm:prSet>
      <dgm:spPr/>
    </dgm:pt>
    <dgm:pt modelId="{8145A800-532D-4996-BC41-8F314B9E11C5}" type="pres">
      <dgm:prSet presAssocID="{6D62C428-4D1E-4431-AADA-ECAD60047291}" presName="spaceBetweenRectangles" presStyleCnt="0"/>
      <dgm:spPr/>
    </dgm:pt>
    <dgm:pt modelId="{5261D3D3-3B39-4E42-AA7F-A4E380A11C31}" type="pres">
      <dgm:prSet presAssocID="{7ED7F35D-6D19-454F-B965-71DBAE467703}" presName="parentLin" presStyleCnt="0"/>
      <dgm:spPr/>
    </dgm:pt>
    <dgm:pt modelId="{71EA7590-A692-4225-80C3-4E694DB5CCF9}" type="pres">
      <dgm:prSet presAssocID="{7ED7F35D-6D19-454F-B965-71DBAE467703}" presName="parentLeftMargin" presStyleLbl="node1" presStyleIdx="2" presStyleCnt="4"/>
      <dgm:spPr/>
      <dgm:t>
        <a:bodyPr/>
        <a:lstStyle/>
        <a:p>
          <a:endParaRPr lang="hu-HU"/>
        </a:p>
      </dgm:t>
    </dgm:pt>
    <dgm:pt modelId="{6A94A7D5-4145-479E-AB48-F59FFA073A95}" type="pres">
      <dgm:prSet presAssocID="{7ED7F35D-6D19-454F-B965-71DBAE467703}" presName="parentText" presStyleLbl="node1" presStyleIdx="3" presStyleCnt="4" custScaleX="12280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8526BEC-1091-408B-B067-2DA0C896525A}" type="pres">
      <dgm:prSet presAssocID="{7ED7F35D-6D19-454F-B965-71DBAE467703}" presName="negativeSpace" presStyleCnt="0"/>
      <dgm:spPr/>
    </dgm:pt>
    <dgm:pt modelId="{17BC2814-FE75-4172-9A40-D60FF466A758}" type="pres">
      <dgm:prSet presAssocID="{7ED7F35D-6D19-454F-B965-71DBAE467703}" presName="childText" presStyleLbl="conFgAcc1" presStyleIdx="3" presStyleCnt="4" custLinFactNeighborX="-1291">
        <dgm:presLayoutVars>
          <dgm:bulletEnabled val="1"/>
        </dgm:presLayoutVars>
      </dgm:prSet>
      <dgm:spPr/>
    </dgm:pt>
  </dgm:ptLst>
  <dgm:cxnLst>
    <dgm:cxn modelId="{CA3D7C2F-A584-4292-99EB-E7BBCB169E07}" srcId="{60F31E42-4926-438E-86F6-D20859EBB810}" destId="{53251C2A-D0F2-46A0-897F-60C28AE2C3B4}" srcOrd="1" destOrd="0" parTransId="{FF6644E4-4A30-4B12-ADC7-52618F937625}" sibTransId="{38AE053A-A282-4803-9163-5D079DA1F4A3}"/>
    <dgm:cxn modelId="{3D825C98-F1A0-44C0-A9AE-7B7FA29F519B}" type="presOf" srcId="{7ED7F35D-6D19-454F-B965-71DBAE467703}" destId="{6A94A7D5-4145-479E-AB48-F59FFA073A95}" srcOrd="1" destOrd="0" presId="urn:microsoft.com/office/officeart/2005/8/layout/list1"/>
    <dgm:cxn modelId="{E823FD3C-4417-4D1B-B230-B00FC587D2E4}" type="presOf" srcId="{7C7CBC19-7C8A-426B-BDEA-E5B87E2210AD}" destId="{7C44EBA5-78F5-49F7-8DE0-E4ED2DDADBD7}" srcOrd="0" destOrd="0" presId="urn:microsoft.com/office/officeart/2005/8/layout/list1"/>
    <dgm:cxn modelId="{54C4F3CF-6886-41DD-A984-7C3B3CAE7895}" srcId="{60F31E42-4926-438E-86F6-D20859EBB810}" destId="{7ED7F35D-6D19-454F-B965-71DBAE467703}" srcOrd="3" destOrd="0" parTransId="{E34ED3BC-503B-466A-BAF4-0062B315B046}" sibTransId="{F2C52966-DF7E-4069-A33B-A7D8CF9690C5}"/>
    <dgm:cxn modelId="{0C2113E1-DEBB-4FDF-B2E1-E7D76E05CBCB}" srcId="{60F31E42-4926-438E-86F6-D20859EBB810}" destId="{0BE85BA9-93D4-439D-878F-10B57BB9854B}" srcOrd="2" destOrd="0" parTransId="{773EE4C2-1E09-4C38-BB95-546B9A09F684}" sibTransId="{6D62C428-4D1E-4431-AADA-ECAD60047291}"/>
    <dgm:cxn modelId="{BEBB98CF-4C7A-453D-A71B-D5D7EAFBCA03}" type="presOf" srcId="{0BE85BA9-93D4-439D-878F-10B57BB9854B}" destId="{E39F1778-3515-46EE-886F-C96A461FF65F}" srcOrd="1" destOrd="0" presId="urn:microsoft.com/office/officeart/2005/8/layout/list1"/>
    <dgm:cxn modelId="{FEAB3ACE-EB3A-4668-9C5A-ACE39D51F4CD}" type="presOf" srcId="{53251C2A-D0F2-46A0-897F-60C28AE2C3B4}" destId="{BC170263-DAE1-4FB0-B13A-A8D800E59A3B}" srcOrd="0" destOrd="0" presId="urn:microsoft.com/office/officeart/2005/8/layout/list1"/>
    <dgm:cxn modelId="{0DDCDD9D-3CD0-4E3E-81C9-09834CEB593C}" type="presOf" srcId="{60F31E42-4926-438E-86F6-D20859EBB810}" destId="{CCB2ECC9-7C1F-4E7D-902E-AB3423F074BB}" srcOrd="0" destOrd="0" presId="urn:microsoft.com/office/officeart/2005/8/layout/list1"/>
    <dgm:cxn modelId="{D4E1FB9E-D977-468C-B132-E8B0E6C0C548}" type="presOf" srcId="{7ED7F35D-6D19-454F-B965-71DBAE467703}" destId="{71EA7590-A692-4225-80C3-4E694DB5CCF9}" srcOrd="0" destOrd="0" presId="urn:microsoft.com/office/officeart/2005/8/layout/list1"/>
    <dgm:cxn modelId="{56F99CA1-E941-4381-849F-2B6ADAF517A8}" type="presOf" srcId="{7C7CBC19-7C8A-426B-BDEA-E5B87E2210AD}" destId="{E260B422-40F6-477F-B6A1-EE3DA30CFC57}" srcOrd="1" destOrd="0" presId="urn:microsoft.com/office/officeart/2005/8/layout/list1"/>
    <dgm:cxn modelId="{BE534D68-85DA-4425-B688-7C018F652F5F}" type="presOf" srcId="{53251C2A-D0F2-46A0-897F-60C28AE2C3B4}" destId="{BD6A95D8-E660-49F7-81F5-4ACCB147B524}" srcOrd="1" destOrd="0" presId="urn:microsoft.com/office/officeart/2005/8/layout/list1"/>
    <dgm:cxn modelId="{4A70E92A-8958-416E-B733-0C96362521BF}" srcId="{60F31E42-4926-438E-86F6-D20859EBB810}" destId="{7C7CBC19-7C8A-426B-BDEA-E5B87E2210AD}" srcOrd="0" destOrd="0" parTransId="{E46B0278-6B99-4A46-AE10-07C4F944E00F}" sibTransId="{FF3493AB-5585-48B5-B164-984FFB3EA98D}"/>
    <dgm:cxn modelId="{954F2034-0974-464D-A74F-8D8E72FD7734}" type="presOf" srcId="{0BE85BA9-93D4-439D-878F-10B57BB9854B}" destId="{2C107DC2-256D-4C37-BCD8-0EC88AE9336F}" srcOrd="0" destOrd="0" presId="urn:microsoft.com/office/officeart/2005/8/layout/list1"/>
    <dgm:cxn modelId="{7B93011C-FD38-40BC-B63C-FADF69574979}" type="presParOf" srcId="{CCB2ECC9-7C1F-4E7D-902E-AB3423F074BB}" destId="{286EF25C-FB15-4D00-8AD9-66576E7F6AD9}" srcOrd="0" destOrd="0" presId="urn:microsoft.com/office/officeart/2005/8/layout/list1"/>
    <dgm:cxn modelId="{82763C63-3578-4B17-9F46-B6A077623BF9}" type="presParOf" srcId="{286EF25C-FB15-4D00-8AD9-66576E7F6AD9}" destId="{7C44EBA5-78F5-49F7-8DE0-E4ED2DDADBD7}" srcOrd="0" destOrd="0" presId="urn:microsoft.com/office/officeart/2005/8/layout/list1"/>
    <dgm:cxn modelId="{36AE41D1-7935-45C1-8E27-A05F0B9C02FC}" type="presParOf" srcId="{286EF25C-FB15-4D00-8AD9-66576E7F6AD9}" destId="{E260B422-40F6-477F-B6A1-EE3DA30CFC57}" srcOrd="1" destOrd="0" presId="urn:microsoft.com/office/officeart/2005/8/layout/list1"/>
    <dgm:cxn modelId="{2C250362-2721-4606-AFDA-8307C60136B0}" type="presParOf" srcId="{CCB2ECC9-7C1F-4E7D-902E-AB3423F074BB}" destId="{8809B41A-EDC0-4D2E-8382-C250C6338BF4}" srcOrd="1" destOrd="0" presId="urn:microsoft.com/office/officeart/2005/8/layout/list1"/>
    <dgm:cxn modelId="{E9CF9598-C2BE-465F-BEE9-E6B8B42E4422}" type="presParOf" srcId="{CCB2ECC9-7C1F-4E7D-902E-AB3423F074BB}" destId="{DE689029-EC3B-4928-9644-BC84B8022359}" srcOrd="2" destOrd="0" presId="urn:microsoft.com/office/officeart/2005/8/layout/list1"/>
    <dgm:cxn modelId="{9D76E942-9330-46AE-96E9-B3976679A0A9}" type="presParOf" srcId="{CCB2ECC9-7C1F-4E7D-902E-AB3423F074BB}" destId="{C1BD9EED-4191-4C4D-A316-C93046991525}" srcOrd="3" destOrd="0" presId="urn:microsoft.com/office/officeart/2005/8/layout/list1"/>
    <dgm:cxn modelId="{91E02977-C38F-4081-AFCF-93823267FDD3}" type="presParOf" srcId="{CCB2ECC9-7C1F-4E7D-902E-AB3423F074BB}" destId="{87CC772D-5D24-4D9A-BAD9-5B8A479E2586}" srcOrd="4" destOrd="0" presId="urn:microsoft.com/office/officeart/2005/8/layout/list1"/>
    <dgm:cxn modelId="{650A3882-EF05-40D3-BBB6-170585D8F976}" type="presParOf" srcId="{87CC772D-5D24-4D9A-BAD9-5B8A479E2586}" destId="{BC170263-DAE1-4FB0-B13A-A8D800E59A3B}" srcOrd="0" destOrd="0" presId="urn:microsoft.com/office/officeart/2005/8/layout/list1"/>
    <dgm:cxn modelId="{390F23CD-F440-451C-984E-A38EF9FB9983}" type="presParOf" srcId="{87CC772D-5D24-4D9A-BAD9-5B8A479E2586}" destId="{BD6A95D8-E660-49F7-81F5-4ACCB147B524}" srcOrd="1" destOrd="0" presId="urn:microsoft.com/office/officeart/2005/8/layout/list1"/>
    <dgm:cxn modelId="{8A75DC7D-0AE0-4385-814F-90096B0F1E6A}" type="presParOf" srcId="{CCB2ECC9-7C1F-4E7D-902E-AB3423F074BB}" destId="{226F2913-3C4B-437D-8E96-1FCA041884D7}" srcOrd="5" destOrd="0" presId="urn:microsoft.com/office/officeart/2005/8/layout/list1"/>
    <dgm:cxn modelId="{3EEDC3A7-3A3D-4AB4-B698-6E39BA48F485}" type="presParOf" srcId="{CCB2ECC9-7C1F-4E7D-902E-AB3423F074BB}" destId="{E0D40B30-0BD4-460D-B077-2EBF009E30A1}" srcOrd="6" destOrd="0" presId="urn:microsoft.com/office/officeart/2005/8/layout/list1"/>
    <dgm:cxn modelId="{818154A8-F51B-4F58-8C53-2008DCDE7DAF}" type="presParOf" srcId="{CCB2ECC9-7C1F-4E7D-902E-AB3423F074BB}" destId="{EAB10273-C0F8-4C42-8EC1-EA13E7ADB212}" srcOrd="7" destOrd="0" presId="urn:microsoft.com/office/officeart/2005/8/layout/list1"/>
    <dgm:cxn modelId="{B75D9A9E-1C17-40A4-A2AD-865025B0E22C}" type="presParOf" srcId="{CCB2ECC9-7C1F-4E7D-902E-AB3423F074BB}" destId="{4AB4F371-C34E-4468-A4B1-97ECDD9A02BF}" srcOrd="8" destOrd="0" presId="urn:microsoft.com/office/officeart/2005/8/layout/list1"/>
    <dgm:cxn modelId="{F96A8920-7F27-44E2-AFA5-7708555F1E6D}" type="presParOf" srcId="{4AB4F371-C34E-4468-A4B1-97ECDD9A02BF}" destId="{2C107DC2-256D-4C37-BCD8-0EC88AE9336F}" srcOrd="0" destOrd="0" presId="urn:microsoft.com/office/officeart/2005/8/layout/list1"/>
    <dgm:cxn modelId="{583B9ACE-B96D-481C-988F-0B43FE4AAA42}" type="presParOf" srcId="{4AB4F371-C34E-4468-A4B1-97ECDD9A02BF}" destId="{E39F1778-3515-46EE-886F-C96A461FF65F}" srcOrd="1" destOrd="0" presId="urn:microsoft.com/office/officeart/2005/8/layout/list1"/>
    <dgm:cxn modelId="{96B7D5AA-27BE-43EA-BA76-3C7515CBC2BB}" type="presParOf" srcId="{CCB2ECC9-7C1F-4E7D-902E-AB3423F074BB}" destId="{41897B53-4384-41EF-AF8F-993A07355718}" srcOrd="9" destOrd="0" presId="urn:microsoft.com/office/officeart/2005/8/layout/list1"/>
    <dgm:cxn modelId="{3C25BED7-5512-46A0-A4B6-B022E150CD73}" type="presParOf" srcId="{CCB2ECC9-7C1F-4E7D-902E-AB3423F074BB}" destId="{A4805D53-17BD-4F7B-98F7-D7B428935F02}" srcOrd="10" destOrd="0" presId="urn:microsoft.com/office/officeart/2005/8/layout/list1"/>
    <dgm:cxn modelId="{FA595252-2E7E-49FB-833A-F7F5AEB18E29}" type="presParOf" srcId="{CCB2ECC9-7C1F-4E7D-902E-AB3423F074BB}" destId="{8145A800-532D-4996-BC41-8F314B9E11C5}" srcOrd="11" destOrd="0" presId="urn:microsoft.com/office/officeart/2005/8/layout/list1"/>
    <dgm:cxn modelId="{995AF332-4181-4613-92A2-6E49D4EB5C97}" type="presParOf" srcId="{CCB2ECC9-7C1F-4E7D-902E-AB3423F074BB}" destId="{5261D3D3-3B39-4E42-AA7F-A4E380A11C31}" srcOrd="12" destOrd="0" presId="urn:microsoft.com/office/officeart/2005/8/layout/list1"/>
    <dgm:cxn modelId="{5E6E8BED-A16E-4537-9D39-9704C5BF3882}" type="presParOf" srcId="{5261D3D3-3B39-4E42-AA7F-A4E380A11C31}" destId="{71EA7590-A692-4225-80C3-4E694DB5CCF9}" srcOrd="0" destOrd="0" presId="urn:microsoft.com/office/officeart/2005/8/layout/list1"/>
    <dgm:cxn modelId="{F1A68299-F1CB-44A4-8DC8-045A5A59FD0A}" type="presParOf" srcId="{5261D3D3-3B39-4E42-AA7F-A4E380A11C31}" destId="{6A94A7D5-4145-479E-AB48-F59FFA073A95}" srcOrd="1" destOrd="0" presId="urn:microsoft.com/office/officeart/2005/8/layout/list1"/>
    <dgm:cxn modelId="{F971B530-77F7-4033-95E3-720511F974D3}" type="presParOf" srcId="{CCB2ECC9-7C1F-4E7D-902E-AB3423F074BB}" destId="{F8526BEC-1091-408B-B067-2DA0C896525A}" srcOrd="13" destOrd="0" presId="urn:microsoft.com/office/officeart/2005/8/layout/list1"/>
    <dgm:cxn modelId="{0DE207AF-4FF9-4970-A21A-C46C2A76F745}" type="presParOf" srcId="{CCB2ECC9-7C1F-4E7D-902E-AB3423F074BB}" destId="{17BC2814-FE75-4172-9A40-D60FF466A75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689029-EC3B-4928-9644-BC84B8022359}">
      <dsp:nvSpPr>
        <dsp:cNvPr id="0" name=""/>
        <dsp:cNvSpPr/>
      </dsp:nvSpPr>
      <dsp:spPr>
        <a:xfrm>
          <a:off x="0" y="436751"/>
          <a:ext cx="7495853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0B422-40F6-477F-B6A1-EE3DA30CFC57}">
      <dsp:nvSpPr>
        <dsp:cNvPr id="0" name=""/>
        <dsp:cNvSpPr/>
      </dsp:nvSpPr>
      <dsp:spPr>
        <a:xfrm>
          <a:off x="374792" y="67751"/>
          <a:ext cx="6434987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328" tIns="0" rIns="198328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b="1" kern="1200" dirty="0" smtClean="0"/>
            <a:t>Spektrumgazdálkodást</a:t>
          </a:r>
          <a:endParaRPr lang="hu-HU" sz="3600" b="1" kern="1200" dirty="0"/>
        </a:p>
      </dsp:txBody>
      <dsp:txXfrm>
        <a:off x="374792" y="67751"/>
        <a:ext cx="6434987" cy="738000"/>
      </dsp:txXfrm>
    </dsp:sp>
    <dsp:sp modelId="{E0D40B30-0BD4-460D-B077-2EBF009E30A1}">
      <dsp:nvSpPr>
        <dsp:cNvPr id="0" name=""/>
        <dsp:cNvSpPr/>
      </dsp:nvSpPr>
      <dsp:spPr>
        <a:xfrm>
          <a:off x="0" y="1570752"/>
          <a:ext cx="7495853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A95D8-E660-49F7-81F5-4ACCB147B524}">
      <dsp:nvSpPr>
        <dsp:cNvPr id="0" name=""/>
        <dsp:cNvSpPr/>
      </dsp:nvSpPr>
      <dsp:spPr>
        <a:xfrm>
          <a:off x="374792" y="1201752"/>
          <a:ext cx="6339752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328" tIns="0" rIns="198328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b="1" kern="1200" dirty="0" smtClean="0"/>
            <a:t>Támogató</a:t>
          </a:r>
          <a:endParaRPr lang="hu-HU" sz="3600" b="1" kern="1200" dirty="0"/>
        </a:p>
      </dsp:txBody>
      <dsp:txXfrm>
        <a:off x="374792" y="1201752"/>
        <a:ext cx="6339752" cy="738000"/>
      </dsp:txXfrm>
    </dsp:sp>
    <dsp:sp modelId="{A4805D53-17BD-4F7B-98F7-D7B428935F02}">
      <dsp:nvSpPr>
        <dsp:cNvPr id="0" name=""/>
        <dsp:cNvSpPr/>
      </dsp:nvSpPr>
      <dsp:spPr>
        <a:xfrm>
          <a:off x="0" y="2704752"/>
          <a:ext cx="7495853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F1778-3515-46EE-886F-C96A461FF65F}">
      <dsp:nvSpPr>
        <dsp:cNvPr id="0" name=""/>
        <dsp:cNvSpPr/>
      </dsp:nvSpPr>
      <dsp:spPr>
        <a:xfrm>
          <a:off x="374792" y="2335752"/>
          <a:ext cx="6443592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328" tIns="0" rIns="198328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b="1" kern="1200" dirty="0" smtClean="0"/>
            <a:t>Információs</a:t>
          </a:r>
          <a:endParaRPr lang="hu-HU" sz="3600" b="1" kern="1200" dirty="0"/>
        </a:p>
      </dsp:txBody>
      <dsp:txXfrm>
        <a:off x="374792" y="2335752"/>
        <a:ext cx="6443592" cy="738000"/>
      </dsp:txXfrm>
    </dsp:sp>
    <dsp:sp modelId="{17BC2814-FE75-4172-9A40-D60FF466A758}">
      <dsp:nvSpPr>
        <dsp:cNvPr id="0" name=""/>
        <dsp:cNvSpPr/>
      </dsp:nvSpPr>
      <dsp:spPr>
        <a:xfrm>
          <a:off x="0" y="3838752"/>
          <a:ext cx="7495853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4A7D5-4145-479E-AB48-F59FFA073A95}">
      <dsp:nvSpPr>
        <dsp:cNvPr id="0" name=""/>
        <dsp:cNvSpPr/>
      </dsp:nvSpPr>
      <dsp:spPr>
        <a:xfrm>
          <a:off x="374792" y="3469752"/>
          <a:ext cx="6443592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328" tIns="0" rIns="198328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b="1" kern="1200" dirty="0" smtClean="0"/>
            <a:t>Rendszer</a:t>
          </a:r>
          <a:endParaRPr lang="hu-HU" sz="3600" b="1" kern="1200" dirty="0"/>
        </a:p>
      </dsp:txBody>
      <dsp:txXfrm>
        <a:off x="374792" y="3469752"/>
        <a:ext cx="6443592" cy="738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689029-EC3B-4928-9644-BC84B8022359}">
      <dsp:nvSpPr>
        <dsp:cNvPr id="0" name=""/>
        <dsp:cNvSpPr/>
      </dsp:nvSpPr>
      <dsp:spPr>
        <a:xfrm>
          <a:off x="0" y="436751"/>
          <a:ext cx="88543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0B422-40F6-477F-B6A1-EE3DA30CFC57}">
      <dsp:nvSpPr>
        <dsp:cNvPr id="0" name=""/>
        <dsp:cNvSpPr/>
      </dsp:nvSpPr>
      <dsp:spPr>
        <a:xfrm>
          <a:off x="44271" y="67751"/>
          <a:ext cx="760122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27" tIns="0" rIns="23427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b="1" kern="1200" dirty="0" smtClean="0"/>
            <a:t>S</a:t>
          </a:r>
          <a:endParaRPr lang="hu-HU" sz="3600" b="1" kern="1200" dirty="0"/>
        </a:p>
      </dsp:txBody>
      <dsp:txXfrm>
        <a:off x="44271" y="67751"/>
        <a:ext cx="760122" cy="738000"/>
      </dsp:txXfrm>
    </dsp:sp>
    <dsp:sp modelId="{E0D40B30-0BD4-460D-B077-2EBF009E30A1}">
      <dsp:nvSpPr>
        <dsp:cNvPr id="0" name=""/>
        <dsp:cNvSpPr/>
      </dsp:nvSpPr>
      <dsp:spPr>
        <a:xfrm>
          <a:off x="0" y="1570752"/>
          <a:ext cx="88543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A95D8-E660-49F7-81F5-4ACCB147B524}">
      <dsp:nvSpPr>
        <dsp:cNvPr id="0" name=""/>
        <dsp:cNvSpPr/>
      </dsp:nvSpPr>
      <dsp:spPr>
        <a:xfrm>
          <a:off x="44271" y="1201752"/>
          <a:ext cx="748872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27" tIns="0" rIns="23427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b="1" kern="1200" dirty="0" smtClean="0"/>
            <a:t>T</a:t>
          </a:r>
          <a:endParaRPr lang="hu-HU" sz="3600" b="1" kern="1200" dirty="0"/>
        </a:p>
      </dsp:txBody>
      <dsp:txXfrm>
        <a:off x="44271" y="1201752"/>
        <a:ext cx="748872" cy="738000"/>
      </dsp:txXfrm>
    </dsp:sp>
    <dsp:sp modelId="{A4805D53-17BD-4F7B-98F7-D7B428935F02}">
      <dsp:nvSpPr>
        <dsp:cNvPr id="0" name=""/>
        <dsp:cNvSpPr/>
      </dsp:nvSpPr>
      <dsp:spPr>
        <a:xfrm>
          <a:off x="0" y="2704752"/>
          <a:ext cx="88543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F1778-3515-46EE-886F-C96A461FF65F}">
      <dsp:nvSpPr>
        <dsp:cNvPr id="0" name=""/>
        <dsp:cNvSpPr/>
      </dsp:nvSpPr>
      <dsp:spPr>
        <a:xfrm>
          <a:off x="44271" y="2335752"/>
          <a:ext cx="761138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27" tIns="0" rIns="23427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b="1" kern="1200" dirty="0" smtClean="0"/>
            <a:t>I</a:t>
          </a:r>
          <a:endParaRPr lang="hu-HU" sz="3600" b="1" kern="1200" dirty="0"/>
        </a:p>
      </dsp:txBody>
      <dsp:txXfrm>
        <a:off x="44271" y="2335752"/>
        <a:ext cx="761138" cy="738000"/>
      </dsp:txXfrm>
    </dsp:sp>
    <dsp:sp modelId="{17BC2814-FE75-4172-9A40-D60FF466A758}">
      <dsp:nvSpPr>
        <dsp:cNvPr id="0" name=""/>
        <dsp:cNvSpPr/>
      </dsp:nvSpPr>
      <dsp:spPr>
        <a:xfrm>
          <a:off x="0" y="3838752"/>
          <a:ext cx="88543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4A7D5-4145-479E-AB48-F59FFA073A95}">
      <dsp:nvSpPr>
        <dsp:cNvPr id="0" name=""/>
        <dsp:cNvSpPr/>
      </dsp:nvSpPr>
      <dsp:spPr>
        <a:xfrm>
          <a:off x="44271" y="3469752"/>
          <a:ext cx="761138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27" tIns="0" rIns="23427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b="1" kern="1200" dirty="0" smtClean="0"/>
            <a:t>R</a:t>
          </a:r>
          <a:endParaRPr lang="hu-HU" sz="3600" b="1" kern="1200" dirty="0"/>
        </a:p>
      </dsp:txBody>
      <dsp:txXfrm>
        <a:off x="44271" y="3469752"/>
        <a:ext cx="761138" cy="73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CFE88-5FDF-4033-A2D0-0B1597FB21ED}" type="datetimeFigureOut">
              <a:rPr lang="hu-HU" smtClean="0"/>
              <a:t>2016.10.10.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EF5DC-A9B8-42F6-8867-AF92CA3DD7F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C848E-EDB7-4DC0-B415-F47A9B57CED6}" type="datetimeFigureOut">
              <a:rPr lang="hu-HU" smtClean="0"/>
              <a:pPr/>
              <a:t>2016.10.10.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10266-C85D-433E-8E55-E58D740412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34874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u="sng" dirty="0" smtClean="0"/>
              <a:t>SUB-PROJECTS (NAMES FROM HOMER’S EPIC WORKS: ILIAD, ODUSSEY)</a:t>
            </a:r>
          </a:p>
          <a:p>
            <a:r>
              <a:rPr lang="hu-HU" dirty="0" smtClean="0"/>
              <a:t>AGAMEMNON TEH LEADER: THE KERNEL OF STIR:</a:t>
            </a:r>
            <a:r>
              <a:rPr lang="hu-HU" baseline="0" dirty="0" smtClean="0"/>
              <a:t> DECREE IN FORCE  - OK</a:t>
            </a:r>
          </a:p>
          <a:p>
            <a:r>
              <a:rPr lang="hu-HU" baseline="0" dirty="0" smtClean="0"/>
              <a:t>ODYSSEUS (ULYSSES), THE INVENTIVE: EXTENDED FUNCTION FOR VISUALISATION (LIKE BAND SATISTICS, GRAPHICAL NFT…) – NOT FULLY IMPLEMENTED, NEED SOME NEWS IN PHASE II (VISUALIZE NOT JUST SERVICES, BUT ALL QUERIES, NOT JUST FROM NFT, BUT NFF…)</a:t>
            </a:r>
          </a:p>
          <a:p>
            <a:r>
              <a:rPr lang="hu-HU" baseline="0" dirty="0" smtClean="0"/>
              <a:t>CALCHAS, THE PROPHET, THE ORACLE: FOR PLANNED DECREE, PLANNED AMANDMENTS FOR DECREE – NOT FULLY IMPLEMENTED</a:t>
            </a:r>
          </a:p>
          <a:p>
            <a:r>
              <a:rPr lang="hu-HU" baseline="0" dirty="0" smtClean="0"/>
              <a:t>CASTOR AND POLLUX, THE GEMINI: FOR EXTERNAL RELATIONS SUCH EFIS, FMS, EKFGH, EMIR… – PARTLY OK (STARTED WITH EFIS, BUT NOT FULLY ADOPTED AND NEED OTHER EXTERNAL RELATIONS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pPr/>
              <a:t>3</a:t>
            </a:fld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852936"/>
            <a:ext cx="7128792" cy="1368152"/>
          </a:xfr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400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7128792" cy="864096"/>
          </a:xfrm>
        </p:spPr>
        <p:txBody>
          <a:bodyPr>
            <a:noAutofit/>
          </a:bodyPr>
          <a:lstStyle>
            <a:lvl1pPr marL="0" indent="0" algn="l">
              <a:lnSpc>
                <a:spcPts val="37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640" y="5877272"/>
            <a:ext cx="4896544" cy="648072"/>
          </a:xfr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31640" y="5358409"/>
            <a:ext cx="4896544" cy="374847"/>
          </a:xfrm>
        </p:spPr>
        <p:txBody>
          <a:bodyPr>
            <a:noAutofit/>
          </a:bodyPr>
          <a:lstStyle>
            <a:lvl1pPr marL="0" indent="0">
              <a:buNone/>
              <a:defRPr lang="en-US" sz="25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68710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516020"/>
            <a:ext cx="9144000" cy="3865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825"/>
            <a:ext cx="9144000" cy="257175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39" y="1545433"/>
            <a:ext cx="8219256" cy="8754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4249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157804"/>
            <a:ext cx="4968552" cy="3151516"/>
          </a:xfrm>
          <a:prstGeom prst="rect">
            <a:avLst/>
          </a:prstGeom>
        </p:spPr>
        <p:txBody>
          <a:bodyPr/>
          <a:lstStyle>
            <a:lvl1pPr marL="216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 baseline="0"/>
            </a:lvl1pPr>
            <a:lvl2pPr marL="540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 baseline="0"/>
            </a:lvl2pPr>
            <a:lvl3pPr marL="828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 baseline="0"/>
            </a:lvl3pPr>
            <a:lvl4pPr marL="1008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 baseline="0"/>
            </a:lvl4pPr>
            <a:lvl5pPr marL="1188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39" y="1545433"/>
            <a:ext cx="4962873" cy="15235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475656" y="908720"/>
            <a:ext cx="5025752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724128" y="1089661"/>
            <a:ext cx="3419872" cy="52916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52703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26976" y="1618658"/>
            <a:ext cx="1794723" cy="1806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824" y="1539146"/>
            <a:ext cx="5843397" cy="778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>
                <a:solidFill>
                  <a:srgbClr val="8C257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4"/>
          </p:nvPr>
        </p:nvSpPr>
        <p:spPr>
          <a:xfrm>
            <a:off x="2987824" y="2331841"/>
            <a:ext cx="5843397" cy="8097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26976" y="3999993"/>
            <a:ext cx="1794723" cy="1806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93097" y="3920481"/>
            <a:ext cx="5843397" cy="778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>
                <a:solidFill>
                  <a:srgbClr val="8C257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7"/>
          </p:nvPr>
        </p:nvSpPr>
        <p:spPr>
          <a:xfrm>
            <a:off x="2993097" y="4713176"/>
            <a:ext cx="5843397" cy="8097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03330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26976" y="1618658"/>
            <a:ext cx="1794723" cy="1806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99793" y="1539146"/>
            <a:ext cx="1656184" cy="778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4"/>
          </p:nvPr>
        </p:nvSpPr>
        <p:spPr>
          <a:xfrm>
            <a:off x="2699793" y="2564904"/>
            <a:ext cx="1656183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26976" y="3879100"/>
            <a:ext cx="1794723" cy="1806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6"/>
          </p:nvPr>
        </p:nvSpPr>
        <p:spPr>
          <a:xfrm>
            <a:off x="2699793" y="3799588"/>
            <a:ext cx="1656184" cy="778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7"/>
          </p:nvPr>
        </p:nvSpPr>
        <p:spPr>
          <a:xfrm>
            <a:off x="2699793" y="4869160"/>
            <a:ext cx="1656183" cy="820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816218" y="1618658"/>
            <a:ext cx="1794723" cy="1806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89035" y="1539146"/>
            <a:ext cx="1656184" cy="778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0"/>
          </p:nvPr>
        </p:nvSpPr>
        <p:spPr>
          <a:xfrm>
            <a:off x="6789035" y="2564904"/>
            <a:ext cx="1656183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4816218" y="3879100"/>
            <a:ext cx="1794723" cy="1806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789035" y="3799588"/>
            <a:ext cx="1656184" cy="778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3"/>
          </p:nvPr>
        </p:nvSpPr>
        <p:spPr>
          <a:xfrm>
            <a:off x="6789035" y="4869160"/>
            <a:ext cx="1656183" cy="820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3726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331640" y="2852936"/>
            <a:ext cx="712879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Köszönöm megtisztelő figyelmüket!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402919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852936"/>
            <a:ext cx="7128792" cy="13681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400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7128792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7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640" y="5877272"/>
            <a:ext cx="4896544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31640" y="5358409"/>
            <a:ext cx="4896544" cy="3748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25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9965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852936"/>
            <a:ext cx="7128792" cy="13681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400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7128792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7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640" y="5877272"/>
            <a:ext cx="4896544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31640" y="5358409"/>
            <a:ext cx="4896544" cy="3748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25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29311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852936"/>
            <a:ext cx="7128792" cy="13681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400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7128792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7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640" y="5877272"/>
            <a:ext cx="4896544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31640" y="5358409"/>
            <a:ext cx="4896544" cy="3748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25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6810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636912"/>
            <a:ext cx="8229600" cy="3672408"/>
          </a:xfrm>
          <a:prstGeom prst="rect">
            <a:avLst/>
          </a:prstGeom>
        </p:spPr>
        <p:txBody>
          <a:bodyPr/>
          <a:lstStyle>
            <a:lvl1pPr marL="216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/>
            </a:lvl1pPr>
            <a:lvl2pPr marL="540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/>
            </a:lvl2pPr>
            <a:lvl3pPr marL="828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/>
            </a:lvl3pPr>
            <a:lvl4pPr marL="1008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/>
            </a:lvl4pPr>
            <a:lvl5pPr marL="1188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39" y="1545433"/>
            <a:ext cx="8219256" cy="1019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8598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39" y="1545433"/>
            <a:ext cx="8219256" cy="48358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73924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084785"/>
            <a:ext cx="9144000" cy="5296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4788024" y="2271524"/>
            <a:ext cx="3888432" cy="1589524"/>
          </a:xfrm>
          <a:prstGeom prst="round2DiagRect">
            <a:avLst>
              <a:gd name="adj1" fmla="val 9004"/>
              <a:gd name="adj2" fmla="val 0"/>
            </a:avLst>
          </a:prstGeom>
          <a:solidFill>
            <a:schemeClr val="bg1"/>
          </a:solidFill>
        </p:spPr>
        <p:txBody>
          <a:bodyPr lIns="180000" tIns="180000" rIns="180000" bIns="18000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403983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084785"/>
            <a:ext cx="9144000" cy="5296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7132" y="1988840"/>
            <a:ext cx="3909324" cy="2232248"/>
          </a:xfrm>
          <a:prstGeom prst="round2DiagRect">
            <a:avLst>
              <a:gd name="adj1" fmla="val 9004"/>
              <a:gd name="adj2" fmla="val 0"/>
            </a:avLst>
          </a:prstGeom>
          <a:solidFill>
            <a:srgbClr val="8C2578"/>
          </a:solidFill>
        </p:spPr>
        <p:txBody>
          <a:bodyPr lIns="180000" tIns="180000" rIns="180000" bIns="18000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95074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3929-AB66-4171-B31D-1598E0AD6067}" type="datetimeFigureOut">
              <a:rPr lang="hu-HU" smtClean="0"/>
              <a:pPr/>
              <a:t>2016.10.10.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2EE8-53CF-4912-A1F7-DC7C5352E9D4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1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32440" y="6574492"/>
            <a:ext cx="432048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rgbClr val="43515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2C632D-FAE6-45B7-9C20-0AFFD2F99C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97365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52" r:id="rId4"/>
    <p:sldLayoutId id="2147483664" r:id="rId5"/>
    <p:sldLayoutId id="2147483653" r:id="rId6"/>
    <p:sldLayoutId id="2147483666" r:id="rId7"/>
    <p:sldLayoutId id="2147483665" r:id="rId8"/>
    <p:sldLayoutId id="2147483667" r:id="rId9"/>
    <p:sldLayoutId id="2147483668" r:id="rId10"/>
    <p:sldLayoutId id="21474836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stir.nmhh.hu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tir.nmhh.hu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tir.nmhh.hu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tir.nmhh.hu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tir.nmhh.hu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wmf"/><Relationship Id="rId4" Type="http://schemas.openxmlformats.org/officeDocument/2006/relationships/image" Target="../media/image49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31640" y="2852936"/>
            <a:ext cx="7812000" cy="1368152"/>
          </a:xfr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b="1" dirty="0" smtClean="0"/>
              <a:t>STIR bemutató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7812000" cy="864096"/>
          </a:xfrm>
        </p:spPr>
        <p:txBody>
          <a:bodyPr/>
          <a:lstStyle/>
          <a:p>
            <a:pPr algn="ctr"/>
            <a:r>
              <a:rPr lang="hu-HU" sz="2800" dirty="0" smtClean="0"/>
              <a:t>HTE Klub, 2016. október 10.</a:t>
            </a:r>
            <a:endParaRPr lang="hu-HU" sz="28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11560" y="6180111"/>
            <a:ext cx="4896544" cy="648072"/>
          </a:xfrm>
        </p:spPr>
        <p:txBody>
          <a:bodyPr/>
          <a:lstStyle/>
          <a:p>
            <a:r>
              <a:rPr lang="hu-HU" dirty="0" smtClean="0"/>
              <a:t>Spektrumgazdálkodási mérnök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13"/>
          </p:nvPr>
        </p:nvSpPr>
        <p:spPr>
          <a:xfrm>
            <a:off x="611560" y="5661248"/>
            <a:ext cx="4896544" cy="374847"/>
          </a:xfrm>
        </p:spPr>
        <p:txBody>
          <a:bodyPr/>
          <a:lstStyle/>
          <a:p>
            <a:r>
              <a:rPr lang="hu-HU" dirty="0" smtClean="0"/>
              <a:t>Mincsovics Kornél</a:t>
            </a:r>
            <a:endParaRPr lang="hu-HU" dirty="0"/>
          </a:p>
        </p:txBody>
      </p:sp>
      <p:pic>
        <p:nvPicPr>
          <p:cNvPr id="6" name="Kép 5" descr="golden-bull.jpg"/>
          <p:cNvPicPr>
            <a:picLocks noChangeAspect="1"/>
          </p:cNvPicPr>
          <p:nvPr/>
        </p:nvPicPr>
        <p:blipFill>
          <a:blip r:embed="rId2" cstate="print">
            <a:biLevel thresh="50000"/>
          </a:blip>
          <a:srcRect b="13877"/>
          <a:stretch>
            <a:fillRect/>
          </a:stretch>
        </p:blipFill>
        <p:spPr>
          <a:xfrm>
            <a:off x="5868144" y="332656"/>
            <a:ext cx="2880000" cy="1871720"/>
          </a:xfrm>
          <a:prstGeom prst="rect">
            <a:avLst/>
          </a:prstGeom>
        </p:spPr>
      </p:pic>
      <p:pic>
        <p:nvPicPr>
          <p:cNvPr id="7" name="Kép 6" descr="golden-bull.jpg"/>
          <p:cNvPicPr>
            <a:picLocks noChangeAspect="1"/>
          </p:cNvPicPr>
          <p:nvPr/>
        </p:nvPicPr>
        <p:blipFill>
          <a:blip r:embed="rId2" cstate="print"/>
          <a:srcRect b="13877"/>
          <a:stretch>
            <a:fillRect/>
          </a:stretch>
        </p:blipFill>
        <p:spPr>
          <a:xfrm>
            <a:off x="5868144" y="332656"/>
            <a:ext cx="2880000" cy="1871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3672408"/>
          </a:xfrm>
        </p:spPr>
        <p:txBody>
          <a:bodyPr/>
          <a:lstStyle/>
          <a:p>
            <a:pPr algn="just">
              <a:buNone/>
            </a:pPr>
            <a:r>
              <a:rPr lang="hu-HU" smtClean="0">
                <a:solidFill>
                  <a:srgbClr val="8C2578"/>
                </a:solidFill>
              </a:rPr>
              <a:t>Al-rendszerek:</a:t>
            </a:r>
            <a:endParaRPr lang="hu-HU" smtClean="0">
              <a:solidFill>
                <a:srgbClr val="8C2578"/>
              </a:solidFill>
            </a:endParaRPr>
          </a:p>
          <a:p>
            <a:pPr algn="just">
              <a:buNone/>
            </a:pPr>
            <a:endParaRPr lang="hu-HU" smtClean="0"/>
          </a:p>
          <a:p>
            <a:pPr lvl="1" algn="just"/>
            <a:r>
              <a:rPr lang="hu-HU" b="1" smtClean="0">
                <a:latin typeface="Arial" pitchFamily="34" charset="0"/>
                <a:cs typeface="Arial" pitchFamily="34" charset="0"/>
              </a:rPr>
              <a:t>Publikus</a:t>
            </a:r>
            <a:r>
              <a:rPr lang="hu-HU" b="1" smtClean="0">
                <a:latin typeface="Arial" pitchFamily="34" charset="0"/>
                <a:cs typeface="Arial" pitchFamily="34" charset="0"/>
              </a:rPr>
              <a:t> STIR </a:t>
            </a:r>
            <a:r>
              <a:rPr lang="hu-HU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smtClean="0">
                <a:latin typeface="Arial" pitchFamily="34" charset="0"/>
                <a:cs typeface="Arial" pitchFamily="34" charset="0"/>
              </a:rPr>
              <a:t>általános </a:t>
            </a:r>
            <a:r>
              <a:rPr lang="hu-HU" smtClean="0">
                <a:latin typeface="Arial" pitchFamily="34" charset="0"/>
                <a:cs typeface="Arial" pitchFamily="34" charset="0"/>
              </a:rPr>
              <a:t>felhasználók)</a:t>
            </a:r>
            <a:endParaRPr lang="hu-HU" smtClean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hu-HU" smtClean="0">
                <a:latin typeface="Arial" pitchFamily="34" charset="0"/>
                <a:cs typeface="Arial" pitchFamily="34" charset="0"/>
              </a:rPr>
              <a:t>Azonosítás </a:t>
            </a:r>
            <a:r>
              <a:rPr lang="hu-HU" smtClean="0">
                <a:latin typeface="Arial" pitchFamily="34" charset="0"/>
                <a:cs typeface="Arial" pitchFamily="34" charset="0"/>
              </a:rPr>
              <a:t>nélkül</a:t>
            </a:r>
            <a:endParaRPr lang="hu-HU" smtClean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hu-HU" smtClean="0">
                <a:latin typeface="Arial" pitchFamily="34" charset="0"/>
                <a:cs typeface="Arial" pitchFamily="34" charset="0"/>
              </a:rPr>
              <a:t>Adatok </a:t>
            </a:r>
            <a:r>
              <a:rPr lang="hu-HU" smtClean="0">
                <a:latin typeface="Arial" pitchFamily="34" charset="0"/>
                <a:cs typeface="Arial" pitchFamily="34" charset="0"/>
              </a:rPr>
              <a:t>megtekintése</a:t>
            </a:r>
            <a:r>
              <a:rPr lang="hu-HU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mtClean="0">
                <a:latin typeface="Arial" pitchFamily="34" charset="0"/>
                <a:cs typeface="Arial" pitchFamily="34" charset="0"/>
              </a:rPr>
              <a:t>hatályos </a:t>
            </a:r>
            <a:r>
              <a:rPr lang="hu-HU" smtClean="0">
                <a:latin typeface="Arial" pitchFamily="34" charset="0"/>
                <a:cs typeface="Arial" pitchFamily="34" charset="0"/>
              </a:rPr>
              <a:t>rendelet</a:t>
            </a:r>
            <a:r>
              <a:rPr lang="hu-HU" smtClean="0">
                <a:latin typeface="Arial" pitchFamily="34" charset="0"/>
                <a:cs typeface="Arial" pitchFamily="34" charset="0"/>
              </a:rPr>
              <a:t>, hivatkozott (és egyéb</a:t>
            </a:r>
            <a:r>
              <a:rPr lang="hu-HU" smtClean="0">
                <a:latin typeface="Arial" pitchFamily="34" charset="0"/>
                <a:cs typeface="Arial" pitchFamily="34" charset="0"/>
              </a:rPr>
              <a:t>) </a:t>
            </a:r>
            <a:r>
              <a:rPr lang="hu-HU" smtClean="0">
                <a:latin typeface="Arial" pitchFamily="34" charset="0"/>
                <a:cs typeface="Arial" pitchFamily="34" charset="0"/>
              </a:rPr>
              <a:t>dokumentumok</a:t>
            </a:r>
            <a:endParaRPr lang="hu-HU" smtClean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hu-HU" smtClean="0">
                <a:latin typeface="Arial" pitchFamily="34" charset="0"/>
                <a:cs typeface="Arial" pitchFamily="34" charset="0"/>
              </a:rPr>
              <a:t>Grafikus </a:t>
            </a:r>
            <a:r>
              <a:rPr lang="hu-HU" smtClean="0">
                <a:latin typeface="Arial" pitchFamily="34" charset="0"/>
                <a:cs typeface="Arial" pitchFamily="34" charset="0"/>
              </a:rPr>
              <a:t>NFT</a:t>
            </a:r>
            <a:r>
              <a:rPr lang="hu-HU" smtClean="0">
                <a:latin typeface="Arial" pitchFamily="34" charset="0"/>
                <a:cs typeface="Arial" pitchFamily="34" charset="0"/>
              </a:rPr>
              <a:t>: nemzeti </a:t>
            </a:r>
            <a:r>
              <a:rPr lang="hu-HU" smtClean="0">
                <a:latin typeface="Arial" pitchFamily="34" charset="0"/>
                <a:cs typeface="Arial" pitchFamily="34" charset="0"/>
              </a:rPr>
              <a:t>felosztás </a:t>
            </a:r>
            <a:r>
              <a:rPr lang="hu-HU" smtClean="0">
                <a:latin typeface="Arial" pitchFamily="34" charset="0"/>
                <a:cs typeface="Arial" pitchFamily="34" charset="0"/>
              </a:rPr>
              <a:t>vizualizálása</a:t>
            </a:r>
            <a:r>
              <a:rPr lang="hu-HU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smtClean="0">
                <a:latin typeface="Arial" pitchFamily="34" charset="0"/>
                <a:cs typeface="Arial" pitchFamily="34" charset="0"/>
              </a:rPr>
              <a:t>svg</a:t>
            </a:r>
            <a:r>
              <a:rPr lang="hu-HU" smtClean="0">
                <a:latin typeface="Arial" pitchFamily="34" charset="0"/>
                <a:cs typeface="Arial" pitchFamily="34" charset="0"/>
              </a:rPr>
              <a:t>. </a:t>
            </a:r>
            <a:r>
              <a:rPr lang="hu-HU" smtClean="0">
                <a:latin typeface="Arial" pitchFamily="34" charset="0"/>
                <a:cs typeface="Arial" pitchFamily="34" charset="0"/>
              </a:rPr>
              <a:t>letöltés)</a:t>
            </a:r>
            <a:endParaRPr lang="hu-HU" smtClean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hu-HU" smtClean="0">
                <a:latin typeface="Arial" pitchFamily="34" charset="0"/>
                <a:cs typeface="Arial" pitchFamily="34" charset="0"/>
              </a:rPr>
              <a:t>Adatok </a:t>
            </a:r>
            <a:r>
              <a:rPr lang="hu-HU" smtClean="0">
                <a:latin typeface="Arial" pitchFamily="34" charset="0"/>
                <a:cs typeface="Arial" pitchFamily="34" charset="0"/>
              </a:rPr>
              <a:t>lekérdezése</a:t>
            </a:r>
            <a:endParaRPr lang="hu-HU" smtClean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hu-HU" smtClean="0">
                <a:latin typeface="Arial" pitchFamily="34" charset="0"/>
                <a:cs typeface="Arial" pitchFamily="34" charset="0"/>
              </a:rPr>
              <a:t>Jogszabály </a:t>
            </a:r>
            <a:r>
              <a:rPr lang="hu-HU" smtClean="0">
                <a:latin typeface="Arial" pitchFamily="34" charset="0"/>
                <a:cs typeface="Arial" pitchFamily="34" charset="0"/>
              </a:rPr>
              <a:t>letöltése</a:t>
            </a:r>
            <a:r>
              <a:rPr lang="hu-HU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mtClean="0">
                <a:latin typeface="Arial" pitchFamily="34" charset="0"/>
                <a:cs typeface="Arial" pitchFamily="34" charset="0"/>
              </a:rPr>
              <a:t>(docx)</a:t>
            </a:r>
            <a:endParaRPr lang="hu-HU" smtClean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hu-HU" smtClean="0">
                <a:latin typeface="Arial" pitchFamily="34" charset="0"/>
                <a:cs typeface="Arial" pitchFamily="34" charset="0"/>
              </a:rPr>
              <a:t>Találati </a:t>
            </a:r>
            <a:r>
              <a:rPr lang="hu-HU" smtClean="0">
                <a:latin typeface="Arial" pitchFamily="34" charset="0"/>
                <a:cs typeface="Arial" pitchFamily="34" charset="0"/>
              </a:rPr>
              <a:t>eredmények </a:t>
            </a:r>
            <a:r>
              <a:rPr lang="hu-HU" smtClean="0">
                <a:latin typeface="Arial" pitchFamily="34" charset="0"/>
                <a:cs typeface="Arial" pitchFamily="34" charset="0"/>
              </a:rPr>
              <a:t>exportálása</a:t>
            </a:r>
            <a:r>
              <a:rPr lang="hu-HU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mtClean="0">
                <a:latin typeface="Arial" pitchFamily="34" charset="0"/>
                <a:cs typeface="Arial" pitchFamily="34" charset="0"/>
              </a:rPr>
              <a:t>(xlsx)</a:t>
            </a:r>
            <a:endParaRPr lang="hu-HU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hu-HU" smtClean="0"/>
          </a:p>
          <a:p>
            <a:pPr lvl="1" algn="just"/>
            <a:r>
              <a:rPr lang="hu-HU" b="1" smtClean="0">
                <a:latin typeface="Arial" pitchFamily="34" charset="0"/>
                <a:cs typeface="Arial" pitchFamily="34" charset="0"/>
              </a:rPr>
              <a:t>Privát</a:t>
            </a:r>
            <a:r>
              <a:rPr lang="hu-HU" b="1" smtClean="0">
                <a:latin typeface="Arial" pitchFamily="34" charset="0"/>
                <a:cs typeface="Arial" pitchFamily="34" charset="0"/>
              </a:rPr>
              <a:t> STIR </a:t>
            </a:r>
            <a:r>
              <a:rPr lang="hu-HU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smtClean="0">
                <a:latin typeface="Arial" pitchFamily="34" charset="0"/>
                <a:cs typeface="Arial" pitchFamily="34" charset="0"/>
              </a:rPr>
              <a:t>NMHH </a:t>
            </a:r>
            <a:r>
              <a:rPr lang="hu-HU" smtClean="0">
                <a:latin typeface="Arial" pitchFamily="34" charset="0"/>
                <a:cs typeface="Arial" pitchFamily="34" charset="0"/>
              </a:rPr>
              <a:t>szakértők)</a:t>
            </a:r>
            <a:endParaRPr lang="hu-HU" smtClean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hu-HU" smtClean="0">
                <a:latin typeface="Arial" pitchFamily="34" charset="0"/>
                <a:cs typeface="Arial" pitchFamily="34" charset="0"/>
              </a:rPr>
              <a:t>Azonosítással</a:t>
            </a:r>
            <a:r>
              <a:rPr lang="hu-HU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mtClean="0">
                <a:latin typeface="Arial" pitchFamily="34" charset="0"/>
                <a:cs typeface="Arial" pitchFamily="34" charset="0"/>
              </a:rPr>
              <a:t>(különböző jogok </a:t>
            </a:r>
            <a:r>
              <a:rPr lang="hu-HU" smtClean="0">
                <a:latin typeface="Arial" pitchFamily="34" charset="0"/>
                <a:cs typeface="Arial" pitchFamily="34" charset="0"/>
              </a:rPr>
              <a:t>és </a:t>
            </a:r>
            <a:r>
              <a:rPr lang="hu-HU" smtClean="0">
                <a:latin typeface="Arial" pitchFamily="34" charset="0"/>
                <a:cs typeface="Arial" pitchFamily="34" charset="0"/>
              </a:rPr>
              <a:t>szerepkörök!!!)</a:t>
            </a:r>
            <a:endParaRPr lang="hu-HU" smtClean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hu-HU" smtClean="0">
                <a:latin typeface="Arial" pitchFamily="34" charset="0"/>
                <a:cs typeface="Arial" pitchFamily="34" charset="0"/>
              </a:rPr>
              <a:t>Adatok szerkesztése, </a:t>
            </a:r>
            <a:r>
              <a:rPr lang="hu-HU" smtClean="0">
                <a:latin typeface="Arial" pitchFamily="34" charset="0"/>
                <a:cs typeface="Arial" pitchFamily="34" charset="0"/>
              </a:rPr>
              <a:t>jogszabály </a:t>
            </a:r>
            <a:r>
              <a:rPr lang="hu-HU" smtClean="0">
                <a:latin typeface="Arial" pitchFamily="34" charset="0"/>
                <a:cs typeface="Arial" pitchFamily="34" charset="0"/>
              </a:rPr>
              <a:t>módosítása</a:t>
            </a:r>
            <a:r>
              <a:rPr lang="hu-HU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smtClean="0">
                <a:latin typeface="Arial" pitchFamily="34" charset="0"/>
                <a:cs typeface="Arial" pitchFamily="34" charset="0"/>
              </a:rPr>
              <a:t>munkafolyamat)</a:t>
            </a:r>
            <a:endParaRPr lang="hu-HU" smtClean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hu-HU" smtClean="0">
                <a:latin typeface="Arial" pitchFamily="34" charset="0"/>
                <a:cs typeface="Arial" pitchFamily="34" charset="0"/>
              </a:rPr>
              <a:t>Adatok </a:t>
            </a:r>
            <a:r>
              <a:rPr lang="hu-HU" smtClean="0">
                <a:latin typeface="Arial" pitchFamily="34" charset="0"/>
                <a:cs typeface="Arial" pitchFamily="34" charset="0"/>
              </a:rPr>
              <a:t>karbantartása</a:t>
            </a:r>
            <a:r>
              <a:rPr lang="hu-HU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smtClean="0">
                <a:latin typeface="Arial" pitchFamily="34" charset="0"/>
                <a:cs typeface="Arial" pitchFamily="34" charset="0"/>
              </a:rPr>
              <a:t>rendelet</a:t>
            </a:r>
            <a:r>
              <a:rPr lang="hu-HU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mtClean="0">
                <a:latin typeface="Arial" pitchFamily="34" charset="0"/>
                <a:cs typeface="Arial" pitchFamily="34" charset="0"/>
              </a:rPr>
              <a:t>dokumentumok</a:t>
            </a:r>
            <a:r>
              <a:rPr lang="hu-HU" smtClean="0">
                <a:latin typeface="Arial" pitchFamily="34" charset="0"/>
                <a:cs typeface="Arial" pitchFamily="34" charset="0"/>
              </a:rPr>
              <a:t>, kötelező mezők</a:t>
            </a:r>
            <a:r>
              <a:rPr lang="hu-HU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mtClean="0">
                <a:latin typeface="Arial" pitchFamily="34" charset="0"/>
                <a:cs typeface="Arial" pitchFamily="34" charset="0"/>
              </a:rPr>
              <a:t>stb.)</a:t>
            </a:r>
            <a:endParaRPr lang="hu-HU" smtClean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hu-HU" smtClean="0">
                <a:latin typeface="Arial" pitchFamily="34" charset="0"/>
                <a:cs typeface="Arial" pitchFamily="34" charset="0"/>
              </a:rPr>
              <a:t>Más IT rendszerekkel </a:t>
            </a:r>
            <a:r>
              <a:rPr lang="hu-HU" smtClean="0">
                <a:latin typeface="Arial" pitchFamily="34" charset="0"/>
                <a:cs typeface="Arial" pitchFamily="34" charset="0"/>
              </a:rPr>
              <a:t>való </a:t>
            </a:r>
            <a:r>
              <a:rPr lang="hu-HU" smtClean="0">
                <a:latin typeface="Arial" pitchFamily="34" charset="0"/>
                <a:cs typeface="Arial" pitchFamily="34" charset="0"/>
              </a:rPr>
              <a:t>kapcsolat</a:t>
            </a:r>
            <a:r>
              <a:rPr lang="hu-HU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mtClean="0">
                <a:latin typeface="Arial" pitchFamily="34" charset="0"/>
                <a:cs typeface="Arial" pitchFamily="34" charset="0"/>
              </a:rPr>
              <a:t>(EFIS</a:t>
            </a:r>
            <a:r>
              <a:rPr lang="hu-HU" smtClean="0">
                <a:latin typeface="Arial" pitchFamily="34" charset="0"/>
                <a:cs typeface="Arial" pitchFamily="34" charset="0"/>
              </a:rPr>
              <a:t>)</a:t>
            </a:r>
            <a:endParaRPr lang="hu-HU" smtClean="0">
              <a:latin typeface="Arial" pitchFamily="34" charset="0"/>
              <a:cs typeface="Arial" pitchFamily="34" charset="0"/>
            </a:endParaRPr>
          </a:p>
          <a:p>
            <a:pPr lvl="2" algn="just">
              <a:buNone/>
            </a:pPr>
            <a:endParaRPr lang="hu-HU" smtClean="0">
              <a:latin typeface="Arial" pitchFamily="34" charset="0"/>
              <a:cs typeface="Arial" pitchFamily="34" charset="0"/>
            </a:endParaRPr>
          </a:p>
          <a:p>
            <a:pPr lvl="2" algn="just">
              <a:buNone/>
            </a:pPr>
            <a:r>
              <a:rPr lang="hu-HU" smtClean="0">
                <a:solidFill>
                  <a:srgbClr val="0070C0"/>
                </a:solidFill>
              </a:rPr>
              <a:t>(</a:t>
            </a:r>
            <a:r>
              <a:rPr lang="hu-HU" smtClean="0">
                <a:solidFill>
                  <a:srgbClr val="0070C0"/>
                </a:solidFill>
                <a:hlinkClick r:id="rId2"/>
              </a:rPr>
              <a:t>http://stir.nmhh.hu/</a:t>
            </a:r>
            <a:r>
              <a:rPr lang="hu-HU" smtClean="0">
                <a:solidFill>
                  <a:srgbClr val="0070C0"/>
                </a:solidFill>
              </a:rPr>
              <a:t>)</a:t>
            </a:r>
            <a:endParaRPr lang="hu-HU" smtClean="0">
              <a:latin typeface="Arial" pitchFamily="34" charset="0"/>
              <a:cs typeface="Arial" pitchFamily="34" charset="0"/>
            </a:endParaRPr>
          </a:p>
          <a:p>
            <a:pPr lvl="2" algn="just">
              <a:buNone/>
            </a:pPr>
            <a:endParaRPr lang="hu-H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1"/>
          </p:nvPr>
        </p:nvSpPr>
        <p:spPr>
          <a:xfrm>
            <a:off x="1937040" y="313224"/>
            <a:ext cx="6091344" cy="54720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Rendszer leírás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256584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 smtClean="0">
                <a:solidFill>
                  <a:srgbClr val="8C2578"/>
                </a:solidFill>
              </a:rPr>
              <a:t>STIR fejlesztői</a:t>
            </a:r>
            <a:r>
              <a:rPr lang="hu-HU" dirty="0" smtClean="0">
                <a:solidFill>
                  <a:srgbClr val="8C2578"/>
                </a:solidFill>
              </a:rPr>
              <a:t>/ </a:t>
            </a:r>
            <a:r>
              <a:rPr lang="hu-HU" dirty="0" err="1" smtClean="0">
                <a:solidFill>
                  <a:srgbClr val="8C2578"/>
                </a:solidFill>
              </a:rPr>
              <a:t>dev</a:t>
            </a:r>
            <a:r>
              <a:rPr lang="hu-HU" dirty="0" smtClean="0">
                <a:solidFill>
                  <a:srgbClr val="8C2578"/>
                </a:solidFill>
              </a:rPr>
              <a:t>(</a:t>
            </a:r>
            <a:r>
              <a:rPr lang="hu-HU" dirty="0" err="1" smtClean="0">
                <a:solidFill>
                  <a:srgbClr val="8C2578"/>
                </a:solidFill>
              </a:rPr>
              <a:t>elopers</a:t>
            </a:r>
            <a:r>
              <a:rPr lang="hu-HU" dirty="0" smtClean="0">
                <a:solidFill>
                  <a:srgbClr val="8C2578"/>
                </a:solidFill>
              </a:rPr>
              <a:t>), STIR </a:t>
            </a:r>
            <a:r>
              <a:rPr lang="hu-HU" dirty="0" smtClean="0">
                <a:solidFill>
                  <a:srgbClr val="8C2578"/>
                </a:solidFill>
              </a:rPr>
              <a:t>teszt, STIR éles/ </a:t>
            </a:r>
            <a:r>
              <a:rPr lang="hu-HU" dirty="0" err="1" smtClean="0">
                <a:solidFill>
                  <a:srgbClr val="8C2578"/>
                </a:solidFill>
              </a:rPr>
              <a:t>prod</a:t>
            </a:r>
            <a:r>
              <a:rPr lang="hu-HU" dirty="0" smtClean="0">
                <a:solidFill>
                  <a:srgbClr val="8C2578"/>
                </a:solidFill>
              </a:rPr>
              <a:t>(</a:t>
            </a:r>
            <a:r>
              <a:rPr lang="hu-HU" dirty="0" err="1" smtClean="0">
                <a:solidFill>
                  <a:srgbClr val="8C2578"/>
                </a:solidFill>
              </a:rPr>
              <a:t>uction</a:t>
            </a:r>
            <a:r>
              <a:rPr lang="hu-HU" dirty="0" smtClean="0">
                <a:solidFill>
                  <a:srgbClr val="8C2578"/>
                </a:solidFill>
              </a:rPr>
              <a:t>)</a:t>
            </a:r>
          </a:p>
          <a:p>
            <a:pPr algn="just">
              <a:buNone/>
            </a:pPr>
            <a:endParaRPr lang="hu-HU" b="1" dirty="0" smtClean="0"/>
          </a:p>
          <a:p>
            <a:pPr algn="just">
              <a:buNone/>
            </a:pPr>
            <a:r>
              <a:rPr lang="hu-HU" b="1" dirty="0" smtClean="0"/>
              <a:t>Publikus/Privát STIR</a:t>
            </a:r>
          </a:p>
          <a:p>
            <a:pPr algn="just"/>
            <a:r>
              <a:rPr lang="hu-HU" dirty="0" err="1" smtClean="0"/>
              <a:t>Html</a:t>
            </a:r>
            <a:r>
              <a:rPr lang="hu-HU" dirty="0" smtClean="0"/>
              <a:t> alapú szoftver, </a:t>
            </a:r>
            <a:r>
              <a:rPr lang="hu-HU" dirty="0" err="1" smtClean="0"/>
              <a:t>PHP-ban</a:t>
            </a:r>
            <a:r>
              <a:rPr lang="hu-HU" dirty="0" smtClean="0"/>
              <a:t> kódolva</a:t>
            </a:r>
          </a:p>
          <a:p>
            <a:pPr algn="just"/>
            <a:r>
              <a:rPr lang="hu-HU" dirty="0" smtClean="0"/>
              <a:t>Vékony </a:t>
            </a:r>
            <a:r>
              <a:rPr lang="hu-HU" dirty="0" smtClean="0"/>
              <a:t>kliens (szerveren </a:t>
            </a:r>
            <a:r>
              <a:rPr lang="hu-HU" dirty="0" smtClean="0"/>
              <a:t>fut, </a:t>
            </a:r>
            <a:r>
              <a:rPr lang="hu-HU" dirty="0" smtClean="0"/>
              <a:t>nem </a:t>
            </a:r>
            <a:r>
              <a:rPr lang="hu-HU" dirty="0" smtClean="0"/>
              <a:t>kell installálni a felhasználóknak)</a:t>
            </a:r>
          </a:p>
          <a:p>
            <a:pPr algn="just"/>
            <a:r>
              <a:rPr lang="hu-HU" dirty="0" smtClean="0"/>
              <a:t>Oracle (Sun) adatbázis</a:t>
            </a:r>
          </a:p>
          <a:p>
            <a:pPr algn="just"/>
            <a:r>
              <a:rPr lang="hu-HU" dirty="0" smtClean="0"/>
              <a:t>Különböző </a:t>
            </a:r>
            <a:r>
              <a:rPr lang="hu-HU" dirty="0" smtClean="0"/>
              <a:t>böngészőkkel </a:t>
            </a:r>
            <a:r>
              <a:rPr lang="hu-HU" dirty="0" smtClean="0"/>
              <a:t>kompatibilis </a:t>
            </a:r>
            <a:r>
              <a:rPr lang="hu-HU" dirty="0" smtClean="0"/>
              <a:t>(Explorer 9+, </a:t>
            </a:r>
            <a:r>
              <a:rPr lang="hu-HU" dirty="0" err="1" smtClean="0"/>
              <a:t>Chrome</a:t>
            </a:r>
            <a:r>
              <a:rPr lang="hu-HU" dirty="0" smtClean="0"/>
              <a:t> 22+, </a:t>
            </a:r>
            <a:r>
              <a:rPr lang="hu-HU" dirty="0" err="1" smtClean="0"/>
              <a:t>Firefox</a:t>
            </a:r>
            <a:r>
              <a:rPr lang="hu-HU" dirty="0" smtClean="0"/>
              <a:t> 16+, Opera 12+, </a:t>
            </a:r>
            <a:r>
              <a:rPr lang="hu-HU" dirty="0" err="1" smtClean="0"/>
              <a:t>Safari</a:t>
            </a:r>
            <a:r>
              <a:rPr lang="hu-HU" dirty="0" smtClean="0"/>
              <a:t> 5+)</a:t>
            </a:r>
          </a:p>
          <a:p>
            <a:pPr algn="just"/>
            <a:r>
              <a:rPr lang="hu-HU" dirty="0" smtClean="0"/>
              <a:t>Szöveges állomány létrehozása (MS Word), találatok exportja (MS Excel)</a:t>
            </a:r>
          </a:p>
          <a:p>
            <a:pPr algn="just"/>
            <a:r>
              <a:rPr lang="hu-HU" dirty="0" smtClean="0"/>
              <a:t>Adatok tárolása (PDF, DOC, DOCX, XLS, XLSX, XML, RTF)</a:t>
            </a:r>
          </a:p>
          <a:p>
            <a:pPr algn="just"/>
            <a:endParaRPr lang="hu-HU" dirty="0" smtClean="0"/>
          </a:p>
          <a:p>
            <a:pPr algn="just">
              <a:buNone/>
            </a:pPr>
            <a:r>
              <a:rPr lang="hu-HU" b="1" dirty="0" smtClean="0"/>
              <a:t>Privát STIR</a:t>
            </a:r>
          </a:p>
          <a:p>
            <a:pPr algn="just"/>
            <a:r>
              <a:rPr lang="hu-HU" dirty="0" smtClean="0"/>
              <a:t>Felhasználói jogosultságok kezelése (szerepkör függő)</a:t>
            </a:r>
          </a:p>
          <a:p>
            <a:pPr lvl="1" algn="just"/>
            <a:r>
              <a:rPr lang="hu-HU" dirty="0" smtClean="0">
                <a:latin typeface="Arial" pitchFamily="34" charset="0"/>
                <a:cs typeface="Arial" pitchFamily="34" charset="0"/>
              </a:rPr>
              <a:t>Szerepek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adminisztrátor, szakértő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főszerkesztő, jóváhagyó, EFIS szerkesztő,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metaadatkezelő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törzsadatszerkesztő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dokumentum kezelő</a:t>
            </a:r>
          </a:p>
          <a:p>
            <a:pPr algn="just"/>
            <a:r>
              <a:rPr lang="hu-HU" dirty="0" smtClean="0"/>
              <a:t>Napló fájlok (log)</a:t>
            </a:r>
          </a:p>
          <a:p>
            <a:pPr algn="just"/>
            <a:r>
              <a:rPr lang="hu-HU" dirty="0" smtClean="0"/>
              <a:t>Rendszeres (szisztematikus</a:t>
            </a:r>
            <a:r>
              <a:rPr lang="hu-HU" dirty="0" smtClean="0"/>
              <a:t>) </a:t>
            </a:r>
            <a:r>
              <a:rPr lang="hu-HU" dirty="0" smtClean="0"/>
              <a:t>adatbázis-mentések</a:t>
            </a:r>
            <a:endParaRPr lang="hu-HU" dirty="0" smtClean="0"/>
          </a:p>
          <a:p>
            <a:pPr algn="just"/>
            <a:r>
              <a:rPr lang="hu-HU" dirty="0" smtClean="0"/>
              <a:t>Szerkesztői funkciók (Rendelet, Törzsadat, </a:t>
            </a:r>
            <a:r>
              <a:rPr lang="hu-HU" dirty="0" err="1" smtClean="0"/>
              <a:t>Metadat</a:t>
            </a:r>
            <a:r>
              <a:rPr lang="hu-HU" dirty="0" smtClean="0"/>
              <a:t>, Fordítások, Módosító rendeletek), Dokumentumok feltöltése (privát/publikus)</a:t>
            </a:r>
          </a:p>
          <a:p>
            <a:pPr algn="just"/>
            <a:r>
              <a:rPr lang="hu-HU" dirty="0" smtClean="0"/>
              <a:t>Rendelet publikálása</a:t>
            </a:r>
            <a:endParaRPr lang="hu-HU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1937040" y="313224"/>
            <a:ext cx="6120000" cy="548680"/>
          </a:xfrm>
        </p:spPr>
        <p:txBody>
          <a:bodyPr>
            <a:noAutofit/>
          </a:bodyPr>
          <a:lstStyle/>
          <a:p>
            <a:r>
              <a:rPr lang="hu-HU" sz="3600" smtClean="0"/>
              <a:t>Informatikai </a:t>
            </a:r>
            <a:r>
              <a:rPr lang="hu-HU" sz="3600" smtClean="0"/>
              <a:t>szempont</a:t>
            </a:r>
            <a:endParaRPr lang="hu-HU" sz="3600"/>
          </a:p>
        </p:txBody>
      </p:sp>
    </p:spTree>
    <p:extLst>
      <p:ext uri="{BB962C8B-B14F-4D97-AF65-F5344CB8AC3E}">
        <p14:creationId xmlns:p14="http://schemas.microsoft.com/office/powerpoint/2010/main" xmlns="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3672408"/>
          </a:xfrm>
        </p:spPr>
        <p:txBody>
          <a:bodyPr/>
          <a:lstStyle/>
          <a:p>
            <a:pPr marL="715963" lvl="1" indent="-355600" algn="just">
              <a:lnSpc>
                <a:spcPct val="100000"/>
              </a:lnSpc>
            </a:pPr>
            <a:r>
              <a:rPr lang="hu-HU" sz="2800" dirty="0" smtClean="0"/>
              <a:t>Szükséges adatok karbantartása</a:t>
            </a:r>
            <a:endParaRPr lang="en-US" sz="2800" dirty="0" smtClean="0"/>
          </a:p>
          <a:p>
            <a:pPr marL="715963" lvl="1" indent="-355600" algn="just">
              <a:lnSpc>
                <a:spcPct val="100000"/>
              </a:lnSpc>
            </a:pPr>
            <a:r>
              <a:rPr lang="hu-HU" sz="2800" dirty="0" smtClean="0"/>
              <a:t>Folyamatos ellenőrzés és a hibák javítása (adat, funkcionalitás)</a:t>
            </a:r>
            <a:endParaRPr lang="en-US" sz="2800" dirty="0" smtClean="0"/>
          </a:p>
          <a:p>
            <a:pPr marL="715963" lvl="1" indent="-355600" algn="just">
              <a:lnSpc>
                <a:spcPct val="100000"/>
              </a:lnSpc>
            </a:pPr>
            <a:r>
              <a:rPr lang="hu-HU" sz="2800" dirty="0" smtClean="0"/>
              <a:t>Teszteredmények értékelése, új ötletek, változási kérelmek (CR: </a:t>
            </a:r>
            <a:r>
              <a:rPr lang="en-US" sz="2800" dirty="0" smtClean="0"/>
              <a:t>change requests</a:t>
            </a:r>
            <a:r>
              <a:rPr lang="hu-HU" sz="2800" dirty="0" smtClean="0"/>
              <a:t>)</a:t>
            </a:r>
            <a:endParaRPr lang="en-US" sz="2800" dirty="0" smtClean="0"/>
          </a:p>
          <a:p>
            <a:pPr marL="715963" lvl="1" indent="-355600" algn="just">
              <a:lnSpc>
                <a:spcPct val="100000"/>
              </a:lnSpc>
            </a:pPr>
            <a:r>
              <a:rPr lang="hu-HU" sz="2800" dirty="0" smtClean="0">
                <a:solidFill>
                  <a:srgbClr val="FF0000"/>
                </a:solidFill>
              </a:rPr>
              <a:t>Koncepció módosítása (</a:t>
            </a:r>
            <a:r>
              <a:rPr lang="en-US" sz="2800" dirty="0" smtClean="0">
                <a:solidFill>
                  <a:srgbClr val="FF0000"/>
                </a:solidFill>
              </a:rPr>
              <a:t>II</a:t>
            </a:r>
            <a:r>
              <a:rPr lang="hu-HU" sz="2800" dirty="0" smtClean="0">
                <a:solidFill>
                  <a:srgbClr val="FF0000"/>
                </a:solidFill>
              </a:rPr>
              <a:t>. Fázisra)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715963" lvl="1" indent="-355600" algn="just">
              <a:lnSpc>
                <a:spcPct val="100000"/>
              </a:lnSpc>
            </a:pPr>
            <a:r>
              <a:rPr lang="hu-HU" sz="2800" dirty="0" smtClean="0">
                <a:solidFill>
                  <a:srgbClr val="FF0000"/>
                </a:solidFill>
              </a:rPr>
              <a:t>Műszaki </a:t>
            </a:r>
            <a:r>
              <a:rPr lang="hu-HU" sz="2800" dirty="0" smtClean="0">
                <a:solidFill>
                  <a:srgbClr val="FF0000"/>
                </a:solidFill>
              </a:rPr>
              <a:t>specifikáció (</a:t>
            </a:r>
            <a:r>
              <a:rPr lang="en-US" sz="2800" dirty="0" smtClean="0">
                <a:solidFill>
                  <a:srgbClr val="FF0000"/>
                </a:solidFill>
              </a:rPr>
              <a:t>II</a:t>
            </a:r>
            <a:r>
              <a:rPr lang="hu-HU" sz="2800" dirty="0" smtClean="0">
                <a:solidFill>
                  <a:srgbClr val="FF0000"/>
                </a:solidFill>
              </a:rPr>
              <a:t>. Fázisra)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1"/>
          </p:nvPr>
        </p:nvSpPr>
        <p:spPr>
          <a:xfrm>
            <a:off x="1937040" y="313224"/>
            <a:ext cx="7027448" cy="54720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Hol tartunk most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22367"/>
          <a:stretch>
            <a:fillRect/>
          </a:stretch>
        </p:blipFill>
        <p:spPr bwMode="auto">
          <a:xfrm>
            <a:off x="0" y="918000"/>
            <a:ext cx="9144000" cy="567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2"/>
          <p:cNvSpPr>
            <a:spLocks noGrp="1"/>
          </p:cNvSpPr>
          <p:nvPr>
            <p:ph type="body" sz="half" idx="11"/>
          </p:nvPr>
        </p:nvSpPr>
        <p:spPr>
          <a:xfrm>
            <a:off x="1937040" y="313224"/>
            <a:ext cx="7027448" cy="523488"/>
          </a:xfrm>
        </p:spPr>
        <p:txBody>
          <a:bodyPr>
            <a:normAutofit fontScale="92500"/>
          </a:bodyPr>
          <a:lstStyle/>
          <a:p>
            <a:r>
              <a:rPr lang="hu-HU" sz="3900" dirty="0" smtClean="0"/>
              <a:t>Publikus</a:t>
            </a:r>
            <a:r>
              <a:rPr lang="en-US" sz="3900" dirty="0" smtClean="0"/>
              <a:t> STIR </a:t>
            </a:r>
            <a:r>
              <a:rPr lang="en-US" sz="3600" dirty="0" smtClean="0">
                <a:solidFill>
                  <a:srgbClr val="0070C0"/>
                </a:solidFill>
              </a:rPr>
              <a:t>(</a:t>
            </a:r>
            <a:r>
              <a:rPr lang="en-US" sz="3600" dirty="0" smtClean="0">
                <a:solidFill>
                  <a:srgbClr val="0070C0"/>
                </a:solidFill>
                <a:hlinkClick r:id="rId3"/>
              </a:rPr>
              <a:t>http://stir.nmhh.hu/</a:t>
            </a:r>
            <a:r>
              <a:rPr lang="en-US" sz="3600" dirty="0" smtClean="0">
                <a:solidFill>
                  <a:srgbClr val="0070C0"/>
                </a:solidFill>
              </a:rPr>
              <a:t>)</a:t>
            </a:r>
            <a:endParaRPr lang="en-US"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b="22367"/>
          <a:stretch>
            <a:fillRect/>
          </a:stretch>
        </p:blipFill>
        <p:spPr bwMode="auto">
          <a:xfrm>
            <a:off x="0" y="918000"/>
            <a:ext cx="9144000" cy="567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845" b="21253"/>
          <a:stretch>
            <a:fillRect/>
          </a:stretch>
        </p:blipFill>
        <p:spPr bwMode="auto">
          <a:xfrm>
            <a:off x="0" y="972000"/>
            <a:ext cx="9144000" cy="562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2"/>
          <p:cNvSpPr>
            <a:spLocks noGrp="1"/>
          </p:cNvSpPr>
          <p:nvPr>
            <p:ph type="body" sz="half" idx="11"/>
          </p:nvPr>
        </p:nvSpPr>
        <p:spPr>
          <a:xfrm>
            <a:off x="1937040" y="313224"/>
            <a:ext cx="6624000" cy="523488"/>
          </a:xfrm>
        </p:spPr>
        <p:txBody>
          <a:bodyPr>
            <a:noAutofit/>
          </a:bodyPr>
          <a:lstStyle/>
          <a:p>
            <a:r>
              <a:rPr lang="en-US" sz="3600" smtClean="0"/>
              <a:t>Publikus</a:t>
            </a:r>
            <a:r>
              <a:rPr lang="en-US" sz="3600" smtClean="0"/>
              <a:t> STIR – </a:t>
            </a:r>
            <a:r>
              <a:rPr lang="en-US" sz="3600" smtClean="0"/>
              <a:t>NFF</a:t>
            </a:r>
            <a:r>
              <a:rPr lang="en-US" sz="3600" smtClean="0"/>
              <a:t> (</a:t>
            </a:r>
            <a:r>
              <a:rPr lang="en-US" sz="3600" smtClean="0"/>
              <a:t>1</a:t>
            </a:r>
            <a:r>
              <a:rPr lang="en-US" sz="3600" smtClean="0"/>
              <a:t>. </a:t>
            </a:r>
            <a:r>
              <a:rPr lang="en-US" sz="3600" smtClean="0"/>
              <a:t>mell</a:t>
            </a:r>
            <a:r>
              <a:rPr lang="en-US" sz="3600" smtClean="0"/>
              <a:t>.)</a:t>
            </a:r>
            <a:endParaRPr lang="en-US" sz="3600"/>
          </a:p>
        </p:txBody>
      </p:sp>
      <p:sp>
        <p:nvSpPr>
          <p:cNvPr id="6" name="Szövegdoboz 5"/>
          <p:cNvSpPr txBox="1"/>
          <p:nvPr/>
        </p:nvSpPr>
        <p:spPr>
          <a:xfrm>
            <a:off x="6084168" y="2276872"/>
            <a:ext cx="3081293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~50 </a:t>
            </a:r>
            <a:r>
              <a:rPr lang="hu-HU" sz="2400" b="1" dirty="0" smtClean="0">
                <a:solidFill>
                  <a:schemeClr val="bg1"/>
                </a:solidFill>
              </a:rPr>
              <a:t>oldal táblázat </a:t>
            </a:r>
            <a:endParaRPr lang="hu-HU" sz="2400" b="1" dirty="0" smtClean="0">
              <a:solidFill>
                <a:schemeClr val="bg1"/>
              </a:solidFill>
            </a:endParaRPr>
          </a:p>
          <a:p>
            <a:r>
              <a:rPr lang="hu-HU" sz="2400" b="1" dirty="0" smtClean="0">
                <a:solidFill>
                  <a:schemeClr val="bg1"/>
                </a:solidFill>
              </a:rPr>
              <a:t>~85 </a:t>
            </a:r>
            <a:r>
              <a:rPr lang="hu-HU" sz="2400" b="1" dirty="0" smtClean="0">
                <a:solidFill>
                  <a:schemeClr val="bg1"/>
                </a:solidFill>
              </a:rPr>
              <a:t>oldal lábjegyzet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half" idx="11"/>
          </p:nvPr>
        </p:nvSpPr>
        <p:spPr>
          <a:xfrm>
            <a:off x="1937040" y="313224"/>
            <a:ext cx="6624000" cy="523488"/>
          </a:xfrm>
        </p:spPr>
        <p:txBody>
          <a:bodyPr>
            <a:noAutofit/>
          </a:bodyPr>
          <a:lstStyle/>
          <a:p>
            <a:r>
              <a:rPr lang="en-US" sz="3600" smtClean="0"/>
              <a:t>Publikus STIR – NFT (2. mell.)</a:t>
            </a:r>
            <a:endParaRPr lang="en-US" sz="36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2579" b="25443"/>
          <a:stretch>
            <a:fillRect/>
          </a:stretch>
        </p:blipFill>
        <p:spPr bwMode="auto">
          <a:xfrm>
            <a:off x="0" y="972000"/>
            <a:ext cx="9144000" cy="52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t="2584" b="25431"/>
          <a:stretch>
            <a:fillRect/>
          </a:stretch>
        </p:blipFill>
        <p:spPr bwMode="auto">
          <a:xfrm>
            <a:off x="-78" y="972000"/>
            <a:ext cx="9144078" cy="526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6062707" y="3429000"/>
            <a:ext cx="2996333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~150 </a:t>
            </a:r>
            <a:r>
              <a:rPr lang="hu-HU" sz="2400" b="1" dirty="0" smtClean="0">
                <a:solidFill>
                  <a:schemeClr val="bg1"/>
                </a:solidFill>
              </a:rPr>
              <a:t>oldal táblázat </a:t>
            </a:r>
            <a:endParaRPr lang="hu-HU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b="22367"/>
          <a:stretch>
            <a:fillRect/>
          </a:stretch>
        </p:blipFill>
        <p:spPr bwMode="auto">
          <a:xfrm>
            <a:off x="0" y="918000"/>
            <a:ext cx="9144000" cy="567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2"/>
          <p:cNvSpPr>
            <a:spLocks noGrp="1"/>
          </p:cNvSpPr>
          <p:nvPr>
            <p:ph type="body" sz="half" idx="11"/>
          </p:nvPr>
        </p:nvSpPr>
        <p:spPr>
          <a:xfrm>
            <a:off x="1937040" y="313224"/>
            <a:ext cx="7027448" cy="523488"/>
          </a:xfrm>
        </p:spPr>
        <p:txBody>
          <a:bodyPr>
            <a:normAutofit fontScale="92500"/>
          </a:bodyPr>
          <a:lstStyle/>
          <a:p>
            <a:r>
              <a:rPr lang="hu-HU" sz="3900" dirty="0" smtClean="0"/>
              <a:t>Publikus</a:t>
            </a:r>
            <a:r>
              <a:rPr lang="en-US" sz="3900" dirty="0" smtClean="0"/>
              <a:t> STIR </a:t>
            </a:r>
            <a:r>
              <a:rPr lang="en-US" sz="3600" dirty="0" smtClean="0">
                <a:solidFill>
                  <a:srgbClr val="0070C0"/>
                </a:solidFill>
              </a:rPr>
              <a:t>(</a:t>
            </a:r>
            <a:r>
              <a:rPr lang="en-US" sz="3600" dirty="0" smtClean="0">
                <a:solidFill>
                  <a:srgbClr val="0070C0"/>
                </a:solidFill>
                <a:hlinkClick r:id="rId3"/>
              </a:rPr>
              <a:t>http://stir.nmhh.hu/</a:t>
            </a:r>
            <a:r>
              <a:rPr lang="en-US" sz="3600" dirty="0" smtClean="0">
                <a:solidFill>
                  <a:srgbClr val="0070C0"/>
                </a:solidFill>
              </a:rPr>
              <a:t>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half" idx="11"/>
          </p:nvPr>
        </p:nvSpPr>
        <p:spPr>
          <a:xfrm>
            <a:off x="1937040" y="313224"/>
            <a:ext cx="6955440" cy="523488"/>
          </a:xfrm>
        </p:spPr>
        <p:txBody>
          <a:bodyPr>
            <a:noAutofit/>
          </a:bodyPr>
          <a:lstStyle/>
          <a:p>
            <a:r>
              <a:rPr lang="en-US" sz="3600" smtClean="0"/>
              <a:t>Publikus STIR – </a:t>
            </a:r>
            <a:r>
              <a:rPr lang="en-US" sz="3600" smtClean="0"/>
              <a:t>Grafikus </a:t>
            </a:r>
            <a:r>
              <a:rPr lang="en-US" sz="3600" smtClean="0"/>
              <a:t>NFT</a:t>
            </a:r>
            <a:endParaRPr lang="en-US" sz="36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7382" b="11755"/>
          <a:stretch>
            <a:fillRect/>
          </a:stretch>
        </p:blipFill>
        <p:spPr bwMode="auto">
          <a:xfrm>
            <a:off x="0" y="919406"/>
            <a:ext cx="9180000" cy="593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53856" y="116632"/>
            <a:ext cx="6790144" cy="5486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Publikus STIR </a:t>
            </a:r>
            <a:r>
              <a:rPr lang="hu-HU" sz="3600" b="1" dirty="0" smtClean="0">
                <a:solidFill>
                  <a:schemeClr val="bg1"/>
                </a:solidFill>
              </a:rPr>
              <a:t>– Grafikus NFT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13" name="Kép 12" descr="nmhh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567940" cy="525780"/>
          </a:xfrm>
          <a:prstGeom prst="rect">
            <a:avLst/>
          </a:prstGeom>
        </p:spPr>
      </p:pic>
      <p:sp>
        <p:nvSpPr>
          <p:cNvPr id="13318" name="AutoShape 6" descr="https://encrypted-tbn0.gstatic.com/images?q=tbn:ANd9GcRWbZAQyKVuvlOgARtXVQu5UPjAO-zC7RetSFomi4ro8JpaT8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9"/>
            <a:ext cx="9144000" cy="533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08720"/>
            <a:ext cx="84137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53856" y="116632"/>
            <a:ext cx="6790144" cy="5486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Publikus STIR </a:t>
            </a:r>
            <a:r>
              <a:rPr lang="hu-HU" sz="3600" b="1" dirty="0" smtClean="0">
                <a:solidFill>
                  <a:schemeClr val="bg1"/>
                </a:solidFill>
              </a:rPr>
              <a:t>– Grafikus NFT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13" name="Kép 12" descr="nmhh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567940" cy="525780"/>
          </a:xfrm>
          <a:prstGeom prst="rect">
            <a:avLst/>
          </a:prstGeom>
        </p:spPr>
      </p:pic>
      <p:sp>
        <p:nvSpPr>
          <p:cNvPr id="13318" name="AutoShape 6" descr="https://encrypted-tbn0.gstatic.com/images?q=tbn:ANd9GcRWbZAQyKVuvlOgARtXVQu5UPjAO-zC7RetSFomi4ro8JpaT8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904876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08720"/>
            <a:ext cx="84137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AutoShape 6" descr="https://encrypted-tbn0.gstatic.com/images?q=tbn:ANd9GcRWbZAQyKVuvlOgARtXVQu5UPjAO-zC7RetSFomi4ro8JpaT8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aphicFrame>
        <p:nvGraphicFramePr>
          <p:cNvPr id="10" name="Diagram 9"/>
          <p:cNvGraphicFramePr/>
          <p:nvPr/>
        </p:nvGraphicFramePr>
        <p:xfrm>
          <a:off x="1196606" y="1501676"/>
          <a:ext cx="7495853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502970" y="1501676"/>
          <a:ext cx="885435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 Placeholder 2"/>
          <p:cNvSpPr>
            <a:spLocks noGrp="1"/>
          </p:cNvSpPr>
          <p:nvPr>
            <p:ph type="body" sz="half" idx="11"/>
          </p:nvPr>
        </p:nvSpPr>
        <p:spPr>
          <a:xfrm>
            <a:off x="1937040" y="313224"/>
            <a:ext cx="6451384" cy="54868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STIR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b="22367"/>
          <a:stretch>
            <a:fillRect/>
          </a:stretch>
        </p:blipFill>
        <p:spPr bwMode="auto">
          <a:xfrm>
            <a:off x="0" y="918000"/>
            <a:ext cx="9144000" cy="567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2"/>
          <p:cNvSpPr>
            <a:spLocks noGrp="1"/>
          </p:cNvSpPr>
          <p:nvPr>
            <p:ph type="body" sz="half" idx="11"/>
          </p:nvPr>
        </p:nvSpPr>
        <p:spPr>
          <a:xfrm>
            <a:off x="1937040" y="313224"/>
            <a:ext cx="7027448" cy="523488"/>
          </a:xfrm>
        </p:spPr>
        <p:txBody>
          <a:bodyPr>
            <a:normAutofit fontScale="92500"/>
          </a:bodyPr>
          <a:lstStyle/>
          <a:p>
            <a:r>
              <a:rPr lang="hu-HU" sz="3900" smtClean="0"/>
              <a:t>Publikus </a:t>
            </a:r>
            <a:r>
              <a:rPr lang="hu-HU" sz="3900" smtClean="0"/>
              <a:t>STIR </a:t>
            </a:r>
            <a:r>
              <a:rPr lang="hu-HU" sz="3600" smtClean="0">
                <a:solidFill>
                  <a:srgbClr val="0070C0"/>
                </a:solidFill>
              </a:rPr>
              <a:t>(</a:t>
            </a:r>
            <a:r>
              <a:rPr lang="hu-HU" sz="3600" smtClean="0">
                <a:solidFill>
                  <a:srgbClr val="0070C0"/>
                </a:solidFill>
                <a:hlinkClick r:id="rId3"/>
              </a:rPr>
              <a:t>http://stir.nmhh.hu/</a:t>
            </a:r>
            <a:r>
              <a:rPr lang="hu-HU" sz="3600" smtClean="0">
                <a:solidFill>
                  <a:srgbClr val="0070C0"/>
                </a:solidFill>
              </a:rPr>
              <a:t>)</a:t>
            </a:r>
            <a:endParaRPr lang="hu-H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half" idx="11"/>
          </p:nvPr>
        </p:nvSpPr>
        <p:spPr>
          <a:xfrm>
            <a:off x="1937040" y="313224"/>
            <a:ext cx="7206960" cy="523488"/>
          </a:xfrm>
        </p:spPr>
        <p:txBody>
          <a:bodyPr>
            <a:normAutofit/>
          </a:bodyPr>
          <a:lstStyle/>
          <a:p>
            <a:r>
              <a:rPr lang="hu-HU" sz="3600" smtClean="0"/>
              <a:t>Publikus STIR – NFT lekérdezés</a:t>
            </a:r>
            <a:endParaRPr lang="hu-HU" sz="36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21777"/>
          <a:stretch>
            <a:fillRect/>
          </a:stretch>
        </p:blipFill>
        <p:spPr bwMode="auto">
          <a:xfrm>
            <a:off x="0" y="907200"/>
            <a:ext cx="9144000" cy="572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b="17491"/>
          <a:stretch>
            <a:fillRect/>
          </a:stretch>
        </p:blipFill>
        <p:spPr bwMode="auto">
          <a:xfrm>
            <a:off x="0" y="908720"/>
            <a:ext cx="9144000" cy="603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b="18652"/>
          <a:stretch>
            <a:fillRect/>
          </a:stretch>
        </p:blipFill>
        <p:spPr bwMode="auto">
          <a:xfrm>
            <a:off x="0" y="907200"/>
            <a:ext cx="9144000" cy="59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53856" y="116632"/>
            <a:ext cx="6790144" cy="548680"/>
          </a:xfrm>
        </p:spPr>
        <p:txBody>
          <a:bodyPr>
            <a:normAutofit fontScale="77500" lnSpcReduction="20000"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Publikus STIR – egyszerű lekérdezés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13" name="Kép 12" descr="nmhh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567940" cy="525780"/>
          </a:xfrm>
          <a:prstGeom prst="rect">
            <a:avLst/>
          </a:prstGeom>
        </p:spPr>
      </p:pic>
      <p:sp>
        <p:nvSpPr>
          <p:cNvPr id="13318" name="AutoShape 6" descr="https://encrypted-tbn0.gstatic.com/images?q=tbn:ANd9GcRWbZAQyKVuvlOgARtXVQu5UPjAO-zC7RetSFomi4ro8JpaT8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917762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53856" y="116632"/>
            <a:ext cx="6790144" cy="548680"/>
          </a:xfrm>
        </p:spPr>
        <p:txBody>
          <a:bodyPr>
            <a:normAutofit fontScale="77500" lnSpcReduction="20000"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Publikus STIR – összetett lekérdezés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13" name="Kép 12" descr="nmhh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567940" cy="525780"/>
          </a:xfrm>
          <a:prstGeom prst="rect">
            <a:avLst/>
          </a:prstGeom>
        </p:spPr>
      </p:pic>
      <p:sp>
        <p:nvSpPr>
          <p:cNvPr id="13318" name="AutoShape 6" descr="https://encrypted-tbn0.gstatic.com/images?q=tbn:ANd9GcRWbZAQyKVuvlOgARtXVQu5UPjAO-zC7RetSFomi4ro8JpaT8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91520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4"/>
            <a:ext cx="9144000" cy="284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53856" y="116632"/>
            <a:ext cx="6790144" cy="5486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Publikus STIR – </a:t>
            </a:r>
            <a:r>
              <a:rPr lang="hu-HU" sz="3600" b="1" dirty="0" err="1" smtClean="0">
                <a:solidFill>
                  <a:schemeClr val="bg1"/>
                </a:solidFill>
              </a:rPr>
              <a:t>graf</a:t>
            </a:r>
            <a:r>
              <a:rPr lang="hu-HU" sz="3600" b="1" dirty="0" smtClean="0">
                <a:solidFill>
                  <a:schemeClr val="bg1"/>
                </a:solidFill>
              </a:rPr>
              <a:t>. </a:t>
            </a:r>
            <a:r>
              <a:rPr lang="hu-HU" sz="3600" b="1" dirty="0" smtClean="0">
                <a:solidFill>
                  <a:schemeClr val="bg1"/>
                </a:solidFill>
              </a:rPr>
              <a:t>lekérd</a:t>
            </a:r>
            <a:r>
              <a:rPr lang="hu-HU" sz="3600" b="1" dirty="0" smtClean="0">
                <a:solidFill>
                  <a:schemeClr val="bg1"/>
                </a:solidFill>
              </a:rPr>
              <a:t>. 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13" name="Kép 12" descr="nmhh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567940" cy="525780"/>
          </a:xfrm>
          <a:prstGeom prst="rect">
            <a:avLst/>
          </a:prstGeom>
        </p:spPr>
      </p:pic>
      <p:sp>
        <p:nvSpPr>
          <p:cNvPr id="13318" name="AutoShape 6" descr="https://encrypted-tbn0.gstatic.com/images?q=tbn:ANd9GcRWbZAQyKVuvlOgARtXVQu5UPjAO-zC7RetSFomi4ro8JpaT8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910366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 b="22367"/>
          <a:stretch>
            <a:fillRect/>
          </a:stretch>
        </p:blipFill>
        <p:spPr bwMode="auto">
          <a:xfrm>
            <a:off x="0" y="918000"/>
            <a:ext cx="9144000" cy="567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2"/>
          <p:cNvSpPr>
            <a:spLocks noGrp="1"/>
          </p:cNvSpPr>
          <p:nvPr>
            <p:ph type="body" sz="half" idx="11"/>
          </p:nvPr>
        </p:nvSpPr>
        <p:spPr>
          <a:xfrm>
            <a:off x="1937040" y="313224"/>
            <a:ext cx="7027448" cy="523488"/>
          </a:xfrm>
        </p:spPr>
        <p:txBody>
          <a:bodyPr>
            <a:normAutofit fontScale="92500"/>
          </a:bodyPr>
          <a:lstStyle/>
          <a:p>
            <a:r>
              <a:rPr lang="hu-HU" sz="3900" dirty="0" smtClean="0"/>
              <a:t>Publikus </a:t>
            </a:r>
            <a:r>
              <a:rPr lang="hu-HU" sz="3900" dirty="0" smtClean="0"/>
              <a:t>STIR </a:t>
            </a:r>
            <a:r>
              <a:rPr lang="hu-HU" sz="3600" dirty="0" smtClean="0">
                <a:solidFill>
                  <a:srgbClr val="0070C0"/>
                </a:solidFill>
              </a:rPr>
              <a:t>(</a:t>
            </a:r>
            <a:r>
              <a:rPr lang="hu-HU" sz="3600" dirty="0" smtClean="0">
                <a:solidFill>
                  <a:srgbClr val="0070C0"/>
                </a:solidFill>
                <a:hlinkClick r:id="rId3"/>
              </a:rPr>
              <a:t>http://stir.nmhh.hu/</a:t>
            </a:r>
            <a:r>
              <a:rPr lang="hu-HU" sz="3600" dirty="0" smtClean="0">
                <a:solidFill>
                  <a:srgbClr val="0070C0"/>
                </a:solidFill>
              </a:rPr>
              <a:t>)</a:t>
            </a:r>
            <a:endParaRPr lang="hu-H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half" idx="11"/>
          </p:nvPr>
        </p:nvSpPr>
        <p:spPr>
          <a:xfrm>
            <a:off x="1937040" y="313224"/>
            <a:ext cx="7206960" cy="523488"/>
          </a:xfrm>
        </p:spPr>
        <p:txBody>
          <a:bodyPr>
            <a:normAutofit/>
          </a:bodyPr>
          <a:lstStyle/>
          <a:p>
            <a:r>
              <a:rPr lang="hu-HU" sz="3600" smtClean="0"/>
              <a:t>Public STIR </a:t>
            </a:r>
            <a:r>
              <a:rPr lang="hu-HU" sz="3600" smtClean="0"/>
              <a:t>– </a:t>
            </a:r>
            <a:r>
              <a:rPr lang="hu-HU" sz="3600" smtClean="0"/>
              <a:t>Dokumentumtár</a:t>
            </a:r>
            <a:endParaRPr lang="hu-HU" sz="360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b="22215"/>
          <a:stretch>
            <a:fillRect/>
          </a:stretch>
        </p:blipFill>
        <p:spPr bwMode="auto">
          <a:xfrm>
            <a:off x="0" y="907200"/>
            <a:ext cx="9144000" cy="569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231936" y="116632"/>
            <a:ext cx="6912064" cy="5486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Publikus STIR – dokumentáció 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13" name="Kép 12" descr="nmhh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567940" cy="525780"/>
          </a:xfrm>
          <a:prstGeom prst="rect">
            <a:avLst/>
          </a:prstGeom>
        </p:spPr>
      </p:pic>
      <p:sp>
        <p:nvSpPr>
          <p:cNvPr id="13318" name="AutoShape 6" descr="https://encrypted-tbn0.gstatic.com/images?q=tbn:ANd9GcRWbZAQyKVuvlOgARtXVQu5UPjAO-zC7RetSFomi4ro8JpaT8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904071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53856" y="116632"/>
            <a:ext cx="6790144" cy="5486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Publikus STIR  dokumentáció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13" name="Kép 12" descr="nmhh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567940" cy="525780"/>
          </a:xfrm>
          <a:prstGeom prst="rect">
            <a:avLst/>
          </a:prstGeom>
        </p:spPr>
      </p:pic>
      <p:sp>
        <p:nvSpPr>
          <p:cNvPr id="13318" name="AutoShape 6" descr="https://encrypted-tbn0.gstatic.com/images?q=tbn:ANd9GcRWbZAQyKVuvlOgARtXVQu5UPjAO-zC7RetSFomi4ro8JpaT8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921177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53856" y="116632"/>
            <a:ext cx="6790144" cy="5486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Publikus STIR – 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13" name="Kép 12" descr="nmhh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567940" cy="525780"/>
          </a:xfrm>
          <a:prstGeom prst="rect">
            <a:avLst/>
          </a:prstGeom>
        </p:spPr>
      </p:pic>
      <p:sp>
        <p:nvSpPr>
          <p:cNvPr id="13318" name="AutoShape 6" descr="https://encrypted-tbn0.gstatic.com/images?q=tbn:ANd9GcRWbZAQyKVuvlOgARtXVQu5UPjAO-zC7RetSFomi4ro8JpaT8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905434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0000" y="1188000"/>
            <a:ext cx="8712968" cy="5256584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8C2578"/>
                </a:solidFill>
              </a:rPr>
              <a:t>Trója projekt (korábban FERI*: </a:t>
            </a:r>
            <a:r>
              <a:rPr lang="hu-HU" u="sng" dirty="0" smtClean="0">
                <a:solidFill>
                  <a:srgbClr val="8C2578"/>
                </a:solidFill>
              </a:rPr>
              <a:t>F</a:t>
            </a:r>
            <a:r>
              <a:rPr lang="hu-HU" dirty="0" smtClean="0">
                <a:solidFill>
                  <a:srgbClr val="8C2578"/>
                </a:solidFill>
              </a:rPr>
              <a:t>NFT+</a:t>
            </a:r>
            <a:r>
              <a:rPr lang="hu-HU" u="sng" dirty="0" smtClean="0">
                <a:solidFill>
                  <a:srgbClr val="8C2578"/>
                </a:solidFill>
              </a:rPr>
              <a:t>E</a:t>
            </a:r>
            <a:r>
              <a:rPr lang="hu-HU" dirty="0" smtClean="0">
                <a:solidFill>
                  <a:srgbClr val="8C2578"/>
                </a:solidFill>
              </a:rPr>
              <a:t>FIS+</a:t>
            </a:r>
            <a:r>
              <a:rPr lang="hu-HU" u="sng" dirty="0" smtClean="0">
                <a:solidFill>
                  <a:srgbClr val="8C2578"/>
                </a:solidFill>
              </a:rPr>
              <a:t>R</a:t>
            </a:r>
            <a:r>
              <a:rPr lang="hu-HU" dirty="0" smtClean="0">
                <a:solidFill>
                  <a:srgbClr val="8C2578"/>
                </a:solidFill>
              </a:rPr>
              <a:t>AT+</a:t>
            </a:r>
            <a:r>
              <a:rPr lang="hu-HU" u="sng" dirty="0" err="1" smtClean="0">
                <a:solidFill>
                  <a:srgbClr val="8C2578"/>
                </a:solidFill>
              </a:rPr>
              <a:t>I</a:t>
            </a:r>
            <a:r>
              <a:rPr lang="hu-HU" dirty="0" err="1" smtClean="0">
                <a:solidFill>
                  <a:srgbClr val="8C2578"/>
                </a:solidFill>
              </a:rPr>
              <a:t>ntefrész</a:t>
            </a:r>
            <a:r>
              <a:rPr lang="hu-HU" dirty="0" smtClean="0">
                <a:solidFill>
                  <a:srgbClr val="8C2578"/>
                </a:solidFill>
              </a:rPr>
              <a:t>) </a:t>
            </a:r>
            <a:r>
              <a:rPr lang="hu-HU" dirty="0" smtClean="0">
                <a:solidFill>
                  <a:srgbClr val="8C2578"/>
                </a:solidFill>
              </a:rPr>
              <a:t>+ </a:t>
            </a:r>
            <a:r>
              <a:rPr lang="hu-HU" dirty="0" err="1" smtClean="0">
                <a:solidFill>
                  <a:srgbClr val="8C2578"/>
                </a:solidFill>
              </a:rPr>
              <a:t>Al-projektek</a:t>
            </a:r>
            <a:endParaRPr lang="hu-HU" dirty="0" smtClean="0">
              <a:solidFill>
                <a:srgbClr val="8C2578"/>
              </a:solidFill>
            </a:endParaRPr>
          </a:p>
          <a:p>
            <a:pPr marL="0" indent="0">
              <a:buNone/>
            </a:pPr>
            <a:endParaRPr lang="hu-HU" dirty="0" smtClean="0">
              <a:solidFill>
                <a:srgbClr val="8C2578"/>
              </a:solidFill>
            </a:endParaRPr>
          </a:p>
          <a:p>
            <a:pPr marL="0" indent="0">
              <a:buNone/>
            </a:pPr>
            <a:endParaRPr lang="hu-HU" b="1" dirty="0" smtClean="0"/>
          </a:p>
          <a:p>
            <a:pPr algn="just"/>
            <a:endParaRPr lang="hu-H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889448" y="5877272"/>
            <a:ext cx="5365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tabLst>
                <a:tab pos="895350" algn="l"/>
              </a:tabLst>
            </a:pPr>
            <a:r>
              <a:rPr lang="hu-HU" sz="1200" dirty="0" smtClean="0"/>
              <a:t>FNFT	</a:t>
            </a:r>
            <a:r>
              <a:rPr lang="hu-HU" sz="1200" dirty="0" smtClean="0"/>
              <a:t>Frekvenciasávok Nemzeti Felosztási Táblázata</a:t>
            </a:r>
            <a:endParaRPr lang="hu-HU" sz="1200" dirty="0" smtClean="0"/>
          </a:p>
          <a:p>
            <a:pPr marL="0" lvl="1">
              <a:tabLst>
                <a:tab pos="895350" algn="l"/>
              </a:tabLst>
            </a:pPr>
            <a:r>
              <a:rPr lang="hu-HU" sz="1200" dirty="0" smtClean="0"/>
              <a:t>RAT	</a:t>
            </a:r>
            <a:r>
              <a:rPr lang="hu-HU" sz="1200" dirty="0" smtClean="0"/>
              <a:t>Rádióalkalmazási táblázat</a:t>
            </a:r>
            <a:endParaRPr lang="hu-HU" sz="1200" dirty="0" smtClean="0"/>
          </a:p>
          <a:p>
            <a:pPr marL="0" lvl="1">
              <a:tabLst>
                <a:tab pos="895350" algn="l"/>
              </a:tabLst>
            </a:pPr>
            <a:r>
              <a:rPr lang="hu-HU" sz="1200" dirty="0" smtClean="0"/>
              <a:t>EFIS	</a:t>
            </a:r>
            <a:r>
              <a:rPr lang="hu-HU" sz="1200" dirty="0" smtClean="0"/>
              <a:t>ECO Frekvenciainformációs Rendszer</a:t>
            </a:r>
            <a:endParaRPr lang="hu-HU" sz="1200" dirty="0" smtClean="0"/>
          </a:p>
        </p:txBody>
      </p:sp>
      <p:pic>
        <p:nvPicPr>
          <p:cNvPr id="11" name="Kép 10" descr="tr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000" y="1700808"/>
            <a:ext cx="5080000" cy="4051300"/>
          </a:xfrm>
          <a:prstGeom prst="rect">
            <a:avLst/>
          </a:prstGeom>
        </p:spPr>
      </p:pic>
      <p:pic>
        <p:nvPicPr>
          <p:cNvPr id="12" name="Kép 11" descr="agamemn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00808"/>
            <a:ext cx="1764000" cy="1764000"/>
          </a:xfrm>
          <a:prstGeom prst="rect">
            <a:avLst/>
          </a:prstGeom>
        </p:spPr>
      </p:pic>
      <p:pic>
        <p:nvPicPr>
          <p:cNvPr id="13" name="Kép 12" descr="odysse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000" y="1700808"/>
            <a:ext cx="1764000" cy="2231224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0" y="3491716"/>
            <a:ext cx="176368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chemeClr val="bg1"/>
                </a:solidFill>
              </a:rPr>
              <a:t>AGAMAMNON</a:t>
            </a:r>
          </a:p>
          <a:p>
            <a:pPr algn="ctr"/>
            <a:r>
              <a:rPr lang="hu-HU" smtClean="0">
                <a:solidFill>
                  <a:schemeClr val="bg1"/>
                </a:solidFill>
              </a:rPr>
              <a:t>A VEZÉR</a:t>
            </a:r>
            <a:endParaRPr lang="hu-HU">
              <a:solidFill>
                <a:schemeClr val="bg1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380312" y="3563724"/>
            <a:ext cx="176368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chemeClr val="bg1"/>
                </a:solidFill>
              </a:rPr>
              <a:t>ODÜSSZEUSZ</a:t>
            </a:r>
            <a:endParaRPr lang="hu-HU">
              <a:solidFill>
                <a:schemeClr val="bg1"/>
              </a:solidFill>
            </a:endParaRPr>
          </a:p>
        </p:txBody>
      </p:sp>
      <p:pic>
        <p:nvPicPr>
          <p:cNvPr id="17" name="Kép 16" descr="Calcha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149080"/>
            <a:ext cx="1764000" cy="2213820"/>
          </a:xfrm>
          <a:prstGeom prst="rect">
            <a:avLst/>
          </a:prstGeom>
        </p:spPr>
      </p:pic>
      <p:pic>
        <p:nvPicPr>
          <p:cNvPr id="18" name="Kép 17" descr="CastorPollu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000" y="4005064"/>
            <a:ext cx="1764000" cy="2504592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7380312" y="6211669"/>
            <a:ext cx="176368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chemeClr val="bg1"/>
                </a:solidFill>
              </a:rPr>
              <a:t>CASTOR  </a:t>
            </a:r>
            <a:r>
              <a:rPr lang="hu-HU" smtClean="0">
                <a:solidFill>
                  <a:schemeClr val="bg1"/>
                </a:solidFill>
              </a:rPr>
              <a:t>ÉS</a:t>
            </a:r>
            <a:r>
              <a:rPr lang="hu-HU" smtClean="0">
                <a:solidFill>
                  <a:schemeClr val="bg1"/>
                </a:solidFill>
              </a:rPr>
              <a:t> </a:t>
            </a:r>
            <a:r>
              <a:rPr lang="hu-HU" smtClean="0">
                <a:solidFill>
                  <a:schemeClr val="bg1"/>
                </a:solidFill>
              </a:rPr>
              <a:t>POLLUX</a:t>
            </a:r>
            <a:endParaRPr lang="hu-HU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0" y="6211669"/>
            <a:ext cx="176368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KHALKASZ </a:t>
            </a:r>
          </a:p>
          <a:p>
            <a:pPr algn="ctr"/>
            <a:r>
              <a:rPr lang="hu-HU" dirty="0" smtClean="0">
                <a:solidFill>
                  <a:schemeClr val="bg1"/>
                </a:solidFill>
              </a:rPr>
              <a:t>A JÓS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ph type="body" sz="half" idx="11"/>
          </p:nvPr>
        </p:nvSpPr>
        <p:spPr>
          <a:xfrm>
            <a:off x="1937040" y="313224"/>
            <a:ext cx="6451384" cy="54868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Eredet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63536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53856" y="116632"/>
            <a:ext cx="6790144" cy="5486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Publikus STIR –</a:t>
            </a:r>
            <a:r>
              <a:rPr lang="hu-HU" sz="3600" b="1" dirty="0" err="1" smtClean="0">
                <a:solidFill>
                  <a:schemeClr val="bg1"/>
                </a:solidFill>
              </a:rPr>
              <a:t>haszn</a:t>
            </a:r>
            <a:r>
              <a:rPr lang="hu-HU" sz="3600" b="1" dirty="0" smtClean="0">
                <a:solidFill>
                  <a:schemeClr val="bg1"/>
                </a:solidFill>
              </a:rPr>
              <a:t>. </a:t>
            </a:r>
            <a:r>
              <a:rPr lang="hu-HU" sz="3600" b="1" dirty="0" err="1" smtClean="0">
                <a:solidFill>
                  <a:schemeClr val="bg1"/>
                </a:solidFill>
              </a:rPr>
              <a:t>útm</a:t>
            </a:r>
            <a:r>
              <a:rPr lang="hu-HU" sz="3600" b="1" dirty="0" smtClean="0">
                <a:solidFill>
                  <a:schemeClr val="bg1"/>
                </a:solidFill>
              </a:rPr>
              <a:t>.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13" name="Kép 12" descr="nmhh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567940" cy="525780"/>
          </a:xfrm>
          <a:prstGeom prst="rect">
            <a:avLst/>
          </a:prstGeom>
        </p:spPr>
      </p:pic>
      <p:sp>
        <p:nvSpPr>
          <p:cNvPr id="13318" name="AutoShape 6" descr="https://encrypted-tbn0.gstatic.com/images?q=tbn:ANd9GcRWbZAQyKVuvlOgARtXVQu5UPjAO-zC7RetSFomi4ro8JpaT8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980728"/>
            <a:ext cx="38385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53856" y="116632"/>
            <a:ext cx="6790144" cy="5486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Public STIR - English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13" name="Kép 12" descr="nmhh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567940" cy="525780"/>
          </a:xfrm>
          <a:prstGeom prst="rect">
            <a:avLst/>
          </a:prstGeom>
        </p:spPr>
      </p:pic>
      <p:sp>
        <p:nvSpPr>
          <p:cNvPr id="13318" name="AutoShape 6" descr="https://encrypted-tbn0.gstatic.com/images?q=tbn:ANd9GcRWbZAQyKVuvlOgARtXVQu5UPjAO-zC7RetSFomi4ro8JpaT8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314" name="AutoShape 2" descr="Image result for clip art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316" name="AutoShape 4" descr="Image result for clip art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052736"/>
            <a:ext cx="908709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53856" y="116632"/>
            <a:ext cx="6106576" cy="5486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Publikus STIR elérhetőség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13" name="Kép 12" descr="nmhh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567940" cy="525780"/>
          </a:xfrm>
          <a:prstGeom prst="rect">
            <a:avLst/>
          </a:prstGeom>
        </p:spPr>
      </p:pic>
      <p:sp>
        <p:nvSpPr>
          <p:cNvPr id="13318" name="AutoShape 6" descr="https://encrypted-tbn0.gstatic.com/images?q=tbn:ANd9GcRWbZAQyKVuvlOgARtXVQu5UPjAO-zC7RetSFomi4ro8JpaT8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Text Placeholder 1"/>
          <p:cNvSpPr>
            <a:spLocks noGrp="1"/>
          </p:cNvSpPr>
          <p:nvPr>
            <p:ph type="body" sz="half" idx="2"/>
          </p:nvPr>
        </p:nvSpPr>
        <p:spPr>
          <a:xfrm>
            <a:off x="0" y="1700808"/>
            <a:ext cx="8928992" cy="252955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endParaRPr lang="hu-HU" sz="2400" b="1" dirty="0" smtClean="0">
              <a:solidFill>
                <a:srgbClr val="8C2578"/>
              </a:solidFill>
            </a:endParaRPr>
          </a:p>
          <a:p>
            <a:pPr algn="ctr">
              <a:lnSpc>
                <a:spcPct val="100000"/>
              </a:lnSpc>
            </a:pPr>
            <a:endParaRPr lang="hu-HU" sz="2400" b="1" dirty="0" smtClean="0">
              <a:solidFill>
                <a:srgbClr val="8C2578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hu-HU" sz="7200" b="1" dirty="0" err="1" smtClean="0">
                <a:solidFill>
                  <a:srgbClr val="8C2578"/>
                </a:solidFill>
              </a:rPr>
              <a:t>stir.nmhh.hu</a:t>
            </a:r>
            <a:endParaRPr lang="hu-HU" sz="7200" b="1" dirty="0" smtClean="0">
              <a:solidFill>
                <a:srgbClr val="8C2578"/>
              </a:solidFill>
            </a:endParaRPr>
          </a:p>
          <a:p>
            <a:pPr algn="ctr">
              <a:lnSpc>
                <a:spcPct val="100000"/>
              </a:lnSpc>
            </a:pPr>
            <a:endParaRPr lang="hu-HU" sz="5400" b="1" dirty="0" smtClean="0">
              <a:solidFill>
                <a:srgbClr val="8C2578"/>
              </a:solidFill>
            </a:endParaRPr>
          </a:p>
          <a:p>
            <a:pPr algn="ctr">
              <a:lnSpc>
                <a:spcPct val="100000"/>
              </a:lnSpc>
            </a:pPr>
            <a:endParaRPr lang="hu-HU" sz="5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627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53856" y="116632"/>
            <a:ext cx="6790144" cy="5486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Privát STIR - azonosítás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13" name="Kép 12" descr="nmhh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567940" cy="525780"/>
          </a:xfrm>
          <a:prstGeom prst="rect">
            <a:avLst/>
          </a:prstGeom>
        </p:spPr>
      </p:pic>
      <p:sp>
        <p:nvSpPr>
          <p:cNvPr id="13318" name="AutoShape 6" descr="https://encrypted-tbn0.gstatic.com/images?q=tbn:ANd9GcRWbZAQyKVuvlOgARtXVQu5UPjAO-zC7RetSFomi4ro8JpaT8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314" name="AutoShape 2" descr="Image result for clip art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316" name="AutoShape 4" descr="Image result for clip art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980728"/>
            <a:ext cx="911606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53856" y="116632"/>
            <a:ext cx="6790144" cy="5486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Privát STIR - menü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13" name="Kép 12" descr="nmhh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567940" cy="525780"/>
          </a:xfrm>
          <a:prstGeom prst="rect">
            <a:avLst/>
          </a:prstGeom>
        </p:spPr>
      </p:pic>
      <p:sp>
        <p:nvSpPr>
          <p:cNvPr id="13318" name="AutoShape 6" descr="https://encrypted-tbn0.gstatic.com/images?q=tbn:ANd9GcRWbZAQyKVuvlOgARtXVQu5UPjAO-zC7RetSFomi4ro8JpaT8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314" name="AutoShape 2" descr="Image result for clip art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316" name="AutoShape 4" descr="Image result for clip art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052736"/>
            <a:ext cx="918616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53856" y="116632"/>
            <a:ext cx="6790144" cy="5486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Privát STIR - törzsadatok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13" name="Kép 12" descr="nmhh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567940" cy="525780"/>
          </a:xfrm>
          <a:prstGeom prst="rect">
            <a:avLst/>
          </a:prstGeom>
        </p:spPr>
      </p:pic>
      <p:sp>
        <p:nvSpPr>
          <p:cNvPr id="13318" name="AutoShape 6" descr="https://encrypted-tbn0.gstatic.com/images?q=tbn:ANd9GcRWbZAQyKVuvlOgARtXVQu5UPjAO-zC7RetSFomi4ro8JpaT8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314" name="AutoShape 2" descr="Image result for clip art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316" name="AutoShape 4" descr="Image result for clip art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908720"/>
            <a:ext cx="907444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53856" y="116632"/>
            <a:ext cx="6790144" cy="5486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Privát STIR - munkafolyamat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13" name="Kép 12" descr="nmhh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567940" cy="525780"/>
          </a:xfrm>
          <a:prstGeom prst="rect">
            <a:avLst/>
          </a:prstGeom>
        </p:spPr>
      </p:pic>
      <p:sp>
        <p:nvSpPr>
          <p:cNvPr id="13318" name="AutoShape 6" descr="https://encrypted-tbn0.gstatic.com/images?q=tbn:ANd9GcRWbZAQyKVuvlOgARtXVQu5UPjAO-zC7RetSFomi4ro8JpaT8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29" name="Csoportba foglalás 28"/>
          <p:cNvGrpSpPr/>
          <p:nvPr/>
        </p:nvGrpSpPr>
        <p:grpSpPr>
          <a:xfrm>
            <a:off x="358476" y="854828"/>
            <a:ext cx="8585604" cy="5526500"/>
            <a:chOff x="358476" y="908720"/>
            <a:chExt cx="8585604" cy="5929704"/>
          </a:xfrm>
        </p:grpSpPr>
        <p:pic>
          <p:nvPicPr>
            <p:cNvPr id="30" name="Picture 2" descr="C:\Documents and Settings\dobzcsa\Local Settings\Temporary Internet Files\Content.IE5\1WUQK1QV\MM900174031[1]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99760" y="2457304"/>
              <a:ext cx="1479797" cy="1440160"/>
            </a:xfrm>
            <a:prstGeom prst="rect">
              <a:avLst/>
            </a:prstGeom>
            <a:noFill/>
          </p:spPr>
        </p:pic>
        <p:pic>
          <p:nvPicPr>
            <p:cNvPr id="31" name="Picture 4" descr="C:\Documents and Settings\dobzcsa\Local Settings\Temporary Internet Files\Content.IE5\HCN2AL2R\MC900056674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1476163"/>
              <a:ext cx="1101465" cy="936104"/>
            </a:xfrm>
            <a:prstGeom prst="rect">
              <a:avLst/>
            </a:prstGeom>
            <a:noFill/>
          </p:spPr>
        </p:pic>
        <p:pic>
          <p:nvPicPr>
            <p:cNvPr id="33" name="Picture 4" descr="C:\Documents and Settings\dobzcsa\Local Settings\Temporary Internet Files\Content.IE5\HCN2AL2R\MC900056674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2294703"/>
              <a:ext cx="1101465" cy="936103"/>
            </a:xfrm>
            <a:prstGeom prst="rect">
              <a:avLst/>
            </a:prstGeom>
            <a:noFill/>
          </p:spPr>
        </p:pic>
        <p:pic>
          <p:nvPicPr>
            <p:cNvPr id="34" name="Picture 4" descr="C:\Documents and Settings\dobzcsa\Local Settings\Temporary Internet Files\Content.IE5\HCN2AL2R\MC900056674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584" y="3144580"/>
              <a:ext cx="1101465" cy="936103"/>
            </a:xfrm>
            <a:prstGeom prst="rect">
              <a:avLst/>
            </a:prstGeom>
            <a:noFill/>
          </p:spPr>
        </p:pic>
        <p:sp>
          <p:nvSpPr>
            <p:cNvPr id="40" name="Szövegdoboz 39"/>
            <p:cNvSpPr txBox="1"/>
            <p:nvPr/>
          </p:nvSpPr>
          <p:spPr>
            <a:xfrm>
              <a:off x="358476" y="908720"/>
              <a:ext cx="1883849" cy="561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latin typeface="Arial" pitchFamily="34" charset="0"/>
                  <a:cs typeface="Arial" pitchFamily="34" charset="0"/>
                </a:rPr>
                <a:t>Szakértők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Szövegdoboz 40"/>
            <p:cNvSpPr txBox="1"/>
            <p:nvPr/>
          </p:nvSpPr>
          <p:spPr>
            <a:xfrm>
              <a:off x="2482944" y="911617"/>
              <a:ext cx="2464136" cy="561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latin typeface="Arial" pitchFamily="34" charset="0"/>
                  <a:cs typeface="Arial" pitchFamily="34" charset="0"/>
                </a:rPr>
                <a:t>Főszerkesztő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395536" y="4543343"/>
              <a:ext cx="1778051" cy="1287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58775" indent="-358775">
                <a:buFont typeface="Wingdings" pitchFamily="2" charset="2"/>
                <a:buChar char="v"/>
              </a:pPr>
              <a:r>
                <a:rPr lang="hu-HU" b="1" dirty="0" smtClean="0">
                  <a:latin typeface="Arial" pitchFamily="34" charset="0"/>
                  <a:cs typeface="Arial" pitchFamily="34" charset="0"/>
                </a:rPr>
                <a:t>Analízis</a:t>
              </a:r>
              <a:endParaRPr lang="en-US" b="1" dirty="0" smtClean="0">
                <a:latin typeface="Arial" pitchFamily="34" charset="0"/>
                <a:cs typeface="Arial" pitchFamily="34" charset="0"/>
              </a:endParaRPr>
            </a:p>
            <a:p>
              <a:pPr marL="358775" indent="-358775">
                <a:buFont typeface="Wingdings" pitchFamily="2" charset="2"/>
                <a:buChar char="v"/>
              </a:pPr>
              <a:r>
                <a:rPr lang="hu-HU" b="1" dirty="0" smtClean="0">
                  <a:latin typeface="Arial" pitchFamily="34" charset="0"/>
                  <a:cs typeface="Arial" pitchFamily="34" charset="0"/>
                </a:rPr>
                <a:t>Kidolgozás</a:t>
              </a:r>
              <a:endParaRPr lang="en-US" b="1" dirty="0" smtClean="0">
                <a:latin typeface="Arial" pitchFamily="34" charset="0"/>
                <a:cs typeface="Arial" pitchFamily="34" charset="0"/>
              </a:endParaRPr>
            </a:p>
            <a:p>
              <a:pPr marL="358775" indent="-358775">
                <a:buFont typeface="Wingdings" pitchFamily="2" charset="2"/>
                <a:buChar char="v"/>
              </a:pPr>
              <a:r>
                <a:rPr lang="hu-HU" b="1" dirty="0" smtClean="0">
                  <a:latin typeface="Arial" pitchFamily="34" charset="0"/>
                  <a:cs typeface="Arial" pitchFamily="34" charset="0"/>
                </a:rPr>
                <a:t>Javaslat</a:t>
              </a:r>
              <a:endParaRPr lang="en-US" b="1" dirty="0" smtClean="0">
                <a:latin typeface="Arial" pitchFamily="34" charset="0"/>
                <a:cs typeface="Arial" pitchFamily="34" charset="0"/>
              </a:endParaRPr>
            </a:p>
            <a:p>
              <a:pPr marL="358775" indent="-358775">
                <a:spcAft>
                  <a:spcPts val="600"/>
                </a:spcAft>
                <a:buFont typeface="Wingdings" pitchFamily="2" charset="2"/>
                <a:buChar char="v"/>
              </a:pPr>
              <a:r>
                <a:rPr lang="hu-HU" b="1" dirty="0" smtClean="0">
                  <a:latin typeface="Arial" pitchFamily="34" charset="0"/>
                  <a:cs typeface="Arial" pitchFamily="34" charset="0"/>
                </a:rPr>
                <a:t>Módosítás</a:t>
              </a:r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2344256" y="4574825"/>
              <a:ext cx="2534668" cy="693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58775" indent="-358775">
                <a:buFont typeface="Wingdings" pitchFamily="2" charset="2"/>
                <a:buChar char="v"/>
              </a:pPr>
              <a:r>
                <a:rPr lang="hu-HU" b="1" dirty="0" smtClean="0">
                  <a:latin typeface="Arial" pitchFamily="34" charset="0"/>
                  <a:cs typeface="Arial" pitchFamily="34" charset="0"/>
                </a:rPr>
                <a:t>Ellenőrzés</a:t>
              </a:r>
              <a:endParaRPr lang="en-US" b="1" dirty="0" smtClean="0">
                <a:latin typeface="Arial" pitchFamily="34" charset="0"/>
                <a:cs typeface="Arial" pitchFamily="34" charset="0"/>
              </a:endParaRPr>
            </a:p>
            <a:p>
              <a:pPr marL="358775" indent="-358775">
                <a:buFont typeface="Wingdings" pitchFamily="2" charset="2"/>
                <a:buChar char="v"/>
              </a:pPr>
              <a:r>
                <a:rPr lang="hu-HU" b="1" dirty="0" smtClean="0">
                  <a:latin typeface="Arial" pitchFamily="34" charset="0"/>
                  <a:cs typeface="Arial" pitchFamily="34" charset="0"/>
                </a:rPr>
                <a:t>Egybeszerkesztés</a:t>
              </a:r>
              <a:endParaRPr lang="en-US" b="1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6" name="Egyenes összekötő nyíllal 45"/>
            <p:cNvCxnSpPr>
              <a:stCxn id="31" idx="3"/>
            </p:cNvCxnSpPr>
            <p:nvPr/>
          </p:nvCxnSpPr>
          <p:spPr>
            <a:xfrm>
              <a:off x="1641017" y="1944215"/>
              <a:ext cx="1058775" cy="814058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gyenes összekötő nyíllal 46"/>
            <p:cNvCxnSpPr>
              <a:stCxn id="33" idx="3"/>
            </p:cNvCxnSpPr>
            <p:nvPr/>
          </p:nvCxnSpPr>
          <p:spPr>
            <a:xfrm>
              <a:off x="1785033" y="2762755"/>
              <a:ext cx="914759" cy="381825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gyenes összekötő nyíllal 47"/>
            <p:cNvCxnSpPr>
              <a:stCxn id="34" idx="3"/>
            </p:cNvCxnSpPr>
            <p:nvPr/>
          </p:nvCxnSpPr>
          <p:spPr>
            <a:xfrm flipV="1">
              <a:off x="1929049" y="3453626"/>
              <a:ext cx="842751" cy="159006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gyenes összekötő nyíllal 51"/>
            <p:cNvCxnSpPr/>
            <p:nvPr/>
          </p:nvCxnSpPr>
          <p:spPr>
            <a:xfrm>
              <a:off x="4644008" y="3376365"/>
              <a:ext cx="720080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Lefelé nyíl 53"/>
            <p:cNvSpPr/>
            <p:nvPr/>
          </p:nvSpPr>
          <p:spPr>
            <a:xfrm>
              <a:off x="443052" y="4210484"/>
              <a:ext cx="1728192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Lefelé nyíl 54"/>
            <p:cNvSpPr/>
            <p:nvPr/>
          </p:nvSpPr>
          <p:spPr>
            <a:xfrm>
              <a:off x="2739788" y="4199583"/>
              <a:ext cx="1728192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Lefelé nyíl 55"/>
            <p:cNvSpPr/>
            <p:nvPr/>
          </p:nvSpPr>
          <p:spPr>
            <a:xfrm>
              <a:off x="7194008" y="4255628"/>
              <a:ext cx="1728192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Lefelé nyíl 56"/>
            <p:cNvSpPr/>
            <p:nvPr/>
          </p:nvSpPr>
          <p:spPr>
            <a:xfrm>
              <a:off x="433420" y="5904368"/>
              <a:ext cx="1728192" cy="41971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Lefelé nyíl 57"/>
            <p:cNvSpPr/>
            <p:nvPr/>
          </p:nvSpPr>
          <p:spPr>
            <a:xfrm>
              <a:off x="2739788" y="5930375"/>
              <a:ext cx="1728192" cy="41971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Szövegdoboz 58"/>
            <p:cNvSpPr txBox="1"/>
            <p:nvPr/>
          </p:nvSpPr>
          <p:spPr>
            <a:xfrm>
              <a:off x="3131532" y="6442146"/>
              <a:ext cx="864404" cy="396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58775" indent="-358775"/>
              <a:r>
                <a:rPr lang="hu-HU" b="1" dirty="0" smtClean="0">
                  <a:latin typeface="Arial" pitchFamily="34" charset="0"/>
                  <a:cs typeface="Arial" pitchFamily="34" charset="0"/>
                </a:rPr>
                <a:t>Verzió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Lefelé nyíl 59"/>
            <p:cNvSpPr/>
            <p:nvPr/>
          </p:nvSpPr>
          <p:spPr>
            <a:xfrm>
              <a:off x="7215888" y="5911285"/>
              <a:ext cx="1728192" cy="41971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1" name="Szövegdoboz 60"/>
            <p:cNvSpPr txBox="1"/>
            <p:nvPr/>
          </p:nvSpPr>
          <p:spPr>
            <a:xfrm>
              <a:off x="7488016" y="6442146"/>
              <a:ext cx="1159292" cy="396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58775" indent="-358775"/>
              <a:r>
                <a:rPr lang="hu-HU" b="1" dirty="0" smtClean="0">
                  <a:latin typeface="Arial" pitchFamily="34" charset="0"/>
                  <a:cs typeface="Arial" pitchFamily="34" charset="0"/>
                </a:rPr>
                <a:t>Rendelet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Szövegdoboz 61"/>
            <p:cNvSpPr txBox="1"/>
            <p:nvPr/>
          </p:nvSpPr>
          <p:spPr>
            <a:xfrm>
              <a:off x="385904" y="6442146"/>
              <a:ext cx="1582484" cy="396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58775" indent="-358775"/>
              <a:r>
                <a:rPr lang="hu-HU" b="1" dirty="0" smtClean="0">
                  <a:latin typeface="Arial" pitchFamily="34" charset="0"/>
                  <a:cs typeface="Arial" pitchFamily="34" charset="0"/>
                </a:rPr>
                <a:t>Munkaanyag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Szövegdoboz 34"/>
            <p:cNvSpPr txBox="1"/>
            <p:nvPr/>
          </p:nvSpPr>
          <p:spPr>
            <a:xfrm>
              <a:off x="4986144" y="4627261"/>
              <a:ext cx="1867819" cy="396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58775" indent="-358775">
                <a:buFont typeface="Wingdings" pitchFamily="2" charset="2"/>
                <a:buChar char="v"/>
              </a:pPr>
              <a:r>
                <a:rPr lang="hu-HU" b="1" dirty="0" smtClean="0">
                  <a:latin typeface="Arial" pitchFamily="34" charset="0"/>
                  <a:cs typeface="Arial" pitchFamily="34" charset="0"/>
                </a:rPr>
                <a:t>Jóváhagyás</a:t>
              </a:r>
              <a:endParaRPr lang="en-US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efelé nyíl 35"/>
            <p:cNvSpPr/>
            <p:nvPr/>
          </p:nvSpPr>
          <p:spPr>
            <a:xfrm>
              <a:off x="5061636" y="4252019"/>
              <a:ext cx="1728192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Lefelé nyíl 38"/>
            <p:cNvSpPr/>
            <p:nvPr/>
          </p:nvSpPr>
          <p:spPr>
            <a:xfrm>
              <a:off x="5064956" y="5930449"/>
              <a:ext cx="1728192" cy="41971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Szövegdoboz 43"/>
            <p:cNvSpPr txBox="1"/>
            <p:nvPr/>
          </p:nvSpPr>
          <p:spPr>
            <a:xfrm>
              <a:off x="5220072" y="6442146"/>
              <a:ext cx="1103700" cy="396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58775" indent="-358775"/>
              <a:r>
                <a:rPr lang="hu-HU" b="1" dirty="0" smtClean="0">
                  <a:latin typeface="Arial" pitchFamily="34" charset="0"/>
                  <a:cs typeface="Arial" pitchFamily="34" charset="0"/>
                </a:rPr>
                <a:t>Tervezet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9" name="Egyenes összekötő nyíllal 48"/>
            <p:cNvCxnSpPr/>
            <p:nvPr/>
          </p:nvCxnSpPr>
          <p:spPr>
            <a:xfrm>
              <a:off x="2195736" y="6683901"/>
              <a:ext cx="720080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Szövegdoboz 67"/>
          <p:cNvSpPr txBox="1"/>
          <p:nvPr/>
        </p:nvSpPr>
        <p:spPr>
          <a:xfrm>
            <a:off x="7542232" y="881792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Arial" pitchFamily="34" charset="0"/>
                <a:cs typeface="Arial" pitchFamily="34" charset="0"/>
              </a:rPr>
              <a:t>Elnök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Szövegdoboz 68"/>
          <p:cNvSpPr txBox="1"/>
          <p:nvPr/>
        </p:nvSpPr>
        <p:spPr>
          <a:xfrm>
            <a:off x="5266040" y="872520"/>
            <a:ext cx="16225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Arial" pitchFamily="34" charset="0"/>
                <a:cs typeface="Arial" pitchFamily="34" charset="0"/>
              </a:rPr>
              <a:t>Szakmai</a:t>
            </a:r>
          </a:p>
          <a:p>
            <a:pPr algn="ctr"/>
            <a:r>
              <a:rPr lang="hu-HU" sz="2800" b="1" dirty="0" smtClean="0">
                <a:latin typeface="Arial" pitchFamily="34" charset="0"/>
                <a:cs typeface="Arial" pitchFamily="34" charset="0"/>
              </a:rPr>
              <a:t>vezető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AutoShape 2" descr="Image result for clip art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316" name="AutoShape 4" descr="Image result for clip art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1336" y="2506608"/>
            <a:ext cx="811710" cy="106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2506608"/>
            <a:ext cx="864096" cy="113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Egyenes összekötő nyíllal 37"/>
          <p:cNvCxnSpPr/>
          <p:nvPr/>
        </p:nvCxnSpPr>
        <p:spPr>
          <a:xfrm>
            <a:off x="6588224" y="3226688"/>
            <a:ext cx="72008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zövegdoboz 44"/>
          <p:cNvSpPr txBox="1"/>
          <p:nvPr/>
        </p:nvSpPr>
        <p:spPr>
          <a:xfrm>
            <a:off x="7386358" y="432052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8775" indent="-358775">
              <a:buFont typeface="Wingdings" pitchFamily="2" charset="2"/>
              <a:buChar char="v"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Aláírás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Egyenes összekötő nyíllal 49"/>
          <p:cNvCxnSpPr/>
          <p:nvPr/>
        </p:nvCxnSpPr>
        <p:spPr>
          <a:xfrm>
            <a:off x="4283968" y="6237312"/>
            <a:ext cx="72008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nyíllal 50"/>
          <p:cNvCxnSpPr/>
          <p:nvPr/>
        </p:nvCxnSpPr>
        <p:spPr>
          <a:xfrm>
            <a:off x="6588224" y="6237312"/>
            <a:ext cx="72008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53856" y="116632"/>
            <a:ext cx="6790144" cy="5486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Privát STIR – szakértők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13" name="Kép 12" descr="nmhh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567940" cy="525780"/>
          </a:xfrm>
          <a:prstGeom prst="rect">
            <a:avLst/>
          </a:prstGeom>
        </p:spPr>
      </p:pic>
      <p:sp>
        <p:nvSpPr>
          <p:cNvPr id="13318" name="AutoShape 6" descr="https://encrypted-tbn0.gstatic.com/images?q=tbn:ANd9GcRWbZAQyKVuvlOgARtXVQu5UPjAO-zC7RetSFomi4ro8JpaT8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314" name="AutoShape 2" descr="Image result for clip art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316" name="AutoShape 4" descr="Image result for clip art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5425" y="1252538"/>
            <a:ext cx="61531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53856" y="116632"/>
            <a:ext cx="6790144" cy="5486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Privát STIR – NFT módosítás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13" name="Kép 12" descr="nmhh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567940" cy="525780"/>
          </a:xfrm>
          <a:prstGeom prst="rect">
            <a:avLst/>
          </a:prstGeom>
        </p:spPr>
      </p:pic>
      <p:sp>
        <p:nvSpPr>
          <p:cNvPr id="13318" name="AutoShape 6" descr="https://encrypted-tbn0.gstatic.com/images?q=tbn:ANd9GcRWbZAQyKVuvlOgARtXVQu5UPjAO-zC7RetSFomi4ro8JpaT8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314" name="AutoShape 2" descr="Image result for clip art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316" name="AutoShape 4" descr="Image result for clip art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91440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0000" y="1188000"/>
            <a:ext cx="8712968" cy="5256584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8C2578"/>
                </a:solidFill>
              </a:rPr>
              <a:t>Szoftver eszköz, amely támogatja</a:t>
            </a:r>
          </a:p>
          <a:p>
            <a:pPr marL="0" indent="0">
              <a:buNone/>
            </a:pPr>
            <a:endParaRPr lang="hu-HU" b="1" dirty="0" smtClean="0"/>
          </a:p>
          <a:p>
            <a:pPr algn="just"/>
            <a:r>
              <a:rPr lang="hu-HU" dirty="0" smtClean="0"/>
              <a:t>D</a:t>
            </a:r>
            <a:r>
              <a:rPr lang="hu-HU" dirty="0" smtClean="0"/>
              <a:t>öntéshozatalt</a:t>
            </a:r>
          </a:p>
          <a:p>
            <a:pPr algn="just"/>
            <a:r>
              <a:rPr lang="hu-HU" dirty="0" smtClean="0"/>
              <a:t>Spektrumtervezést (spektrum átrendezést) és elemzést</a:t>
            </a:r>
          </a:p>
          <a:p>
            <a:pPr algn="just"/>
            <a:r>
              <a:rPr lang="hu-HU" dirty="0" smtClean="0"/>
              <a:t>Adatok gyűjtését, szervezését, tárolását</a:t>
            </a:r>
          </a:p>
          <a:p>
            <a:pPr algn="just"/>
            <a:r>
              <a:rPr lang="hu-HU" dirty="0" smtClean="0"/>
              <a:t>Lekérdezéseket az adatbázisból</a:t>
            </a:r>
          </a:p>
          <a:p>
            <a:pPr algn="just"/>
            <a:r>
              <a:rPr lang="hu-HU" dirty="0" smtClean="0"/>
              <a:t>Leválogatott rekordok v</a:t>
            </a:r>
            <a:r>
              <a:rPr lang="hu-HU" dirty="0" smtClean="0"/>
              <a:t>izuális megjelenítését</a:t>
            </a:r>
          </a:p>
          <a:p>
            <a:pPr algn="just"/>
            <a:r>
              <a:rPr lang="hu-HU" dirty="0" smtClean="0">
                <a:latin typeface="Arial" pitchFamily="34" charset="0"/>
                <a:cs typeface="Arial" pitchFamily="34" charset="0"/>
              </a:rPr>
              <a:t>Jogszabályalkotást (NFFF</a:t>
            </a:r>
            <a:r>
              <a:rPr lang="hu-HU" dirty="0" smtClean="0"/>
              <a:t>*)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szerkesztést, publikálást és vizualizálást</a:t>
            </a:r>
          </a:p>
          <a:p>
            <a:pPr algn="just"/>
            <a:r>
              <a:rPr lang="hu-HU" dirty="0" smtClean="0">
                <a:latin typeface="Arial" pitchFamily="34" charset="0"/>
                <a:cs typeface="Arial" pitchFamily="34" charset="0"/>
              </a:rPr>
              <a:t>Módosító jogszabály megalkotását</a:t>
            </a:r>
          </a:p>
          <a:p>
            <a:pPr algn="just"/>
            <a:r>
              <a:rPr lang="hu-HU" dirty="0" smtClean="0"/>
              <a:t>Letöltések létrehozását </a:t>
            </a:r>
          </a:p>
          <a:p>
            <a:pPr algn="just">
              <a:buNone/>
            </a:pPr>
            <a:r>
              <a:rPr lang="hu-HU" dirty="0" smtClean="0"/>
              <a:t>	(Találati eredmények, Hivatkozott dokumentumok, Teljes jogszabály)</a:t>
            </a:r>
          </a:p>
          <a:p>
            <a:pPr algn="just"/>
            <a:r>
              <a:rPr lang="hu-HU" dirty="0" smtClean="0">
                <a:latin typeface="Arial" pitchFamily="34" charset="0"/>
                <a:cs typeface="Arial" pitchFamily="34" charset="0"/>
              </a:rPr>
              <a:t>Más rendszerekkel való kommunikációt (adatok fogadását/küldését) </a:t>
            </a:r>
          </a:p>
          <a:p>
            <a:pPr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	pl. EFIS (ECO Frekvenciainformációs Rendszer)</a:t>
            </a:r>
          </a:p>
          <a:p>
            <a:pPr marL="216000" lvl="1" algn="just"/>
            <a:r>
              <a:rPr lang="hu-HU" dirty="0" smtClean="0">
                <a:latin typeface="Arial" pitchFamily="34" charset="0"/>
                <a:cs typeface="Arial" pitchFamily="34" charset="0"/>
              </a:rPr>
              <a:t>Kétnyelvű rendszer: adat és interfész (HU, EN)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1937040" y="313224"/>
            <a:ext cx="6451384" cy="54868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Követelmények</a:t>
            </a:r>
            <a:endParaRPr lang="en-US" sz="3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791072" y="5817155"/>
            <a:ext cx="817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lvl="1" indent="-895350">
              <a:tabLst>
                <a:tab pos="895350" algn="l"/>
              </a:tabLst>
            </a:pPr>
            <a:r>
              <a:rPr lang="hu-HU" sz="1200" dirty="0" smtClean="0"/>
              <a:t>*</a:t>
            </a:r>
            <a:r>
              <a:rPr lang="en-US" sz="1200" dirty="0" smtClean="0"/>
              <a:t>NFFF 	</a:t>
            </a:r>
            <a:r>
              <a:rPr lang="hu-HU" sz="1200" dirty="0" smtClean="0"/>
              <a:t>Nemzeti </a:t>
            </a:r>
            <a:r>
              <a:rPr lang="hu-HU" sz="1200" dirty="0" err="1" smtClean="0"/>
              <a:t>frekvenciafelosztásról</a:t>
            </a:r>
            <a:r>
              <a:rPr lang="hu-HU" sz="1200" dirty="0" smtClean="0"/>
              <a:t>, valamint a frekvenciasávok felhasználási szabályairól szóló 7/2015.(XI.13.) </a:t>
            </a:r>
            <a:r>
              <a:rPr lang="en-US" sz="1200" dirty="0" smtClean="0"/>
              <a:t>NMHH </a:t>
            </a:r>
            <a:r>
              <a:rPr lang="hu-HU" sz="1200" dirty="0" smtClean="0"/>
              <a:t>rendelet (korábbi FNFT+RAT+NRAT)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53856" y="116632"/>
            <a:ext cx="6790144" cy="5486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Privát STIR – nyelvi fordítás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13" name="Kép 12" descr="nmhh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567940" cy="525780"/>
          </a:xfrm>
          <a:prstGeom prst="rect">
            <a:avLst/>
          </a:prstGeom>
        </p:spPr>
      </p:pic>
      <p:sp>
        <p:nvSpPr>
          <p:cNvPr id="13318" name="AutoShape 6" descr="https://encrypted-tbn0.gstatic.com/images?q=tbn:ANd9GcRWbZAQyKVuvlOgARtXVQu5UPjAO-zC7RetSFomi4ro8JpaT8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314" name="AutoShape 2" descr="Image result for clip art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316" name="AutoShape 4" descr="Image result for clip art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124744"/>
            <a:ext cx="919932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53856" y="116632"/>
            <a:ext cx="6790144" cy="5486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Privát STIR – módosító rend.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13" name="Kép 12" descr="nmhh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567940" cy="525780"/>
          </a:xfrm>
          <a:prstGeom prst="rect">
            <a:avLst/>
          </a:prstGeom>
        </p:spPr>
      </p:pic>
      <p:sp>
        <p:nvSpPr>
          <p:cNvPr id="13318" name="AutoShape 6" descr="https://encrypted-tbn0.gstatic.com/images?q=tbn:ANd9GcRWbZAQyKVuvlOgARtXVQu5UPjAO-zC7RetSFomi4ro8JpaT8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314" name="AutoShape 2" descr="Image result for clip art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316" name="AutoShape 4" descr="Image result for clip art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911713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53856" y="116632"/>
            <a:ext cx="6790144" cy="548680"/>
          </a:xfrm>
        </p:spPr>
        <p:txBody>
          <a:bodyPr>
            <a:normAutofit fontScale="92500"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Privát STIR – rendeletek </a:t>
            </a:r>
            <a:r>
              <a:rPr lang="hu-HU" sz="3600" b="1" dirty="0" err="1" smtClean="0">
                <a:solidFill>
                  <a:schemeClr val="bg1"/>
                </a:solidFill>
              </a:rPr>
              <a:t>összh</a:t>
            </a:r>
            <a:r>
              <a:rPr lang="hu-HU" sz="3600" b="1" dirty="0" smtClean="0">
                <a:solidFill>
                  <a:schemeClr val="bg1"/>
                </a:solidFill>
              </a:rPr>
              <a:t>.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13" name="Kép 12" descr="nmhh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567940" cy="525780"/>
          </a:xfrm>
          <a:prstGeom prst="rect">
            <a:avLst/>
          </a:prstGeom>
        </p:spPr>
      </p:pic>
      <p:sp>
        <p:nvSpPr>
          <p:cNvPr id="13318" name="AutoShape 6" descr="https://encrypted-tbn0.gstatic.com/images?q=tbn:ANd9GcRWbZAQyKVuvlOgARtXVQu5UPjAO-zC7RetSFomi4ro8JpaT8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314" name="AutoShape 2" descr="Image result for clip art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316" name="AutoShape 4" descr="Image result for clip art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908720"/>
            <a:ext cx="903933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53856" y="116632"/>
            <a:ext cx="6790144" cy="5486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Privát STIR – EFIS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13" name="Kép 12" descr="nmhh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567940" cy="525780"/>
          </a:xfrm>
          <a:prstGeom prst="rect">
            <a:avLst/>
          </a:prstGeom>
        </p:spPr>
      </p:pic>
      <p:sp>
        <p:nvSpPr>
          <p:cNvPr id="13318" name="AutoShape 6" descr="https://encrypted-tbn0.gstatic.com/images?q=tbn:ANd9GcRWbZAQyKVuvlOgARtXVQu5UPjAO-zC7RetSFomi4ro8JpaT8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314" name="AutoShape 2" descr="Image result for clip art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316" name="AutoShape 4" descr="Image result for clip art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914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53856" y="116632"/>
            <a:ext cx="5602520" cy="5486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Fejlesztés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13" name="Kép 12" descr="nmhh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567940" cy="525780"/>
          </a:xfrm>
          <a:prstGeom prst="rect">
            <a:avLst/>
          </a:prstGeom>
        </p:spPr>
      </p:pic>
      <p:sp>
        <p:nvSpPr>
          <p:cNvPr id="13318" name="AutoShape 6" descr="https://encrypted-tbn0.gstatic.com/images?q=tbn:ANd9GcRWbZAQyKVuvlOgARtXVQu5UPjAO-zC7RetSFomi4ro8JpaT8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Text Placeholder 1"/>
          <p:cNvSpPr>
            <a:spLocks noGrp="1"/>
          </p:cNvSpPr>
          <p:nvPr>
            <p:ph type="body" sz="half" idx="2"/>
          </p:nvPr>
        </p:nvSpPr>
        <p:spPr>
          <a:xfrm>
            <a:off x="107504" y="971456"/>
            <a:ext cx="8928992" cy="5625896"/>
          </a:xfrm>
        </p:spPr>
        <p:txBody>
          <a:bodyPr>
            <a:normAutofit/>
          </a:bodyPr>
          <a:lstStyle/>
          <a:p>
            <a:pPr lvl="1" indent="5270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hu-HU" sz="3200" dirty="0" smtClean="0">
                <a:latin typeface="+mj-lt"/>
              </a:rPr>
              <a:t>A STIR fejlesztése két ütemben, két fázisban kerül végrehajtásra</a:t>
            </a:r>
          </a:p>
          <a:p>
            <a:pPr lvl="1" indent="5270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hu-HU" sz="3200" dirty="0" smtClean="0">
                <a:latin typeface="+mj-lt"/>
              </a:rPr>
              <a:t>A jelen helyzet az I. fázis vége</a:t>
            </a:r>
          </a:p>
          <a:p>
            <a:pPr lvl="1" indent="355600" algn="just">
              <a:spcBef>
                <a:spcPts val="0"/>
              </a:spcBef>
              <a:spcAft>
                <a:spcPts val="600"/>
              </a:spcAft>
            </a:pPr>
            <a:endParaRPr lang="hu-HU" sz="2400" dirty="0" smtClean="0"/>
          </a:p>
          <a:p>
            <a:pPr lvl="1" indent="355600" algn="just">
              <a:spcBef>
                <a:spcPts val="0"/>
              </a:spcBef>
              <a:spcAft>
                <a:spcPts val="600"/>
              </a:spcAft>
            </a:pPr>
            <a:endParaRPr lang="hu-HU" sz="2400" dirty="0" smtClean="0"/>
          </a:p>
          <a:p>
            <a:pPr lvl="1" indent="355600" algn="just">
              <a:spcBef>
                <a:spcPts val="0"/>
              </a:spcBef>
              <a:spcAft>
                <a:spcPts val="600"/>
              </a:spcAft>
            </a:pPr>
            <a:endParaRPr lang="hu-HU" sz="2400" dirty="0" smtClean="0"/>
          </a:p>
          <a:p>
            <a:pPr lvl="1" indent="355600" algn="just">
              <a:spcBef>
                <a:spcPts val="0"/>
              </a:spcBef>
              <a:spcAft>
                <a:spcPts val="600"/>
              </a:spcAft>
            </a:pPr>
            <a:endParaRPr lang="hu-HU" sz="2400" dirty="0" smtClean="0"/>
          </a:p>
          <a:p>
            <a:pPr lvl="1" indent="355600" algn="just">
              <a:spcBef>
                <a:spcPts val="0"/>
              </a:spcBef>
              <a:spcAft>
                <a:spcPts val="600"/>
              </a:spcAft>
            </a:pPr>
            <a:endParaRPr lang="hu-HU" sz="2400" dirty="0" smtClean="0"/>
          </a:p>
          <a:p>
            <a:pPr lvl="1" indent="355600" algn="just">
              <a:spcBef>
                <a:spcPts val="0"/>
              </a:spcBef>
              <a:spcAft>
                <a:spcPts val="600"/>
              </a:spcAft>
            </a:pPr>
            <a:endParaRPr lang="hu-HU" sz="2400" dirty="0" smtClean="0"/>
          </a:p>
          <a:p>
            <a:pPr lvl="1" indent="355600" algn="just">
              <a:spcBef>
                <a:spcPts val="0"/>
              </a:spcBef>
              <a:spcAft>
                <a:spcPts val="600"/>
              </a:spcAft>
            </a:pPr>
            <a:endParaRPr lang="hu-HU" sz="2400" dirty="0" smtClean="0"/>
          </a:p>
          <a:p>
            <a:pPr lvl="1" indent="355600" algn="ctr">
              <a:spcBef>
                <a:spcPts val="0"/>
              </a:spcBef>
              <a:spcAft>
                <a:spcPts val="600"/>
              </a:spcAft>
            </a:pPr>
            <a:r>
              <a:rPr lang="hu-HU" sz="4800" b="1" dirty="0" err="1" smtClean="0">
                <a:solidFill>
                  <a:srgbClr val="8C2578"/>
                </a:solidFill>
              </a:rPr>
              <a:t>stir</a:t>
            </a:r>
            <a:r>
              <a:rPr lang="hu-HU" sz="4800" b="1" dirty="0" smtClean="0">
                <a:solidFill>
                  <a:srgbClr val="8C2578"/>
                </a:solidFill>
              </a:rPr>
              <a:t>@</a:t>
            </a:r>
            <a:r>
              <a:rPr lang="hu-HU" sz="4800" b="1" dirty="0" err="1" smtClean="0">
                <a:solidFill>
                  <a:srgbClr val="8C2578"/>
                </a:solidFill>
              </a:rPr>
              <a:t>nmhh.hu</a:t>
            </a:r>
            <a:endParaRPr lang="hu-HU" sz="4800" dirty="0" smtClean="0"/>
          </a:p>
          <a:p>
            <a:pPr lvl="1" indent="35560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hu-H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53856" y="116632"/>
            <a:ext cx="5602520" cy="5486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Jövő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13" name="Kép 12" descr="nmhh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567940" cy="525780"/>
          </a:xfrm>
          <a:prstGeom prst="rect">
            <a:avLst/>
          </a:prstGeom>
        </p:spPr>
      </p:pic>
      <p:sp>
        <p:nvSpPr>
          <p:cNvPr id="13318" name="AutoShape 6" descr="https://encrypted-tbn0.gstatic.com/images?q=tbn:ANd9GcRWbZAQyKVuvlOgARtXVQu5UPjAO-zC7RetSFomi4ro8JpaT8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Text Placeholder 1"/>
          <p:cNvSpPr>
            <a:spLocks noGrp="1"/>
          </p:cNvSpPr>
          <p:nvPr>
            <p:ph type="body" sz="half" idx="2"/>
          </p:nvPr>
        </p:nvSpPr>
        <p:spPr>
          <a:xfrm>
            <a:off x="107504" y="971456"/>
            <a:ext cx="8928992" cy="5625896"/>
          </a:xfrm>
        </p:spPr>
        <p:txBody>
          <a:bodyPr>
            <a:normAutofit fontScale="92500"/>
          </a:bodyPr>
          <a:lstStyle/>
          <a:p>
            <a:pPr lvl="1" indent="5270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hu-HU" sz="3000" dirty="0" smtClean="0">
                <a:latin typeface="+mj-lt"/>
              </a:rPr>
              <a:t>A STIR folyamatos tesztelése, javítása a beérkezett felhasználói és saját tapasztalatok alapján</a:t>
            </a:r>
          </a:p>
          <a:p>
            <a:pPr lvl="1" indent="5270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hu-HU" sz="3000" dirty="0" smtClean="0">
                <a:latin typeface="+mj-lt"/>
              </a:rPr>
              <a:t>A módosítási javaslatok, fejlesztési ötletek, folyamatos gyűjtése, feldolgozása</a:t>
            </a:r>
          </a:p>
          <a:p>
            <a:pPr lvl="1" indent="5270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hu-HU" sz="3000" dirty="0" smtClean="0">
                <a:latin typeface="+mj-lt"/>
              </a:rPr>
              <a:t>Új műszaki követelményspecifikáció készítése</a:t>
            </a:r>
          </a:p>
          <a:p>
            <a:pPr lvl="1" indent="5270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hu-HU" sz="3000" dirty="0" smtClean="0">
                <a:latin typeface="+mj-lt"/>
              </a:rPr>
              <a:t>A második fejlesztési fázis elindítása</a:t>
            </a:r>
          </a:p>
          <a:p>
            <a:pPr lvl="1" indent="355600" algn="just">
              <a:spcBef>
                <a:spcPts val="0"/>
              </a:spcBef>
              <a:spcAft>
                <a:spcPts val="600"/>
              </a:spcAft>
            </a:pPr>
            <a:endParaRPr lang="hu-HU" sz="2400" dirty="0" smtClean="0"/>
          </a:p>
          <a:p>
            <a:pPr lvl="1" indent="355600" algn="just">
              <a:spcBef>
                <a:spcPts val="0"/>
              </a:spcBef>
              <a:spcAft>
                <a:spcPts val="600"/>
              </a:spcAft>
            </a:pPr>
            <a:endParaRPr lang="hu-HU" sz="2400" dirty="0" smtClean="0"/>
          </a:p>
          <a:p>
            <a:pPr lvl="1" indent="355600" algn="just">
              <a:spcBef>
                <a:spcPts val="0"/>
              </a:spcBef>
              <a:spcAft>
                <a:spcPts val="600"/>
              </a:spcAft>
            </a:pPr>
            <a:endParaRPr lang="hu-HU" sz="2400" dirty="0" smtClean="0"/>
          </a:p>
          <a:p>
            <a:pPr lvl="1" indent="355600" algn="ctr">
              <a:spcBef>
                <a:spcPts val="0"/>
              </a:spcBef>
              <a:spcAft>
                <a:spcPts val="600"/>
              </a:spcAft>
            </a:pPr>
            <a:r>
              <a:rPr lang="hu-HU" sz="4800" b="1" dirty="0" err="1" smtClean="0">
                <a:solidFill>
                  <a:srgbClr val="8C2578"/>
                </a:solidFill>
              </a:rPr>
              <a:t>stir</a:t>
            </a:r>
            <a:r>
              <a:rPr lang="hu-HU" sz="4800" b="1" dirty="0" smtClean="0">
                <a:solidFill>
                  <a:srgbClr val="8C2578"/>
                </a:solidFill>
              </a:rPr>
              <a:t>@</a:t>
            </a:r>
            <a:r>
              <a:rPr lang="hu-HU" sz="4800" b="1" dirty="0" err="1" smtClean="0">
                <a:solidFill>
                  <a:srgbClr val="8C2578"/>
                </a:solidFill>
              </a:rPr>
              <a:t>nmhh.hu</a:t>
            </a:r>
            <a:endParaRPr lang="hu-HU" sz="4800" dirty="0" smtClean="0"/>
          </a:p>
          <a:p>
            <a:pPr lvl="1" indent="35560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hu-H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0" y="1484784"/>
            <a:ext cx="4752528" cy="244827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2009: </a:t>
            </a:r>
            <a:r>
              <a:rPr lang="hu-HU" dirty="0" smtClean="0"/>
              <a:t>Jogszabály korszerűsítési javaslat</a:t>
            </a:r>
            <a:r>
              <a:rPr lang="en-US" dirty="0" smtClean="0"/>
              <a:t> (</a:t>
            </a:r>
            <a:r>
              <a:rPr lang="hu-HU" dirty="0" smtClean="0"/>
              <a:t>KFGH</a:t>
            </a:r>
            <a:r>
              <a:rPr lang="en-US" dirty="0" smtClean="0"/>
              <a:t>) </a:t>
            </a:r>
            <a:r>
              <a:rPr lang="en-US" dirty="0" smtClean="0"/>
              <a:t>: FNFT*, NRAT**</a:t>
            </a:r>
            <a:r>
              <a:rPr lang="hu-HU" dirty="0" smtClean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(</a:t>
            </a:r>
            <a:r>
              <a:rPr lang="hu-HU" dirty="0" smtClean="0"/>
              <a:t>jogi változások miatt késett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2011: </a:t>
            </a:r>
            <a:r>
              <a:rPr lang="hu-HU" dirty="0" smtClean="0"/>
              <a:t>Jogalkotási felhatalmazás</a:t>
            </a:r>
            <a:r>
              <a:rPr lang="en-US" dirty="0" smtClean="0"/>
              <a:t> (</a:t>
            </a:r>
            <a:r>
              <a:rPr lang="hu-HU" dirty="0" err="1" smtClean="0"/>
              <a:t>Korm</a:t>
            </a:r>
            <a:r>
              <a:rPr lang="hu-HU" dirty="0" err="1" smtClean="0"/>
              <a:t>.és</a:t>
            </a:r>
            <a:r>
              <a:rPr lang="hu-HU" dirty="0" smtClean="0"/>
              <a:t> </a:t>
            </a:r>
            <a:r>
              <a:rPr lang="hu-HU" dirty="0" err="1" smtClean="0"/>
              <a:t>min.r</a:t>
            </a:r>
            <a:r>
              <a:rPr lang="hu-HU" dirty="0" smtClean="0"/>
              <a:t>  =&gt; NMHH r.</a:t>
            </a:r>
            <a:r>
              <a:rPr lang="en-US" dirty="0" smtClean="0"/>
              <a:t>)</a:t>
            </a:r>
            <a:endParaRPr lang="hu-HU" dirty="0" smtClean="0"/>
          </a:p>
          <a:p>
            <a:r>
              <a:rPr lang="hu-HU" dirty="0" smtClean="0"/>
              <a:t>Felelős: </a:t>
            </a:r>
            <a:r>
              <a:rPr lang="hu-HU" u="sng" dirty="0" smtClean="0">
                <a:solidFill>
                  <a:srgbClr val="00B0F0"/>
                </a:solidFill>
              </a:rPr>
              <a:t>jogalkotási csoport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(KFGH, nem polgári)</a:t>
            </a:r>
            <a:endParaRPr lang="en-US" dirty="0" smtClean="0"/>
          </a:p>
          <a:p>
            <a:r>
              <a:rPr lang="en-US" dirty="0" smtClean="0"/>
              <a:t>201</a:t>
            </a:r>
            <a:r>
              <a:rPr lang="hu-HU" dirty="0" smtClean="0"/>
              <a:t>5</a:t>
            </a:r>
            <a:r>
              <a:rPr lang="en-US" dirty="0" smtClean="0"/>
              <a:t>: NFFF*** </a:t>
            </a:r>
            <a:r>
              <a:rPr lang="hu-HU" dirty="0" smtClean="0"/>
              <a:t>megjelenése</a:t>
            </a:r>
            <a:r>
              <a:rPr lang="en-US" dirty="0" smtClean="0"/>
              <a:t> (</a:t>
            </a:r>
            <a:r>
              <a:rPr lang="hu-HU" dirty="0" smtClean="0"/>
              <a:t>hatályos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1"/>
          </p:nvPr>
        </p:nvSpPr>
        <p:spPr>
          <a:xfrm>
            <a:off x="1937040" y="313224"/>
            <a:ext cx="3931104" cy="54868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Rövid történet</a:t>
            </a:r>
            <a:endParaRPr lang="en-US" sz="3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791072" y="6023029"/>
            <a:ext cx="795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00000"/>
              </a:lnSpc>
              <a:buNone/>
              <a:tabLst>
                <a:tab pos="895350" algn="l"/>
              </a:tabLst>
            </a:pPr>
            <a:r>
              <a:rPr lang="en-US" sz="1200" dirty="0" smtClean="0"/>
              <a:t>*  FNFT:	</a:t>
            </a:r>
            <a:r>
              <a:rPr lang="hu-HU" sz="1200" dirty="0" smtClean="0"/>
              <a:t>Nemzeti </a:t>
            </a:r>
            <a:r>
              <a:rPr lang="hu-HU" sz="1200" dirty="0" err="1" smtClean="0"/>
              <a:t>frekvenciafelosztásról</a:t>
            </a:r>
            <a:r>
              <a:rPr lang="en-US" sz="1200" dirty="0" smtClean="0"/>
              <a:t>, </a:t>
            </a:r>
            <a:r>
              <a:rPr lang="hu-HU" sz="1200" dirty="0" smtClean="0"/>
              <a:t>most</a:t>
            </a:r>
            <a:r>
              <a:rPr lang="en-US" sz="1200" dirty="0" smtClean="0"/>
              <a:t> </a:t>
            </a:r>
            <a:r>
              <a:rPr lang="hu-HU" sz="1200" dirty="0" smtClean="0"/>
              <a:t>az </a:t>
            </a:r>
            <a:r>
              <a:rPr lang="en-US" sz="1200" dirty="0" smtClean="0"/>
              <a:t>NFFF</a:t>
            </a:r>
            <a:r>
              <a:rPr lang="hu-HU" sz="1200" dirty="0" smtClean="0"/>
              <a:t> része</a:t>
            </a:r>
            <a:endParaRPr lang="en-US" sz="1200" dirty="0" smtClean="0"/>
          </a:p>
          <a:p>
            <a:pPr marL="0" lvl="1">
              <a:lnSpc>
                <a:spcPct val="100000"/>
              </a:lnSpc>
              <a:buNone/>
              <a:tabLst>
                <a:tab pos="895350" algn="l"/>
              </a:tabLst>
            </a:pPr>
            <a:r>
              <a:rPr lang="en-US" sz="1200" dirty="0" smtClean="0"/>
              <a:t>**NRAT:	</a:t>
            </a:r>
            <a:r>
              <a:rPr lang="hu-HU" sz="1200" dirty="0" smtClean="0"/>
              <a:t>Nem polgári célra használható frekvenciasávok felhasználási szabályairól,</a:t>
            </a:r>
            <a:r>
              <a:rPr lang="en-US" sz="1200" dirty="0" smtClean="0"/>
              <a:t> </a:t>
            </a:r>
            <a:r>
              <a:rPr lang="hu-HU" sz="1200" dirty="0" smtClean="0"/>
              <a:t>most</a:t>
            </a:r>
            <a:r>
              <a:rPr lang="en-US" sz="1200" dirty="0" smtClean="0"/>
              <a:t> </a:t>
            </a:r>
            <a:r>
              <a:rPr lang="hu-HU" sz="1200" dirty="0" smtClean="0"/>
              <a:t>az </a:t>
            </a:r>
            <a:r>
              <a:rPr lang="en-US" sz="1200" dirty="0" smtClean="0"/>
              <a:t>NFFF</a:t>
            </a:r>
            <a:r>
              <a:rPr lang="hu-HU" sz="1200" dirty="0" smtClean="0"/>
              <a:t> része</a:t>
            </a:r>
            <a:endParaRPr lang="en-US" sz="1200" dirty="0" smtClean="0"/>
          </a:p>
          <a:p>
            <a:pPr marL="0" lvl="1">
              <a:tabLst>
                <a:tab pos="895350" algn="l"/>
              </a:tabLst>
            </a:pPr>
            <a:r>
              <a:rPr lang="hu-HU" sz="1200" dirty="0" smtClean="0"/>
              <a:t>***</a:t>
            </a:r>
            <a:r>
              <a:rPr lang="en-US" sz="1200" dirty="0" smtClean="0"/>
              <a:t>NFFF 	</a:t>
            </a:r>
            <a:r>
              <a:rPr lang="hu-HU" sz="1200" dirty="0" smtClean="0"/>
              <a:t> Nemzeti </a:t>
            </a:r>
            <a:r>
              <a:rPr lang="hu-HU" sz="1200" dirty="0" err="1" smtClean="0"/>
              <a:t>frekvenciafelosztásról</a:t>
            </a:r>
            <a:r>
              <a:rPr lang="hu-HU" sz="1200" dirty="0" smtClean="0"/>
              <a:t>, valamint </a:t>
            </a:r>
            <a:r>
              <a:rPr lang="hu-HU" sz="1200" dirty="0" smtClean="0"/>
              <a:t>frekvenciasávok felhasználási </a:t>
            </a:r>
            <a:r>
              <a:rPr lang="hu-HU" sz="1200" dirty="0" smtClean="0"/>
              <a:t>szabályairól, </a:t>
            </a:r>
            <a:r>
              <a:rPr lang="hu-HU" sz="1200" dirty="0" smtClean="0"/>
              <a:t>FNFT</a:t>
            </a:r>
            <a:r>
              <a:rPr lang="en-US" sz="1200" dirty="0" smtClean="0"/>
              <a:t>+</a:t>
            </a:r>
            <a:r>
              <a:rPr lang="hu-HU" sz="1200" dirty="0" smtClean="0"/>
              <a:t>(N) </a:t>
            </a:r>
            <a:r>
              <a:rPr lang="en-US" sz="1200" dirty="0" smtClean="0"/>
              <a:t>RAT</a:t>
            </a:r>
            <a:endParaRPr lang="en-US" sz="1200" dirty="0" smtClean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824000" y="1484784"/>
            <a:ext cx="4320000" cy="3672408"/>
          </a:xfrm>
          <a:prstGeom prst="rect">
            <a:avLst/>
          </a:prstGeom>
        </p:spPr>
        <p:txBody>
          <a:bodyPr/>
          <a:lstStyle/>
          <a:p>
            <a:pPr marL="216000" marR="0" lvl="0" indent="-1800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8C2578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Felelős:</a:t>
            </a:r>
            <a:r>
              <a:rPr kumimoji="0" lang="hu-HU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000" b="0" i="0" u="sng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adatbázis csoport</a:t>
            </a:r>
            <a:br>
              <a:rPr kumimoji="0" lang="hu-HU" sz="2000" b="0" i="0" u="sng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u-HU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(FAGF, polgári)</a:t>
            </a:r>
            <a:endParaRPr kumimoji="0" lang="hu-HU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6000" marR="0" lvl="0" indent="-1800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8C2578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2011: </a:t>
            </a:r>
            <a:r>
              <a:rPr kumimoji="0" lang="hu-HU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Első koncepció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hu-HU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fő funkció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hu-HU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adatok lekérdezése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6000" marR="0" lvl="0" indent="-1800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8C2578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2012: </a:t>
            </a:r>
            <a:r>
              <a:rPr kumimoji="0" lang="hu-HU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Műszaki specifikáció</a:t>
            </a: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6000" marR="0" lvl="0" indent="-1800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8C2578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2013: </a:t>
            </a:r>
            <a:r>
              <a:rPr kumimoji="0" lang="hu-HU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Elfogadott koncepció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hu-HU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új funkcionalitás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hu-HU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jogszabályalkotás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08000" marR="0" lvl="3" indent="-1800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8C2578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hu-HU" sz="2000" dirty="0" smtClean="0"/>
              <a:t>Megvalósítás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0" lang="hu-HU" sz="2000" b="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fázisban</a:t>
            </a: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6000" marR="0" lvl="0" indent="-1800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8C2578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2014-2015 : </a:t>
            </a:r>
            <a:r>
              <a:rPr kumimoji="0" lang="en-US" sz="2000" b="0" i="0" u="sng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hu-HU" sz="2000" b="0" i="0" u="sng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Fázis</a:t>
            </a:r>
            <a:endParaRPr kumimoji="0" lang="hu-HU" sz="2000" b="0" i="0" u="sng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6000" marR="0" lvl="0" indent="-1800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8C2578"/>
              </a:buClr>
              <a:buSzTx/>
              <a:tabLst/>
              <a:defRPr/>
            </a:pPr>
            <a:r>
              <a:rPr lang="hu-HU" sz="2000" dirty="0" smtClean="0"/>
              <a:t>(feltöltő fájlok, KFGH)</a:t>
            </a:r>
            <a:endParaRPr kumimoji="0" lang="en-US" sz="2000" b="0" i="0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6000" marR="0" lvl="0" indent="-1800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8C2578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2016: </a:t>
            </a:r>
            <a:r>
              <a:rPr kumimoji="0" lang="hu-HU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Publikus 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STIR </a:t>
            </a:r>
            <a:r>
              <a:rPr kumimoji="0" lang="hu-HU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weben</a:t>
            </a: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6000" lvl="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2017-2018: </a:t>
            </a:r>
            <a:r>
              <a:rPr kumimoji="0" lang="en-US" sz="2000" b="0" i="0" u="sng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</a:t>
            </a:r>
            <a:r>
              <a:rPr kumimoji="0" lang="hu-HU" sz="2000" b="0" i="0" u="sng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Fázis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u-HU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kétirányú kapcsolatok más</a:t>
            </a:r>
            <a:r>
              <a:rPr kumimoji="0" lang="hu-HU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NMHH </a:t>
            </a:r>
            <a:r>
              <a:rPr kumimoji="0" lang="hu-HU" sz="20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fr.gazdálkodási</a:t>
            </a:r>
            <a:r>
              <a:rPr kumimoji="0" lang="hu-HU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rendszerekkel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hu-HU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hu-HU" sz="20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I.Fázis</a:t>
            </a:r>
            <a:r>
              <a:rPr kumimoji="0" lang="hu-HU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javítása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6000" marR="0" lvl="0" indent="-1800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8C2578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6000" marR="0" lvl="0" indent="-18000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8C2578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0000" marR="0" lvl="1" indent="-1800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8C2578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547664" y="1052736"/>
            <a:ext cx="2484000" cy="396000"/>
          </a:xfrm>
          <a:prstGeom prst="rect">
            <a:avLst/>
          </a:prstGeom>
          <a:solidFill>
            <a:srgbClr val="00569E"/>
          </a:solidFill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NFFF rendelet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364088" y="1052736"/>
            <a:ext cx="2592000" cy="396000"/>
          </a:xfrm>
          <a:prstGeom prst="rect">
            <a:avLst/>
          </a:prstGeom>
          <a:solidFill>
            <a:srgbClr val="00569E"/>
          </a:solidFill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STIR szoftver </a:t>
            </a:r>
            <a:r>
              <a:rPr lang="hu-HU" sz="2000" dirty="0" smtClean="0">
                <a:solidFill>
                  <a:schemeClr val="bg1"/>
                </a:solidFill>
              </a:rPr>
              <a:t>e</a:t>
            </a:r>
            <a:r>
              <a:rPr lang="hu-HU" sz="2000" dirty="0" smtClean="0">
                <a:solidFill>
                  <a:schemeClr val="bg1"/>
                </a:solidFill>
              </a:rPr>
              <a:t>szköz</a:t>
            </a:r>
            <a:endParaRPr lang="hu-H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half" idx="11"/>
          </p:nvPr>
        </p:nvSpPr>
        <p:spPr>
          <a:xfrm>
            <a:off x="1937040" y="313224"/>
            <a:ext cx="7459496" cy="54868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Jogszabályi előzmények</a:t>
            </a:r>
            <a:endParaRPr lang="en-US" sz="3600" dirty="0"/>
          </a:p>
        </p:txBody>
      </p:sp>
      <p:sp>
        <p:nvSpPr>
          <p:cNvPr id="12" name="Dia számának helye 3"/>
          <p:cNvSpPr txBox="1">
            <a:spLocks/>
          </p:cNvSpPr>
          <p:nvPr/>
        </p:nvSpPr>
        <p:spPr>
          <a:xfrm>
            <a:off x="6500813" y="2854548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9E332-CB43-4F69-A783-0F3694638B50}" type="slidenum">
              <a:rPr kumimoji="0" lang="hu-H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AutoShape 50"/>
          <p:cNvSpPr>
            <a:spLocks noChangeArrowheads="1"/>
          </p:cNvSpPr>
          <p:nvPr/>
        </p:nvSpPr>
        <p:spPr bwMode="auto">
          <a:xfrm>
            <a:off x="2698750" y="1052736"/>
            <a:ext cx="647700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724801127 h 21600"/>
              <a:gd name="T4" fmla="*/ 2147483647 w 21600"/>
              <a:gd name="T5" fmla="*/ 2147483647 h 21600"/>
              <a:gd name="T6" fmla="*/ 2147483647 w 21600"/>
              <a:gd name="T7" fmla="*/ 172480112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" name="Text Box 52"/>
          <p:cNvSpPr txBox="1">
            <a:spLocks noChangeArrowheads="1"/>
          </p:cNvSpPr>
          <p:nvPr/>
        </p:nvSpPr>
        <p:spPr bwMode="auto">
          <a:xfrm>
            <a:off x="34925" y="1081311"/>
            <a:ext cx="2663825" cy="3762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>
                <a:solidFill>
                  <a:prstClr val="black"/>
                </a:solidFill>
                <a:cs typeface="Arial" charset="0"/>
              </a:rPr>
              <a:t>144/1994.(XI.15.) Korm. r</a:t>
            </a:r>
          </a:p>
        </p:txBody>
      </p:sp>
      <p:sp>
        <p:nvSpPr>
          <p:cNvPr id="30" name="AutoShape 57"/>
          <p:cNvSpPr>
            <a:spLocks noChangeArrowheads="1"/>
          </p:cNvSpPr>
          <p:nvPr/>
        </p:nvSpPr>
        <p:spPr bwMode="auto">
          <a:xfrm>
            <a:off x="71438" y="1989361"/>
            <a:ext cx="647700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724801127 h 21600"/>
              <a:gd name="T4" fmla="*/ 2147483647 w 21600"/>
              <a:gd name="T5" fmla="*/ 2147483647 h 21600"/>
              <a:gd name="T6" fmla="*/ 2147483647 w 21600"/>
              <a:gd name="T7" fmla="*/ 172480112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1" name="AutoShape 61"/>
          <p:cNvSpPr>
            <a:spLocks noChangeArrowheads="1"/>
          </p:cNvSpPr>
          <p:nvPr/>
        </p:nvSpPr>
        <p:spPr bwMode="auto">
          <a:xfrm>
            <a:off x="5795963" y="1052736"/>
            <a:ext cx="647700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724801127 h 21600"/>
              <a:gd name="T4" fmla="*/ 2147483647 w 21600"/>
              <a:gd name="T5" fmla="*/ 2147483647 h 21600"/>
              <a:gd name="T6" fmla="*/ 2147483647 w 21600"/>
              <a:gd name="T7" fmla="*/ 172480112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2" name="Text Box 62"/>
          <p:cNvSpPr txBox="1">
            <a:spLocks noChangeArrowheads="1"/>
          </p:cNvSpPr>
          <p:nvPr/>
        </p:nvSpPr>
        <p:spPr bwMode="auto">
          <a:xfrm>
            <a:off x="6443663" y="1081311"/>
            <a:ext cx="2700337" cy="3762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>
                <a:solidFill>
                  <a:prstClr val="black"/>
                </a:solidFill>
                <a:cs typeface="Arial" charset="0"/>
              </a:rPr>
              <a:t>284/2002.(XII.21.) Korm. r</a:t>
            </a:r>
          </a:p>
        </p:txBody>
      </p:sp>
      <p:sp>
        <p:nvSpPr>
          <p:cNvPr id="33" name="Text Box 59"/>
          <p:cNvSpPr txBox="1">
            <a:spLocks noChangeArrowheads="1"/>
          </p:cNvSpPr>
          <p:nvPr/>
        </p:nvSpPr>
        <p:spPr bwMode="auto">
          <a:xfrm>
            <a:off x="3348038" y="1081311"/>
            <a:ext cx="2663825" cy="3762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>
                <a:solidFill>
                  <a:prstClr val="black"/>
                </a:solidFill>
                <a:cs typeface="Arial" charset="0"/>
              </a:rPr>
              <a:t>204/1997.(XI.19.) Korm. r</a:t>
            </a:r>
          </a:p>
        </p:txBody>
      </p: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682625" y="1930623"/>
            <a:ext cx="2808288" cy="3762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>
                <a:solidFill>
                  <a:prstClr val="black"/>
                </a:solidFill>
                <a:cs typeface="Arial" charset="0"/>
              </a:rPr>
              <a:t>346/2004.(XII.22.) Korm. r</a:t>
            </a:r>
          </a:p>
        </p:txBody>
      </p:sp>
      <p:sp>
        <p:nvSpPr>
          <p:cNvPr id="35" name="Text Box 65"/>
          <p:cNvSpPr txBox="1">
            <a:spLocks noChangeArrowheads="1"/>
          </p:cNvSpPr>
          <p:nvPr/>
        </p:nvSpPr>
        <p:spPr bwMode="gray">
          <a:xfrm>
            <a:off x="755650" y="2349723"/>
            <a:ext cx="2339975" cy="36512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Wingdings" pitchFamily="2" charset="2"/>
              <a:buNone/>
              <a:defRPr/>
            </a:pPr>
            <a:r>
              <a:rPr lang="hu-H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</a:rPr>
              <a:t>A frekvenciasávok nemzeti felosztásának megállapításáról</a:t>
            </a:r>
          </a:p>
        </p:txBody>
      </p:sp>
      <p:sp>
        <p:nvSpPr>
          <p:cNvPr id="40" name="AutoShape 57"/>
          <p:cNvSpPr>
            <a:spLocks noChangeArrowheads="1"/>
          </p:cNvSpPr>
          <p:nvPr/>
        </p:nvSpPr>
        <p:spPr bwMode="auto">
          <a:xfrm>
            <a:off x="3490913" y="1989361"/>
            <a:ext cx="647700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724801127 h 21600"/>
              <a:gd name="T4" fmla="*/ 2147483647 w 21600"/>
              <a:gd name="T5" fmla="*/ 2147483647 h 21600"/>
              <a:gd name="T6" fmla="*/ 2147483647 w 21600"/>
              <a:gd name="T7" fmla="*/ 172480112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4138613" y="1989361"/>
            <a:ext cx="2808287" cy="368300"/>
          </a:xfrm>
          <a:prstGeom prst="rect">
            <a:avLst/>
          </a:prstGeom>
          <a:solidFill>
            <a:srgbClr val="1F497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u-HU" dirty="0">
                <a:solidFill>
                  <a:schemeClr val="bg1"/>
                </a:solidFill>
                <a:cs typeface="Arial" pitchFamily="34" charset="0"/>
              </a:rPr>
              <a:t>15/2012.(XII.29.) NMHH r</a:t>
            </a:r>
          </a:p>
        </p:txBody>
      </p:sp>
      <p:sp>
        <p:nvSpPr>
          <p:cNvPr id="42" name="Text Box 65"/>
          <p:cNvSpPr txBox="1">
            <a:spLocks noChangeArrowheads="1"/>
          </p:cNvSpPr>
          <p:nvPr/>
        </p:nvSpPr>
        <p:spPr bwMode="gray">
          <a:xfrm>
            <a:off x="4319588" y="2349723"/>
            <a:ext cx="2339975" cy="3683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Wingdings" pitchFamily="2" charset="2"/>
              <a:buNone/>
              <a:defRPr/>
            </a:pPr>
            <a:r>
              <a:rPr lang="hu-HU" sz="1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</a:rPr>
              <a:t>FNFT</a:t>
            </a:r>
            <a:r>
              <a:rPr lang="hu-H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</a:rPr>
              <a:t>: A nemzeti </a:t>
            </a:r>
            <a:r>
              <a:rPr lang="hu-HU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</a:rPr>
              <a:t>frekvenciafelosztás</a:t>
            </a:r>
            <a:r>
              <a:rPr lang="hu-H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</a:rPr>
              <a:t> megállapításáról</a:t>
            </a:r>
          </a:p>
        </p:txBody>
      </p:sp>
      <p:sp>
        <p:nvSpPr>
          <p:cNvPr id="43" name="AutoShape 57"/>
          <p:cNvSpPr>
            <a:spLocks noChangeArrowheads="1"/>
          </p:cNvSpPr>
          <p:nvPr/>
        </p:nvSpPr>
        <p:spPr bwMode="auto">
          <a:xfrm rot="1926423">
            <a:off x="-42863" y="2343373"/>
            <a:ext cx="647701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724801127 h 21600"/>
              <a:gd name="T4" fmla="*/ 2147483647 w 21600"/>
              <a:gd name="T5" fmla="*/ 2147483647 h 21600"/>
              <a:gd name="T6" fmla="*/ 2147483647 w 21600"/>
              <a:gd name="T7" fmla="*/ 172480112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682625" y="2781523"/>
            <a:ext cx="2808288" cy="3762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>
                <a:solidFill>
                  <a:prstClr val="black"/>
                </a:solidFill>
                <a:cs typeface="Arial" charset="0"/>
              </a:rPr>
              <a:t>35/2004.(XII.28.) IHM r</a:t>
            </a:r>
          </a:p>
        </p:txBody>
      </p:sp>
      <p:sp>
        <p:nvSpPr>
          <p:cNvPr id="45" name="AutoShape 57"/>
          <p:cNvSpPr>
            <a:spLocks noChangeArrowheads="1"/>
          </p:cNvSpPr>
          <p:nvPr/>
        </p:nvSpPr>
        <p:spPr bwMode="auto">
          <a:xfrm>
            <a:off x="3490913" y="2781523"/>
            <a:ext cx="647700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724801127 h 21600"/>
              <a:gd name="T4" fmla="*/ 2147483647 w 21600"/>
              <a:gd name="T5" fmla="*/ 2147483647 h 21600"/>
              <a:gd name="T6" fmla="*/ 2147483647 w 21600"/>
              <a:gd name="T7" fmla="*/ 172480112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" name="AutoShape 57"/>
          <p:cNvSpPr>
            <a:spLocks noChangeArrowheads="1"/>
          </p:cNvSpPr>
          <p:nvPr/>
        </p:nvSpPr>
        <p:spPr bwMode="auto">
          <a:xfrm>
            <a:off x="6227763" y="2781523"/>
            <a:ext cx="647700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724801127 h 21600"/>
              <a:gd name="T4" fmla="*/ 2147483647 w 21600"/>
              <a:gd name="T5" fmla="*/ 2147483647 h 21600"/>
              <a:gd name="T6" fmla="*/ 2147483647 w 21600"/>
              <a:gd name="T7" fmla="*/ 172480112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7" name="Text Box 63"/>
          <p:cNvSpPr txBox="1">
            <a:spLocks noChangeArrowheads="1"/>
          </p:cNvSpPr>
          <p:nvPr/>
        </p:nvSpPr>
        <p:spPr bwMode="auto">
          <a:xfrm>
            <a:off x="6875463" y="2781523"/>
            <a:ext cx="2268537" cy="368300"/>
          </a:xfrm>
          <a:prstGeom prst="rect">
            <a:avLst/>
          </a:prstGeom>
          <a:solidFill>
            <a:srgbClr val="1F497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u-HU" dirty="0">
                <a:solidFill>
                  <a:schemeClr val="bg1"/>
                </a:solidFill>
                <a:cs typeface="Arial" pitchFamily="34" charset="0"/>
              </a:rPr>
              <a:t>2/2013.(I.7.) NMHH r</a:t>
            </a:r>
          </a:p>
        </p:txBody>
      </p:sp>
      <p:sp>
        <p:nvSpPr>
          <p:cNvPr id="48" name="Text Box 63"/>
          <p:cNvSpPr txBox="1">
            <a:spLocks noChangeArrowheads="1"/>
          </p:cNvSpPr>
          <p:nvPr/>
        </p:nvSpPr>
        <p:spPr bwMode="auto">
          <a:xfrm>
            <a:off x="4138613" y="2781523"/>
            <a:ext cx="2268537" cy="3683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u-HU" dirty="0">
                <a:solidFill>
                  <a:prstClr val="black"/>
                </a:solidFill>
                <a:cs typeface="Arial" pitchFamily="34" charset="0"/>
              </a:rPr>
              <a:t>7/2011.(X.6.) NMHH r</a:t>
            </a:r>
          </a:p>
        </p:txBody>
      </p:sp>
      <p:sp>
        <p:nvSpPr>
          <p:cNvPr id="49" name="Text Box 65"/>
          <p:cNvSpPr txBox="1">
            <a:spLocks noChangeArrowheads="1"/>
          </p:cNvSpPr>
          <p:nvPr/>
        </p:nvSpPr>
        <p:spPr bwMode="gray">
          <a:xfrm>
            <a:off x="755650" y="3172048"/>
            <a:ext cx="2916238" cy="185738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Wingdings" pitchFamily="2" charset="2"/>
              <a:buNone/>
              <a:defRPr/>
            </a:pPr>
            <a:r>
              <a:rPr lang="hu-H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</a:rPr>
              <a:t>A frekvenciasávok felhasználási szabályairól</a:t>
            </a:r>
          </a:p>
        </p:txBody>
      </p:sp>
      <p:sp>
        <p:nvSpPr>
          <p:cNvPr id="50" name="Text Box 65"/>
          <p:cNvSpPr txBox="1">
            <a:spLocks noChangeArrowheads="1"/>
          </p:cNvSpPr>
          <p:nvPr/>
        </p:nvSpPr>
        <p:spPr bwMode="gray">
          <a:xfrm>
            <a:off x="6337300" y="3141886"/>
            <a:ext cx="2843213" cy="3683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Wingdings" pitchFamily="2" charset="2"/>
              <a:buNone/>
              <a:defRPr/>
            </a:pPr>
            <a:r>
              <a:rPr lang="hu-HU" sz="1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</a:rPr>
              <a:t>RAT</a:t>
            </a:r>
            <a:r>
              <a:rPr lang="hu-H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</a:rPr>
              <a:t>: Polgári célra használható frekvenciasávok felhasználási szabályairól</a:t>
            </a:r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107950" y="5445299"/>
            <a:ext cx="2447925" cy="3762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u-HU">
                <a:solidFill>
                  <a:prstClr val="black"/>
                </a:solidFill>
                <a:cs typeface="Arial" pitchFamily="34" charset="0"/>
              </a:rPr>
              <a:t>10/1999. (VIII.18.) HM r</a:t>
            </a:r>
          </a:p>
        </p:txBody>
      </p:sp>
      <p:sp>
        <p:nvSpPr>
          <p:cNvPr id="52" name="AutoShape 13"/>
          <p:cNvSpPr>
            <a:spLocks noChangeArrowheads="1"/>
          </p:cNvSpPr>
          <p:nvPr/>
        </p:nvSpPr>
        <p:spPr bwMode="auto">
          <a:xfrm>
            <a:off x="5795963" y="5445299"/>
            <a:ext cx="647700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b="1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3" name="AutoShape 14"/>
          <p:cNvSpPr>
            <a:spLocks noChangeArrowheads="1"/>
          </p:cNvSpPr>
          <p:nvPr/>
        </p:nvSpPr>
        <p:spPr bwMode="auto">
          <a:xfrm>
            <a:off x="2628900" y="5446886"/>
            <a:ext cx="647700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b="1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107950" y="4653136"/>
            <a:ext cx="2447925" cy="376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u-HU" dirty="0">
                <a:solidFill>
                  <a:prstClr val="black"/>
                </a:solidFill>
                <a:cs typeface="Arial" pitchFamily="34" charset="0"/>
              </a:rPr>
              <a:t>9/1998. (VI.3.) HM r</a:t>
            </a: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107950" y="6221586"/>
            <a:ext cx="2447925" cy="376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u-HU">
                <a:solidFill>
                  <a:prstClr val="black"/>
                </a:solidFill>
                <a:cs typeface="Arial" pitchFamily="34" charset="0"/>
              </a:rPr>
              <a:t>10/2000. (III.24.) HM r</a:t>
            </a:r>
          </a:p>
        </p:txBody>
      </p:sp>
      <p:sp>
        <p:nvSpPr>
          <p:cNvPr id="56" name="AutoShape 17"/>
          <p:cNvSpPr>
            <a:spLocks/>
          </p:cNvSpPr>
          <p:nvPr/>
        </p:nvSpPr>
        <p:spPr bwMode="auto">
          <a:xfrm>
            <a:off x="2627313" y="4726161"/>
            <a:ext cx="215900" cy="1800225"/>
          </a:xfrm>
          <a:prstGeom prst="rightBracket">
            <a:avLst>
              <a:gd name="adj" fmla="val 6948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3348038" y="5445299"/>
            <a:ext cx="2447925" cy="3762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u-HU">
                <a:solidFill>
                  <a:prstClr val="black"/>
                </a:solidFill>
                <a:cs typeface="Arial" pitchFamily="34" charset="0"/>
              </a:rPr>
              <a:t>8/2003. (II.20.) HM r</a:t>
            </a:r>
          </a:p>
        </p:txBody>
      </p:sp>
      <p:sp>
        <p:nvSpPr>
          <p:cNvPr id="58" name="AutoShape 13"/>
          <p:cNvSpPr>
            <a:spLocks noChangeArrowheads="1"/>
          </p:cNvSpPr>
          <p:nvPr/>
        </p:nvSpPr>
        <p:spPr bwMode="auto">
          <a:xfrm rot="16200000">
            <a:off x="7416800" y="5129386"/>
            <a:ext cx="647700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b="1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6407800" y="4653136"/>
            <a:ext cx="2700000" cy="3762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u-HU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1/2013. (I.7.) </a:t>
            </a:r>
            <a:r>
              <a:rPr lang="hu-HU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NMHH r</a:t>
            </a:r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6407150" y="5445299"/>
            <a:ext cx="2700338" cy="3762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u-HU" dirty="0">
                <a:solidFill>
                  <a:prstClr val="black"/>
                </a:solidFill>
                <a:cs typeface="Arial" pitchFamily="34" charset="0"/>
              </a:rPr>
              <a:t>29/2005. (VII.27.) HM r</a:t>
            </a: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gray">
          <a:xfrm>
            <a:off x="3852863" y="5838999"/>
            <a:ext cx="3743325" cy="360362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Wingdings" pitchFamily="2" charset="2"/>
              <a:buNone/>
              <a:defRPr/>
            </a:pPr>
            <a:r>
              <a:rPr lang="hu-H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</a:rPr>
              <a:t>…</a:t>
            </a:r>
            <a:r>
              <a:rPr lang="hu-HU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</a:rPr>
              <a:t>npc</a:t>
            </a:r>
            <a:r>
              <a:rPr lang="hu-H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</a:rPr>
              <a:t>. frekvenciagazdálkodás egyes hatósági eljárásairól és a </a:t>
            </a:r>
            <a:r>
              <a:rPr lang="hu-HU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</a:rPr>
              <a:t>npc.frekvenciasávok</a:t>
            </a:r>
            <a:r>
              <a:rPr lang="hu-H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</a:rPr>
              <a:t> felhasználási szabályairól</a:t>
            </a:r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gray">
          <a:xfrm>
            <a:off x="5364163" y="4948411"/>
            <a:ext cx="3743325" cy="184666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Wingdings" pitchFamily="2" charset="2"/>
              <a:buNone/>
              <a:defRPr/>
            </a:pPr>
            <a:r>
              <a:rPr lang="hu-HU" sz="1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</a:rPr>
              <a:t>NRAT</a:t>
            </a:r>
            <a:r>
              <a:rPr lang="hu-H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</a:rPr>
              <a:t>: </a:t>
            </a:r>
            <a:r>
              <a:rPr lang="hu-HU" sz="1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</a:rPr>
              <a:t>npc</a:t>
            </a:r>
            <a:r>
              <a:rPr lang="hu-H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</a:rPr>
              <a:t>. </a:t>
            </a:r>
            <a:r>
              <a:rPr lang="hu-H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  <a:cs typeface="Arial" pitchFamily="34" charset="0"/>
              </a:rPr>
              <a:t>Frekvenciasávok felhasználási szabályiról</a:t>
            </a:r>
            <a:endParaRPr lang="hu-HU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  <p:sp>
        <p:nvSpPr>
          <p:cNvPr id="67" name="Keret 66"/>
          <p:cNvSpPr/>
          <p:nvPr/>
        </p:nvSpPr>
        <p:spPr>
          <a:xfrm>
            <a:off x="2627784" y="3429000"/>
            <a:ext cx="3456384" cy="1224136"/>
          </a:xfrm>
          <a:prstGeom prst="frame">
            <a:avLst/>
          </a:prstGeom>
          <a:solidFill>
            <a:srgbClr val="990099"/>
          </a:solidFill>
          <a:ln>
            <a:solidFill>
              <a:srgbClr val="390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b="1" dirty="0" smtClean="0">
                <a:solidFill>
                  <a:srgbClr val="990099"/>
                </a:solidFill>
                <a:latin typeface="+mj-lt"/>
              </a:rPr>
              <a:t>NFFF</a:t>
            </a:r>
            <a:endParaRPr lang="hu-HU" sz="6600" b="1" dirty="0">
              <a:solidFill>
                <a:srgbClr val="9900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  <p:bldP spid="49" grpId="0" animBg="1"/>
      <p:bldP spid="50" grpId="0" animBg="1"/>
      <p:bldP spid="63" grpId="0" animBg="1"/>
      <p:bldP spid="65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53856" y="136952"/>
            <a:ext cx="6790144" cy="5486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Relációs adat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13" name="Kép 12" descr="nmhh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567940" cy="525780"/>
          </a:xfrm>
          <a:prstGeom prst="rect">
            <a:avLst/>
          </a:prstGeom>
        </p:spPr>
      </p:pic>
      <p:sp>
        <p:nvSpPr>
          <p:cNvPr id="13318" name="AutoShape 6" descr="https://encrypted-tbn0.gstatic.com/images?q=tbn:ANd9GcRWbZAQyKVuvlOgARtXVQu5UPjAO-zC7RetSFomi4ro8JpaT8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1657648" y="1412776"/>
          <a:ext cx="582676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180"/>
                <a:gridCol w="387858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NFFF</a:t>
                      </a:r>
                      <a:r>
                        <a:rPr lang="hu-HU" baseline="0" dirty="0" smtClean="0"/>
                        <a:t> rész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Terjedelem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Rendelkező rész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25 oldal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hu-HU" baseline="0" dirty="0" smtClean="0"/>
                        <a:t>1.Melléklet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135 oldal,</a:t>
                      </a:r>
                      <a:r>
                        <a:rPr lang="hu-HU" baseline="0" dirty="0" smtClean="0"/>
                        <a:t> </a:t>
                      </a:r>
                    </a:p>
                    <a:p>
                      <a:r>
                        <a:rPr lang="hu-HU" baseline="0" dirty="0" err="1" smtClean="0"/>
                        <a:t>kb</a:t>
                      </a:r>
                      <a:r>
                        <a:rPr lang="hu-HU" baseline="0" dirty="0" smtClean="0"/>
                        <a:t> 50 old táblázat, 80 old lábjegyzet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aseline="0" dirty="0" smtClean="0"/>
                        <a:t>2.Melléklet</a:t>
                      </a:r>
                      <a:endParaRPr lang="hu-H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153 oldal táblázat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hu-HU" baseline="0" dirty="0" smtClean="0"/>
                        <a:t>3.Melléklet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123 oldal, &gt;100</a:t>
                      </a:r>
                      <a:r>
                        <a:rPr lang="hu-HU" baseline="0" dirty="0" smtClean="0"/>
                        <a:t> db táblázat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aseline="0" dirty="0" smtClean="0"/>
                        <a:t>4.Melléklet</a:t>
                      </a:r>
                      <a:endParaRPr lang="hu-H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 oldal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hu-HU" baseline="0" dirty="0" smtClean="0"/>
                        <a:t>5.Melléklet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 oldal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aseline="0" dirty="0" smtClean="0"/>
                        <a:t>6.Melléklet</a:t>
                      </a:r>
                      <a:endParaRPr lang="hu-H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2 oldal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hu-HU" baseline="0" dirty="0" smtClean="0"/>
                        <a:t>7.Melléklet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7 oldal</a:t>
                      </a:r>
                      <a:r>
                        <a:rPr lang="hu-HU" baseline="0" dirty="0" smtClean="0"/>
                        <a:t> (~200 rövidítés)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aseline="0" dirty="0" smtClean="0"/>
                        <a:t>8.Melléklet</a:t>
                      </a:r>
                      <a:endParaRPr lang="hu-H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54 oldal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Összesen</a:t>
                      </a:r>
                      <a:endParaRPr lang="hu-H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507 oldal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53856" y="136952"/>
            <a:ext cx="5602520" cy="5486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STIR fő funkciói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13" name="Kép 12" descr="nmhh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567940" cy="525780"/>
          </a:xfrm>
          <a:prstGeom prst="rect">
            <a:avLst/>
          </a:prstGeom>
        </p:spPr>
      </p:pic>
      <p:sp>
        <p:nvSpPr>
          <p:cNvPr id="13318" name="AutoShape 6" descr="https://encrypted-tbn0.gstatic.com/images?q=tbn:ANd9GcRWbZAQyKVuvlOgARtXVQu5UPjAO-zC7RetSFomi4ro8JpaT8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Text Placeholder 1"/>
          <p:cNvSpPr>
            <a:spLocks noGrp="1"/>
          </p:cNvSpPr>
          <p:nvPr>
            <p:ph type="body" sz="half" idx="2"/>
          </p:nvPr>
        </p:nvSpPr>
        <p:spPr>
          <a:xfrm>
            <a:off x="107504" y="971457"/>
            <a:ext cx="9036496" cy="447376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hu-HU" sz="2400" dirty="0" smtClean="0"/>
              <a:t>STIR – az NMHH új frekvenciagazdálkodási információs rendszere, amely biztosítja a szakértők és a felhasználók számára a</a:t>
            </a:r>
            <a:r>
              <a:rPr lang="hu-HU" sz="2400" dirty="0" smtClean="0">
                <a:latin typeface="+mj-lt"/>
              </a:rPr>
              <a:t>z NFFF jogszabály szoftveres kezelését:</a:t>
            </a:r>
          </a:p>
          <a:p>
            <a:pPr algn="just">
              <a:lnSpc>
                <a:spcPct val="100000"/>
              </a:lnSpc>
            </a:pPr>
            <a:endParaRPr lang="hu-HU" sz="2400" dirty="0" smtClean="0"/>
          </a:p>
          <a:p>
            <a:pPr marL="92075" indent="538163" algn="just">
              <a:buFont typeface="Wingdings" pitchFamily="2" charset="2"/>
              <a:buChar char="v"/>
            </a:pPr>
            <a:r>
              <a:rPr lang="hu-HU" sz="2400" dirty="0" smtClean="0">
                <a:latin typeface="+mj-lt"/>
              </a:rPr>
              <a:t>Adatbázis használat</a:t>
            </a:r>
          </a:p>
          <a:p>
            <a:pPr marL="803275" lvl="2" indent="457200" algn="just">
              <a:buFont typeface="Wingdings" pitchFamily="2" charset="2"/>
              <a:buChar char="v"/>
            </a:pPr>
            <a:r>
              <a:rPr lang="hu-HU" sz="2400" dirty="0" smtClean="0">
                <a:latin typeface="+mj-lt"/>
              </a:rPr>
              <a:t>megjelenítés (interaktív) (HTML, Word, Excel, grafikus)</a:t>
            </a:r>
          </a:p>
          <a:p>
            <a:pPr marL="803275" lvl="2" indent="4572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hu-HU" sz="2400" dirty="0" smtClean="0">
                <a:latin typeface="+mj-lt"/>
              </a:rPr>
              <a:t>keresés, leválogatás, letöltés, verziók összehasonlítása</a:t>
            </a:r>
          </a:p>
          <a:p>
            <a:pPr marL="92075" indent="538163" algn="just">
              <a:buFont typeface="Wingdings" pitchFamily="2" charset="2"/>
              <a:buChar char="v"/>
            </a:pPr>
            <a:r>
              <a:rPr lang="hu-HU" sz="2400" dirty="0" smtClean="0">
                <a:latin typeface="+mj-lt"/>
              </a:rPr>
              <a:t>A jogalkotási folyamat szoftveres támogatását</a:t>
            </a:r>
          </a:p>
          <a:p>
            <a:pPr marL="803275" lvl="2" indent="457200" algn="just">
              <a:buFont typeface="Wingdings" pitchFamily="2" charset="2"/>
              <a:buChar char="v"/>
            </a:pPr>
            <a:r>
              <a:rPr lang="hu-HU" sz="2400" dirty="0" smtClean="0">
                <a:latin typeface="+mj-lt"/>
              </a:rPr>
              <a:t>rögzítés, szerkesztés, módosítás, nyelvi fordítás</a:t>
            </a:r>
          </a:p>
          <a:p>
            <a:pPr marL="803275" lvl="2" indent="45720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hu-HU" sz="2400" dirty="0" smtClean="0">
                <a:latin typeface="+mj-lt"/>
              </a:rPr>
              <a:t>jóváhagyás, publikálás (STIR, Magyar Közlöny)</a:t>
            </a:r>
          </a:p>
          <a:p>
            <a:pPr marL="90488" lvl="1" indent="538163" algn="just">
              <a:spcBef>
                <a:spcPts val="0"/>
              </a:spcBef>
              <a:buFont typeface="Wingdings" pitchFamily="2" charset="2"/>
              <a:buChar char="v"/>
            </a:pPr>
            <a:r>
              <a:rPr lang="hu-HU" sz="2400" dirty="0" smtClean="0">
                <a:latin typeface="+mj-lt"/>
              </a:rPr>
              <a:t>A kapcsolatot más IT rendszerekkel (pl. EFIS)</a:t>
            </a:r>
            <a:endParaRPr lang="hu-HU" sz="2400" dirty="0">
              <a:latin typeface="+mj-lt"/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half" idx="2"/>
          </p:nvPr>
        </p:nvSpPr>
        <p:spPr>
          <a:xfrm>
            <a:off x="286128" y="6083136"/>
            <a:ext cx="8928992" cy="383696"/>
          </a:xfrm>
        </p:spPr>
        <p:txBody>
          <a:bodyPr>
            <a:normAutofit/>
          </a:bodyPr>
          <a:lstStyle/>
          <a:p>
            <a:pPr algn="just"/>
            <a:r>
              <a:rPr lang="hu-HU" sz="1900" dirty="0" smtClean="0">
                <a:solidFill>
                  <a:srgbClr val="3906BA"/>
                </a:solidFill>
              </a:rPr>
              <a:t>EFIS – ECO Frekvenciainformációs Rendszer</a:t>
            </a:r>
          </a:p>
          <a:p>
            <a:pPr algn="just"/>
            <a:endParaRPr lang="hu-H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08" y="1124743"/>
            <a:ext cx="897240" cy="66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ekerekített téglalap 14"/>
          <p:cNvSpPr/>
          <p:nvPr/>
        </p:nvSpPr>
        <p:spPr>
          <a:xfrm>
            <a:off x="362392" y="980728"/>
            <a:ext cx="3744416" cy="5472608"/>
          </a:xfrm>
          <a:prstGeom prst="roundRect">
            <a:avLst/>
          </a:prstGeom>
          <a:noFill/>
          <a:ln w="57150">
            <a:solidFill>
              <a:srgbClr val="8C2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" name="Csoportba foglalás 40"/>
          <p:cNvGrpSpPr/>
          <p:nvPr/>
        </p:nvGrpSpPr>
        <p:grpSpPr>
          <a:xfrm>
            <a:off x="1641272" y="1401480"/>
            <a:ext cx="2232248" cy="1584176"/>
            <a:chOff x="1641272" y="1359312"/>
            <a:chExt cx="2232248" cy="1584176"/>
          </a:xfrm>
        </p:grpSpPr>
        <p:pic>
          <p:nvPicPr>
            <p:cNvPr id="13314" name="Picture 2" descr="https://pixabay.com/static/uploads/photo/2016/02/14/14/39/computer-screen-1199597_960_72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41272" y="1359312"/>
              <a:ext cx="2232248" cy="1584176"/>
            </a:xfrm>
            <a:prstGeom prst="rect">
              <a:avLst/>
            </a:prstGeom>
            <a:noFill/>
          </p:spPr>
        </p:pic>
        <p:sp>
          <p:nvSpPr>
            <p:cNvPr id="10" name="Szövegdoboz 9"/>
            <p:cNvSpPr txBox="1"/>
            <p:nvPr/>
          </p:nvSpPr>
          <p:spPr>
            <a:xfrm>
              <a:off x="1960672" y="1575336"/>
              <a:ext cx="15121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b="1" dirty="0" smtClean="0">
                  <a:solidFill>
                    <a:schemeClr val="bg1"/>
                  </a:solidFill>
                </a:rPr>
                <a:t>privát</a:t>
              </a:r>
            </a:p>
            <a:p>
              <a:pPr algn="ctr"/>
              <a:r>
                <a:rPr lang="hu-HU" sz="2800" b="1" dirty="0" smtClean="0">
                  <a:solidFill>
                    <a:schemeClr val="bg1"/>
                  </a:solidFill>
                </a:rPr>
                <a:t>STIR</a:t>
              </a:r>
            </a:p>
          </p:txBody>
        </p:sp>
      </p:grpSp>
      <p:grpSp>
        <p:nvGrpSpPr>
          <p:cNvPr id="4" name="Csoportba foglalás 32"/>
          <p:cNvGrpSpPr/>
          <p:nvPr/>
        </p:nvGrpSpPr>
        <p:grpSpPr>
          <a:xfrm>
            <a:off x="6303124" y="1412776"/>
            <a:ext cx="2232248" cy="1584176"/>
            <a:chOff x="5774804" y="1167408"/>
            <a:chExt cx="2232248" cy="1584176"/>
          </a:xfrm>
        </p:grpSpPr>
        <p:pic>
          <p:nvPicPr>
            <p:cNvPr id="9" name="Picture 2" descr="https://pixabay.com/static/uploads/photo/2016/02/14/14/39/computer-screen-1199597_960_72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74804" y="1167408"/>
              <a:ext cx="2232248" cy="1584176"/>
            </a:xfrm>
            <a:prstGeom prst="rect">
              <a:avLst/>
            </a:prstGeom>
            <a:noFill/>
          </p:spPr>
        </p:pic>
        <p:sp>
          <p:nvSpPr>
            <p:cNvPr id="11" name="Szövegdoboz 10"/>
            <p:cNvSpPr txBox="1"/>
            <p:nvPr/>
          </p:nvSpPr>
          <p:spPr>
            <a:xfrm>
              <a:off x="6104364" y="1383432"/>
              <a:ext cx="16561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b="1" dirty="0" smtClean="0">
                  <a:solidFill>
                    <a:schemeClr val="bg1"/>
                  </a:solidFill>
                </a:rPr>
                <a:t>publikus</a:t>
              </a:r>
            </a:p>
            <a:p>
              <a:pPr algn="ctr"/>
              <a:r>
                <a:rPr lang="hu-HU" sz="2800" b="1" dirty="0" smtClean="0">
                  <a:solidFill>
                    <a:schemeClr val="bg1"/>
                  </a:solidFill>
                </a:rPr>
                <a:t>STIR</a:t>
              </a:r>
            </a:p>
          </p:txBody>
        </p:sp>
      </p:grpSp>
      <p:sp>
        <p:nvSpPr>
          <p:cNvPr id="14" name="Jobbra nyíl 13"/>
          <p:cNvSpPr/>
          <p:nvPr/>
        </p:nvSpPr>
        <p:spPr>
          <a:xfrm>
            <a:off x="3707904" y="2017924"/>
            <a:ext cx="2736304" cy="360040"/>
          </a:xfrm>
          <a:prstGeom prst="rightArrow">
            <a:avLst/>
          </a:prstGeom>
          <a:solidFill>
            <a:srgbClr val="8C257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318" name="AutoShape 6" descr="https://encrypted-tbn0.gstatic.com/images?q=tbn:ANd9GcRWbZAQyKVuvlOgARtXVQu5UPjAO-zC7RetSFomi4ro8JpaT8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672" y="4195802"/>
            <a:ext cx="8572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2784" y="4195802"/>
            <a:ext cx="8572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0896" y="4195802"/>
            <a:ext cx="8572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Szövegdoboz 27"/>
          <p:cNvSpPr txBox="1"/>
          <p:nvPr/>
        </p:nvSpPr>
        <p:spPr>
          <a:xfrm>
            <a:off x="1124000" y="557552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8C2578"/>
                </a:solidFill>
              </a:rPr>
              <a:t>Szakértők</a:t>
            </a:r>
            <a:endParaRPr lang="hu-HU" sz="3200" b="1" dirty="0">
              <a:solidFill>
                <a:srgbClr val="8C2578"/>
              </a:solidFill>
            </a:endParaRPr>
          </a:p>
        </p:txBody>
      </p:sp>
      <p:sp>
        <p:nvSpPr>
          <p:cNvPr id="32" name="Lekerekített téglalap 31"/>
          <p:cNvSpPr/>
          <p:nvPr/>
        </p:nvSpPr>
        <p:spPr>
          <a:xfrm>
            <a:off x="5004048" y="991776"/>
            <a:ext cx="3744416" cy="5472608"/>
          </a:xfrm>
          <a:prstGeom prst="roundRect">
            <a:avLst/>
          </a:prstGeom>
          <a:noFill/>
          <a:ln w="57150">
            <a:solidFill>
              <a:srgbClr val="390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325" name="Picture 13" descr="http://images.clipartpanda.com/earth-clip-art-1194984395619889880earth_globe_dan_gerhrads_01.svg.m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196753"/>
            <a:ext cx="802792" cy="792088"/>
          </a:xfrm>
          <a:prstGeom prst="rect">
            <a:avLst/>
          </a:prstGeom>
          <a:noFill/>
        </p:spPr>
      </p:pic>
      <p:sp>
        <p:nvSpPr>
          <p:cNvPr id="35" name="Szövegdoboz 34"/>
          <p:cNvSpPr txBox="1"/>
          <p:nvPr/>
        </p:nvSpPr>
        <p:spPr>
          <a:xfrm>
            <a:off x="5363200" y="557552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3906BA"/>
                </a:solidFill>
              </a:rPr>
              <a:t>Felhasználók</a:t>
            </a:r>
            <a:endParaRPr lang="hu-HU" sz="3200" b="1" dirty="0">
              <a:solidFill>
                <a:srgbClr val="3906BA"/>
              </a:solidFill>
            </a:endParaRPr>
          </a:p>
        </p:txBody>
      </p:sp>
      <p:grpSp>
        <p:nvGrpSpPr>
          <p:cNvPr id="5" name="Csoportba foglalás 39"/>
          <p:cNvGrpSpPr/>
          <p:nvPr/>
        </p:nvGrpSpPr>
        <p:grpSpPr>
          <a:xfrm>
            <a:off x="5281032" y="3501008"/>
            <a:ext cx="3324304" cy="1866856"/>
            <a:chOff x="5281032" y="3501008"/>
            <a:chExt cx="3324304" cy="1866856"/>
          </a:xfrm>
        </p:grpSpPr>
        <p:pic>
          <p:nvPicPr>
            <p:cNvPr id="13322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92080" y="3501008"/>
              <a:ext cx="1584260" cy="556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49152" y="3501008"/>
              <a:ext cx="1656184" cy="570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89792" y="4179560"/>
              <a:ext cx="1584260" cy="556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81032" y="4149968"/>
              <a:ext cx="1656184" cy="570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91192" y="4797152"/>
              <a:ext cx="1584260" cy="556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48264" y="4797152"/>
              <a:ext cx="1656184" cy="570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Text Placeholder 2"/>
          <p:cNvSpPr>
            <a:spLocks noGrp="1"/>
          </p:cNvSpPr>
          <p:nvPr>
            <p:ph type="body" sz="half" idx="11"/>
          </p:nvPr>
        </p:nvSpPr>
        <p:spPr>
          <a:xfrm>
            <a:off x="1937040" y="313224"/>
            <a:ext cx="6091344" cy="54720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Rendszer leírás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_10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_10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1065</Words>
  <Application>Microsoft Office PowerPoint</Application>
  <PresentationFormat>Diavetítés a képernyőre (4:3 oldalarány)</PresentationFormat>
  <Paragraphs>247</Paragraphs>
  <Slides>45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45</vt:i4>
      </vt:variant>
    </vt:vector>
  </HeadingPairs>
  <TitlesOfParts>
    <vt:vector size="47" baseType="lpstr">
      <vt:lpstr>Office Theme</vt:lpstr>
      <vt:lpstr>Custom Design</vt:lpstr>
      <vt:lpstr>STIR bemutató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</dc:creator>
  <cp:lastModifiedBy>Mincsovics Kornél</cp:lastModifiedBy>
  <cp:revision>200</cp:revision>
  <dcterms:created xsi:type="dcterms:W3CDTF">2015-12-29T10:49:25Z</dcterms:created>
  <dcterms:modified xsi:type="dcterms:W3CDTF">2016-10-10T12:53:35Z</dcterms:modified>
</cp:coreProperties>
</file>