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Default Extension="gif" ContentType="image/gif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32"/>
  </p:notesMasterIdLst>
  <p:sldIdLst>
    <p:sldId id="256" r:id="rId3"/>
    <p:sldId id="284" r:id="rId4"/>
    <p:sldId id="308" r:id="rId5"/>
    <p:sldId id="309" r:id="rId6"/>
    <p:sldId id="310" r:id="rId7"/>
    <p:sldId id="307" r:id="rId8"/>
    <p:sldId id="304" r:id="rId9"/>
    <p:sldId id="303" r:id="rId10"/>
    <p:sldId id="305" r:id="rId11"/>
    <p:sldId id="306" r:id="rId12"/>
    <p:sldId id="311" r:id="rId13"/>
    <p:sldId id="312" r:id="rId14"/>
    <p:sldId id="313" r:id="rId15"/>
    <p:sldId id="314" r:id="rId16"/>
    <p:sldId id="317" r:id="rId17"/>
    <p:sldId id="292" r:id="rId18"/>
    <p:sldId id="293" r:id="rId19"/>
    <p:sldId id="296" r:id="rId20"/>
    <p:sldId id="297" r:id="rId21"/>
    <p:sldId id="288" r:id="rId22"/>
    <p:sldId id="291" r:id="rId23"/>
    <p:sldId id="290" r:id="rId24"/>
    <p:sldId id="289" r:id="rId25"/>
    <p:sldId id="295" r:id="rId26"/>
    <p:sldId id="299" r:id="rId27"/>
    <p:sldId id="302" r:id="rId28"/>
    <p:sldId id="301" r:id="rId29"/>
    <p:sldId id="315" r:id="rId30"/>
    <p:sldId id="273" r:id="rId31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B8"/>
    <a:srgbClr val="A6A6A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90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C2C353-9D9E-4081-9E33-46A4A7A1F47F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23B8C-3855-4C78-B057-42D0A9E079A4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771800" y="908720"/>
            <a:ext cx="5616624" cy="1296144"/>
          </a:xfrm>
          <a:prstGeom prst="rect">
            <a:avLst/>
          </a:prstGeom>
        </p:spPr>
        <p:txBody>
          <a:bodyPr/>
          <a:lstStyle>
            <a:lvl1pPr algn="l">
              <a:defRPr sz="3500">
                <a:solidFill>
                  <a:srgbClr val="0070B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2756520"/>
            <a:ext cx="5824736" cy="13205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A6A6A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hu-H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792" y="2802673"/>
            <a:ext cx="2460000" cy="3600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70B8"/>
                </a:solidFill>
                <a:latin typeface="Franklin Gothic Medium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9792" y="3090705"/>
            <a:ext cx="2460000" cy="11521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52EB-0B61-482F-835F-2547BD7E41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6B36-CD34-4CBD-8766-96A6379BC1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1052737"/>
            <a:ext cx="8712968" cy="57606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>
                <a:solidFill>
                  <a:srgbClr val="A6A6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52EB-0B61-482F-835F-2547BD7E41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6B36-CD34-4CBD-8766-96A6379BC1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8640960" cy="4248472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52EB-0B61-482F-835F-2547BD7E41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6B36-CD34-4CBD-8766-96A6379BC185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79512" y="1052737"/>
            <a:ext cx="8712968" cy="93610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>
                <a:solidFill>
                  <a:srgbClr val="A6A6A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8640960" cy="5184576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52EB-0B61-482F-835F-2547BD7E41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6B36-CD34-4CBD-8766-96A6379BC1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9512" y="1052736"/>
            <a:ext cx="4040188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9512" y="1692498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8657" y="1052736"/>
            <a:ext cx="4041775" cy="63976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8657" y="1692498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52EB-0B61-482F-835F-2547BD7E41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6B36-CD34-4CBD-8766-96A6379BC1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512" y="1052736"/>
            <a:ext cx="8712968" cy="49685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852EB-0B61-482F-835F-2547BD7E41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F6B36-CD34-4CBD-8766-96A6379BC185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6CB86-E5CC-41D3-B879-3C0D88271B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4E4CAB-6B3C-4AD3-B4DC-F54E735C0A1D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Picture 6" descr="3b_nyit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3999" cy="25359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852EB-0B61-482F-835F-2547BD7E41FC}" type="datetimeFigureOut">
              <a:rPr lang="hu-HU" smtClean="0"/>
              <a:pPr/>
              <a:t>2014.02.12.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F6B36-CD34-4CBD-8766-96A6379BC185}" type="slidenum">
              <a:rPr lang="hu-HU" smtClean="0"/>
              <a:pPr/>
              <a:t>‹#›</a:t>
            </a:fld>
            <a:endParaRPr lang="hu-HU"/>
          </a:p>
        </p:txBody>
      </p:sp>
      <p:pic>
        <p:nvPicPr>
          <p:cNvPr id="7" name="Picture 6" descr="3b_koveto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97536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7380312" y="442058"/>
            <a:ext cx="1584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D4E9983B-DFD1-4436-BE07-561D6D98F346}" type="slidenum">
              <a:rPr lang="hu-HU" sz="1400" smtClean="0">
                <a:solidFill>
                  <a:srgbClr val="0070B8"/>
                </a:solidFill>
              </a:rPr>
              <a:pPr algn="r"/>
              <a:t>‹#›</a:t>
            </a:fld>
            <a:endParaRPr lang="hu-HU" sz="1400" dirty="0">
              <a:solidFill>
                <a:srgbClr val="0070B8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1" r:id="rId2"/>
    <p:sldLayoutId id="2147483652" r:id="rId3"/>
    <p:sldLayoutId id="2147483662" r:id="rId4"/>
    <p:sldLayoutId id="2147483655" r:id="rId5"/>
    <p:sldLayoutId id="214748365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5.bin"/><Relationship Id="rId4" Type="http://schemas.openxmlformats.org/officeDocument/2006/relationships/oleObject" Target="../embeddings/oleObject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1.bin"/><Relationship Id="rId5" Type="http://schemas.openxmlformats.org/officeDocument/2006/relationships/oleObject" Target="../embeddings/oleObject10.bin"/><Relationship Id="rId4" Type="http://schemas.openxmlformats.org/officeDocument/2006/relationships/oleObject" Target="../embeddings/oleObject9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4.bin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00166" y="2714620"/>
            <a:ext cx="6215106" cy="1285884"/>
          </a:xfrm>
        </p:spPr>
        <p:txBody>
          <a:bodyPr/>
          <a:lstStyle/>
          <a:p>
            <a:pPr algn="ctr"/>
            <a:r>
              <a:rPr lang="hu-HU" dirty="0" smtClean="0">
                <a:latin typeface="Arial" pitchFamily="34" charset="0"/>
                <a:cs typeface="Arial" pitchFamily="34" charset="0"/>
              </a:rPr>
              <a:t>Szolgáltatás virtuális hálózatokon</a:t>
            </a:r>
            <a:endParaRPr lang="hu-H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857488" y="4143380"/>
            <a:ext cx="35004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dr. Bartolits István</a:t>
            </a:r>
          </a:p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főosztályvezető</a:t>
            </a:r>
          </a:p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Technológia-elemző Főosztály</a:t>
            </a:r>
          </a:p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NMHH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785918" y="5786454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HTE </a:t>
            </a:r>
          </a:p>
          <a:p>
            <a:pPr algn="ctr"/>
            <a:r>
              <a:rPr lang="hu-HU" sz="2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Budapest, 2014. február 12.</a:t>
            </a:r>
          </a:p>
        </p:txBody>
      </p:sp>
      <p:pic>
        <p:nvPicPr>
          <p:cNvPr id="5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500042"/>
            <a:ext cx="1979613" cy="1331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11" name="Lekerekített téglalap 10"/>
          <p:cNvSpPr/>
          <p:nvPr/>
        </p:nvSpPr>
        <p:spPr>
          <a:xfrm>
            <a:off x="3707904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>
            <a:off x="6156176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kerekített téglalap 12"/>
          <p:cNvSpPr/>
          <p:nvPr/>
        </p:nvSpPr>
        <p:spPr>
          <a:xfrm>
            <a:off x="4932040" y="479715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kerekített téglalap 13"/>
          <p:cNvSpPr/>
          <p:nvPr/>
        </p:nvSpPr>
        <p:spPr>
          <a:xfrm>
            <a:off x="2627784" y="479715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>
            <a:off x="1259632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kerekített téglalap 15"/>
          <p:cNvSpPr/>
          <p:nvPr/>
        </p:nvSpPr>
        <p:spPr>
          <a:xfrm>
            <a:off x="2627784" y="2060848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/>
          <p:nvPr/>
        </p:nvSpPr>
        <p:spPr>
          <a:xfrm>
            <a:off x="4932040" y="2060848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851920" y="3501008"/>
            <a:ext cx="10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Arial" pitchFamily="34" charset="0"/>
                <a:cs typeface="Arial" pitchFamily="34" charset="0"/>
              </a:rPr>
              <a:t>Virtualitás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148064" y="2060848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valóság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372200" y="3356992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gépek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100519" y="4797152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hálózatok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843808" y="2060848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pénz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915816" y="494116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MVNO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475656" y="3356992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jelenlét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Egyenes összekötő 25"/>
          <p:cNvCxnSpPr>
            <a:endCxn id="14" idx="0"/>
          </p:cNvCxnSpPr>
          <p:nvPr/>
        </p:nvCxnSpPr>
        <p:spPr>
          <a:xfrm flipH="1">
            <a:off x="3311860" y="3933056"/>
            <a:ext cx="756084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>
            <a:stCxn id="19" idx="2"/>
          </p:cNvCxnSpPr>
          <p:nvPr/>
        </p:nvCxnSpPr>
        <p:spPr>
          <a:xfrm flipH="1">
            <a:off x="4860032" y="2645623"/>
            <a:ext cx="771241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>
            <a:endCxn id="21" idx="0"/>
          </p:cNvCxnSpPr>
          <p:nvPr/>
        </p:nvCxnSpPr>
        <p:spPr>
          <a:xfrm>
            <a:off x="4860032" y="3933056"/>
            <a:ext cx="771242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>
            <a:stCxn id="11" idx="1"/>
            <a:endCxn id="15" idx="3"/>
          </p:cNvCxnSpPr>
          <p:nvPr/>
        </p:nvCxnSpPr>
        <p:spPr>
          <a:xfrm flipH="1">
            <a:off x="2627784" y="3645024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flipH="1">
            <a:off x="5076056" y="3645024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>
            <a:endCxn id="22" idx="2"/>
          </p:cNvCxnSpPr>
          <p:nvPr/>
        </p:nvCxnSpPr>
        <p:spPr>
          <a:xfrm flipH="1" flipV="1">
            <a:off x="3327017" y="2645623"/>
            <a:ext cx="668919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zis 39"/>
          <p:cNvSpPr/>
          <p:nvPr/>
        </p:nvSpPr>
        <p:spPr>
          <a:xfrm>
            <a:off x="2051720" y="1556792"/>
            <a:ext cx="4752528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2" name="Egyenes összekötő nyíllal 41"/>
          <p:cNvCxnSpPr/>
          <p:nvPr/>
        </p:nvCxnSpPr>
        <p:spPr>
          <a:xfrm flipH="1" flipV="1">
            <a:off x="6804248" y="5373216"/>
            <a:ext cx="576064" cy="28803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7308304" y="1412776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Nincs, de létre-</a:t>
            </a:r>
          </a:p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Hoztuk !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lipszis 44"/>
          <p:cNvSpPr/>
          <p:nvPr/>
        </p:nvSpPr>
        <p:spPr>
          <a:xfrm rot="20184358">
            <a:off x="1828784" y="3409550"/>
            <a:ext cx="6296172" cy="25613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2" name="Egyenes összekötő nyíllal 31"/>
          <p:cNvCxnSpPr/>
          <p:nvPr/>
        </p:nvCxnSpPr>
        <p:spPr>
          <a:xfrm flipH="1">
            <a:off x="6660232" y="1556792"/>
            <a:ext cx="504056" cy="36004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övegdoboz 33"/>
          <p:cNvSpPr txBox="1"/>
          <p:nvPr/>
        </p:nvSpPr>
        <p:spPr>
          <a:xfrm>
            <a:off x="6948264" y="5805264"/>
            <a:ext cx="17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Van, de ráépítjük a</a:t>
            </a:r>
          </a:p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virtuális változatát !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Ellipszis 34"/>
          <p:cNvSpPr/>
          <p:nvPr/>
        </p:nvSpPr>
        <p:spPr>
          <a:xfrm>
            <a:off x="899592" y="3068960"/>
            <a:ext cx="2088232" cy="115212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8" name="Egyenes összekötő nyíllal 37"/>
          <p:cNvCxnSpPr/>
          <p:nvPr/>
        </p:nvCxnSpPr>
        <p:spPr>
          <a:xfrm flipV="1">
            <a:off x="1043608" y="4365104"/>
            <a:ext cx="360040" cy="36004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zövegdoboz 46"/>
          <p:cNvSpPr txBox="1"/>
          <p:nvPr/>
        </p:nvSpPr>
        <p:spPr>
          <a:xfrm>
            <a:off x="251520" y="4797152"/>
            <a:ext cx="15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Van, de máshol !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Valós és virtuális hálózatok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28" name="Szövegdoboz 27"/>
          <p:cNvSpPr txBox="1"/>
          <p:nvPr/>
        </p:nvSpPr>
        <p:spPr>
          <a:xfrm>
            <a:off x="971600" y="1700808"/>
            <a:ext cx="633670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Valós hálózatok: 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Hálózati csomópontok</a:t>
            </a:r>
          </a:p>
          <a:p>
            <a:pPr lvl="2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 hálózat jellegének megfelelő kapcsolás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Átviteli utak</a:t>
            </a:r>
          </a:p>
          <a:p>
            <a:pPr lvl="2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Adott topológia</a:t>
            </a:r>
          </a:p>
          <a:p>
            <a:pPr lvl="2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Adott protokoll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 hálózatok: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 valós hálózat kapacitásait használó hálózat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Az igényeknek megfelelő topológia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 meglévőre „ráültetett” homogén protokoll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Virtuális kapcsolók a csomópontokban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Közlekedési példa: Frankfurt – Bonn virtuális Lufthansa járat	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 hálózatok interkontinentális méretekben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28" name="Szövegdoboz 27"/>
          <p:cNvSpPr txBox="1"/>
          <p:nvPr/>
        </p:nvSpPr>
        <p:spPr>
          <a:xfrm>
            <a:off x="971600" y="1700808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Vanco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Group Limited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	1988-ban alapították, 750 fős cégként működik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	230 országban van kapacitási lehetősége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	161 országban működik ténylegesen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    2008. május 27: felvásárolta a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Reliance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Globalcom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, 	az indiai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Reliance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Anil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Dhirubhai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Ambani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Group tagja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 hálózatok interkontinentális méretekben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071546"/>
            <a:ext cx="8280920" cy="4731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 privát hálózatok (VPN)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971600" y="1700808"/>
            <a:ext cx="66247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Adathálózat felett kiépített virtuális hálózat, ahol a virtuális hálózat átviteli útjai alagutazva vannak (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tunneling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Az alagutazás következtében az átvitt információ az valós hálózat számára nem látható, az rejtve marad (privát jelleg).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 céghálózatok biztonságos távoli elérésének az eszköze is.</a:t>
            </a:r>
          </a:p>
        </p:txBody>
      </p:sp>
      <p:pic>
        <p:nvPicPr>
          <p:cNvPr id="11" name="Kép 10" descr="Tunnel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546" y="3571876"/>
            <a:ext cx="3725580" cy="27083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 privát hálózatok (VPN)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7" name="Szövegdoboz 6"/>
          <p:cNvSpPr txBox="1"/>
          <p:nvPr/>
        </p:nvSpPr>
        <p:spPr>
          <a:xfrm>
            <a:off x="971600" y="1700808"/>
            <a:ext cx="66247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VPN-ek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kategorizálása történhet: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Az alagutazáshoz használt protokoll szerint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Az alagutazás végponti pozíciója szerint (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costumer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edge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, 	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network-provider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edge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Telephely-telephely vagy távoli hozzáférés jellegű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 nyújtott biztonsági szint szerint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Az OSI réteg szerint (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Layer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2 vagy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Layer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3 szintű)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feltételei:</a:t>
            </a:r>
            <a:b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</a:b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GSM rendszer alapeleme, a BSS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Rectangle 5"/>
          <p:cNvSpPr>
            <a:spLocks noChangeArrowheads="1"/>
          </p:cNvSpPr>
          <p:nvPr/>
        </p:nvSpPr>
        <p:spPr bwMode="auto">
          <a:xfrm>
            <a:off x="1692275" y="4581525"/>
            <a:ext cx="647700" cy="2873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8" name="Rectangle 7"/>
          <p:cNvSpPr>
            <a:spLocks noChangeArrowheads="1"/>
          </p:cNvSpPr>
          <p:nvPr/>
        </p:nvSpPr>
        <p:spPr bwMode="auto">
          <a:xfrm>
            <a:off x="4067175" y="3213100"/>
            <a:ext cx="1008063" cy="6477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9" name="Rectangle 8"/>
          <p:cNvSpPr>
            <a:spLocks noChangeArrowheads="1"/>
          </p:cNvSpPr>
          <p:nvPr/>
        </p:nvSpPr>
        <p:spPr bwMode="auto">
          <a:xfrm>
            <a:off x="1979613" y="4076700"/>
            <a:ext cx="1008062" cy="6477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0" name="Rectangle 9"/>
          <p:cNvSpPr>
            <a:spLocks noChangeArrowheads="1"/>
          </p:cNvSpPr>
          <p:nvPr/>
        </p:nvSpPr>
        <p:spPr bwMode="auto">
          <a:xfrm>
            <a:off x="4572000" y="4868863"/>
            <a:ext cx="1008063" cy="6477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11" name="Group 10"/>
          <p:cNvGrpSpPr>
            <a:grpSpLocks/>
          </p:cNvGrpSpPr>
          <p:nvPr/>
        </p:nvGrpSpPr>
        <p:grpSpPr bwMode="auto">
          <a:xfrm>
            <a:off x="5651500" y="2781300"/>
            <a:ext cx="360363" cy="841375"/>
            <a:chOff x="4539" y="3422"/>
            <a:chExt cx="134" cy="362"/>
          </a:xfrm>
        </p:grpSpPr>
        <p:grpSp>
          <p:nvGrpSpPr>
            <p:cNvPr id="112" name="Group 11"/>
            <p:cNvGrpSpPr>
              <a:grpSpLocks/>
            </p:cNvGrpSpPr>
            <p:nvPr/>
          </p:nvGrpSpPr>
          <p:grpSpPr bwMode="auto">
            <a:xfrm>
              <a:off x="4587" y="3424"/>
              <a:ext cx="82" cy="287"/>
              <a:chOff x="4292" y="1058"/>
              <a:chExt cx="975" cy="2222"/>
            </a:xfrm>
          </p:grpSpPr>
          <p:sp>
            <p:nvSpPr>
              <p:cNvPr id="115" name="Line 12"/>
              <p:cNvSpPr>
                <a:spLocks noChangeShapeType="1"/>
              </p:cNvSpPr>
              <p:nvPr/>
            </p:nvSpPr>
            <p:spPr bwMode="auto">
              <a:xfrm flipH="1">
                <a:off x="4292" y="1225"/>
                <a:ext cx="490" cy="20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Line 13"/>
              <p:cNvSpPr>
                <a:spLocks noChangeShapeType="1"/>
              </p:cNvSpPr>
              <p:nvPr/>
            </p:nvSpPr>
            <p:spPr bwMode="auto">
              <a:xfrm>
                <a:off x="4782" y="1225"/>
                <a:ext cx="485" cy="20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17" name="Group 14"/>
              <p:cNvGrpSpPr>
                <a:grpSpLocks/>
              </p:cNvGrpSpPr>
              <p:nvPr/>
            </p:nvGrpSpPr>
            <p:grpSpPr bwMode="auto">
              <a:xfrm>
                <a:off x="4438" y="2189"/>
                <a:ext cx="626" cy="440"/>
                <a:chOff x="3849" y="2768"/>
                <a:chExt cx="76" cy="74"/>
              </a:xfrm>
            </p:grpSpPr>
            <p:sp>
              <p:nvSpPr>
                <p:cNvPr id="134" name="Line 15"/>
                <p:cNvSpPr>
                  <a:spLocks noChangeShapeType="1"/>
                </p:cNvSpPr>
                <p:nvPr/>
              </p:nvSpPr>
              <p:spPr bwMode="auto">
                <a:xfrm flipH="1" flipV="1">
                  <a:off x="3862" y="2768"/>
                  <a:ext cx="62" cy="3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3849" y="2805"/>
                  <a:ext cx="76" cy="3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8" name="Group 17"/>
              <p:cNvGrpSpPr>
                <a:grpSpLocks/>
              </p:cNvGrpSpPr>
              <p:nvPr/>
            </p:nvGrpSpPr>
            <p:grpSpPr bwMode="auto">
              <a:xfrm>
                <a:off x="4547" y="1880"/>
                <a:ext cx="418" cy="304"/>
                <a:chOff x="3862" y="2716"/>
                <a:chExt cx="51" cy="51"/>
              </a:xfrm>
            </p:grpSpPr>
            <p:sp>
              <p:nvSpPr>
                <p:cNvPr id="132" name="Line 18"/>
                <p:cNvSpPr>
                  <a:spLocks noChangeShapeType="1"/>
                </p:cNvSpPr>
                <p:nvPr/>
              </p:nvSpPr>
              <p:spPr bwMode="auto">
                <a:xfrm flipH="1" flipV="1">
                  <a:off x="3872" y="2716"/>
                  <a:ext cx="41" cy="2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3" name="Line 19"/>
                <p:cNvSpPr>
                  <a:spLocks noChangeShapeType="1"/>
                </p:cNvSpPr>
                <p:nvPr/>
              </p:nvSpPr>
              <p:spPr bwMode="auto">
                <a:xfrm flipH="1">
                  <a:off x="3862" y="2742"/>
                  <a:ext cx="51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19" name="Group 20"/>
              <p:cNvGrpSpPr>
                <a:grpSpLocks/>
              </p:cNvGrpSpPr>
              <p:nvPr/>
            </p:nvGrpSpPr>
            <p:grpSpPr bwMode="auto">
              <a:xfrm>
                <a:off x="4620" y="1583"/>
                <a:ext cx="287" cy="214"/>
                <a:chOff x="3871" y="2680"/>
                <a:chExt cx="35" cy="35"/>
              </a:xfrm>
            </p:grpSpPr>
            <p:sp>
              <p:nvSpPr>
                <p:cNvPr id="130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877" y="2680"/>
                  <a:ext cx="29" cy="1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1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871" y="2697"/>
                  <a:ext cx="35" cy="1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0" name="Group 23"/>
              <p:cNvGrpSpPr>
                <a:grpSpLocks/>
              </p:cNvGrpSpPr>
              <p:nvPr/>
            </p:nvGrpSpPr>
            <p:grpSpPr bwMode="auto">
              <a:xfrm>
                <a:off x="4678" y="1519"/>
                <a:ext cx="193" cy="146"/>
                <a:chOff x="3878" y="2656"/>
                <a:chExt cx="24" cy="25"/>
              </a:xfrm>
            </p:grpSpPr>
            <p:sp>
              <p:nvSpPr>
                <p:cNvPr id="128" name="Line 24"/>
                <p:cNvSpPr>
                  <a:spLocks noChangeShapeType="1"/>
                </p:cNvSpPr>
                <p:nvPr/>
              </p:nvSpPr>
              <p:spPr bwMode="auto">
                <a:xfrm flipH="1" flipV="1">
                  <a:off x="3882" y="2656"/>
                  <a:ext cx="20" cy="1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9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3878" y="2669"/>
                  <a:ext cx="24" cy="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21" name="Group 26"/>
              <p:cNvGrpSpPr>
                <a:grpSpLocks/>
              </p:cNvGrpSpPr>
              <p:nvPr/>
            </p:nvGrpSpPr>
            <p:grpSpPr bwMode="auto">
              <a:xfrm>
                <a:off x="4292" y="2656"/>
                <a:ext cx="886" cy="624"/>
                <a:chOff x="3831" y="2842"/>
                <a:chExt cx="108" cy="104"/>
              </a:xfrm>
            </p:grpSpPr>
            <p:sp>
              <p:nvSpPr>
                <p:cNvPr id="126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3850" y="2842"/>
                  <a:ext cx="89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27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3831" y="2894"/>
                  <a:ext cx="107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22" name="Line 29"/>
              <p:cNvSpPr>
                <a:spLocks noChangeShapeType="1"/>
              </p:cNvSpPr>
              <p:nvPr/>
            </p:nvSpPr>
            <p:spPr bwMode="auto">
              <a:xfrm>
                <a:off x="4588" y="1147"/>
                <a:ext cx="0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Line 30"/>
              <p:cNvSpPr>
                <a:spLocks noChangeShapeType="1"/>
              </p:cNvSpPr>
              <p:nvPr/>
            </p:nvSpPr>
            <p:spPr bwMode="auto">
              <a:xfrm>
                <a:off x="4972" y="1143"/>
                <a:ext cx="0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Line 31"/>
              <p:cNvSpPr>
                <a:spLocks noChangeShapeType="1"/>
              </p:cNvSpPr>
              <p:nvPr/>
            </p:nvSpPr>
            <p:spPr bwMode="auto">
              <a:xfrm>
                <a:off x="4788" y="1058"/>
                <a:ext cx="0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Line 32"/>
              <p:cNvSpPr>
                <a:spLocks noChangeShapeType="1"/>
              </p:cNvSpPr>
              <p:nvPr/>
            </p:nvSpPr>
            <p:spPr bwMode="auto">
              <a:xfrm>
                <a:off x="4596" y="1239"/>
                <a:ext cx="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13" name="Rectangle 33"/>
            <p:cNvSpPr>
              <a:spLocks noChangeArrowheads="1"/>
            </p:cNvSpPr>
            <p:nvPr/>
          </p:nvSpPr>
          <p:spPr bwMode="auto">
            <a:xfrm>
              <a:off x="4571" y="3698"/>
              <a:ext cx="102" cy="8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Text Box 34"/>
            <p:cNvSpPr txBox="1">
              <a:spLocks noChangeArrowheads="1"/>
            </p:cNvSpPr>
            <p:nvPr/>
          </p:nvSpPr>
          <p:spPr bwMode="auto">
            <a:xfrm>
              <a:off x="4539" y="3666"/>
              <a:ext cx="6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6" name="Line 60"/>
          <p:cNvSpPr>
            <a:spLocks noChangeShapeType="1"/>
          </p:cNvSpPr>
          <p:nvPr/>
        </p:nvSpPr>
        <p:spPr bwMode="auto">
          <a:xfrm>
            <a:off x="2987675" y="4581525"/>
            <a:ext cx="1584325" cy="5762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Line 61"/>
          <p:cNvSpPr>
            <a:spLocks noChangeShapeType="1"/>
          </p:cNvSpPr>
          <p:nvPr/>
        </p:nvSpPr>
        <p:spPr bwMode="auto">
          <a:xfrm flipV="1">
            <a:off x="2987675" y="3500438"/>
            <a:ext cx="1079500" cy="720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Line 62"/>
          <p:cNvSpPr>
            <a:spLocks noChangeShapeType="1"/>
          </p:cNvSpPr>
          <p:nvPr/>
        </p:nvSpPr>
        <p:spPr bwMode="auto">
          <a:xfrm>
            <a:off x="5076825" y="3500438"/>
            <a:ext cx="647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Line 63"/>
          <p:cNvSpPr>
            <a:spLocks noChangeShapeType="1"/>
          </p:cNvSpPr>
          <p:nvPr/>
        </p:nvSpPr>
        <p:spPr bwMode="auto">
          <a:xfrm>
            <a:off x="5580063" y="5229225"/>
            <a:ext cx="79216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40" name="Group 65"/>
          <p:cNvGrpSpPr>
            <a:grpSpLocks/>
          </p:cNvGrpSpPr>
          <p:nvPr/>
        </p:nvGrpSpPr>
        <p:grpSpPr bwMode="auto">
          <a:xfrm>
            <a:off x="6300788" y="4508500"/>
            <a:ext cx="360362" cy="841375"/>
            <a:chOff x="4539" y="3422"/>
            <a:chExt cx="134" cy="362"/>
          </a:xfrm>
        </p:grpSpPr>
        <p:grpSp>
          <p:nvGrpSpPr>
            <p:cNvPr id="141" name="Group 66"/>
            <p:cNvGrpSpPr>
              <a:grpSpLocks/>
            </p:cNvGrpSpPr>
            <p:nvPr/>
          </p:nvGrpSpPr>
          <p:grpSpPr bwMode="auto">
            <a:xfrm>
              <a:off x="4587" y="3424"/>
              <a:ext cx="82" cy="287"/>
              <a:chOff x="4292" y="1058"/>
              <a:chExt cx="975" cy="2222"/>
            </a:xfrm>
          </p:grpSpPr>
          <p:sp>
            <p:nvSpPr>
              <p:cNvPr id="144" name="Line 67"/>
              <p:cNvSpPr>
                <a:spLocks noChangeShapeType="1"/>
              </p:cNvSpPr>
              <p:nvPr/>
            </p:nvSpPr>
            <p:spPr bwMode="auto">
              <a:xfrm flipH="1">
                <a:off x="4292" y="1225"/>
                <a:ext cx="490" cy="20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5" name="Line 68"/>
              <p:cNvSpPr>
                <a:spLocks noChangeShapeType="1"/>
              </p:cNvSpPr>
              <p:nvPr/>
            </p:nvSpPr>
            <p:spPr bwMode="auto">
              <a:xfrm>
                <a:off x="4782" y="1225"/>
                <a:ext cx="485" cy="20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grpSp>
            <p:nvGrpSpPr>
              <p:cNvPr id="146" name="Group 69"/>
              <p:cNvGrpSpPr>
                <a:grpSpLocks/>
              </p:cNvGrpSpPr>
              <p:nvPr/>
            </p:nvGrpSpPr>
            <p:grpSpPr bwMode="auto">
              <a:xfrm>
                <a:off x="4438" y="2189"/>
                <a:ext cx="626" cy="440"/>
                <a:chOff x="3849" y="2768"/>
                <a:chExt cx="76" cy="74"/>
              </a:xfrm>
            </p:grpSpPr>
            <p:sp>
              <p:nvSpPr>
                <p:cNvPr id="163" name="Line 70"/>
                <p:cNvSpPr>
                  <a:spLocks noChangeShapeType="1"/>
                </p:cNvSpPr>
                <p:nvPr/>
              </p:nvSpPr>
              <p:spPr bwMode="auto">
                <a:xfrm flipH="1" flipV="1">
                  <a:off x="3862" y="2768"/>
                  <a:ext cx="62" cy="3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4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3849" y="2805"/>
                  <a:ext cx="76" cy="3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7" name="Group 72"/>
              <p:cNvGrpSpPr>
                <a:grpSpLocks/>
              </p:cNvGrpSpPr>
              <p:nvPr/>
            </p:nvGrpSpPr>
            <p:grpSpPr bwMode="auto">
              <a:xfrm>
                <a:off x="4547" y="1880"/>
                <a:ext cx="418" cy="304"/>
                <a:chOff x="3862" y="2716"/>
                <a:chExt cx="51" cy="51"/>
              </a:xfrm>
            </p:grpSpPr>
            <p:sp>
              <p:nvSpPr>
                <p:cNvPr id="161" name="Line 73"/>
                <p:cNvSpPr>
                  <a:spLocks noChangeShapeType="1"/>
                </p:cNvSpPr>
                <p:nvPr/>
              </p:nvSpPr>
              <p:spPr bwMode="auto">
                <a:xfrm flipH="1" flipV="1">
                  <a:off x="3872" y="2716"/>
                  <a:ext cx="41" cy="26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2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3862" y="2742"/>
                  <a:ext cx="51" cy="2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8" name="Group 75"/>
              <p:cNvGrpSpPr>
                <a:grpSpLocks/>
              </p:cNvGrpSpPr>
              <p:nvPr/>
            </p:nvGrpSpPr>
            <p:grpSpPr bwMode="auto">
              <a:xfrm>
                <a:off x="4620" y="1583"/>
                <a:ext cx="287" cy="214"/>
                <a:chOff x="3871" y="2680"/>
                <a:chExt cx="35" cy="35"/>
              </a:xfrm>
            </p:grpSpPr>
            <p:sp>
              <p:nvSpPr>
                <p:cNvPr id="159" name="Line 76"/>
                <p:cNvSpPr>
                  <a:spLocks noChangeShapeType="1"/>
                </p:cNvSpPr>
                <p:nvPr/>
              </p:nvSpPr>
              <p:spPr bwMode="auto">
                <a:xfrm flipH="1" flipV="1">
                  <a:off x="3877" y="2680"/>
                  <a:ext cx="29" cy="17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60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3871" y="2697"/>
                  <a:ext cx="35" cy="18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49" name="Group 78"/>
              <p:cNvGrpSpPr>
                <a:grpSpLocks/>
              </p:cNvGrpSpPr>
              <p:nvPr/>
            </p:nvGrpSpPr>
            <p:grpSpPr bwMode="auto">
              <a:xfrm>
                <a:off x="4678" y="1519"/>
                <a:ext cx="193" cy="146"/>
                <a:chOff x="3878" y="2656"/>
                <a:chExt cx="24" cy="25"/>
              </a:xfrm>
            </p:grpSpPr>
            <p:sp>
              <p:nvSpPr>
                <p:cNvPr id="157" name="Line 79"/>
                <p:cNvSpPr>
                  <a:spLocks noChangeShapeType="1"/>
                </p:cNvSpPr>
                <p:nvPr/>
              </p:nvSpPr>
              <p:spPr bwMode="auto">
                <a:xfrm flipH="1" flipV="1">
                  <a:off x="3882" y="2656"/>
                  <a:ext cx="20" cy="13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8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3878" y="2669"/>
                  <a:ext cx="24" cy="1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grpSp>
            <p:nvGrpSpPr>
              <p:cNvPr id="150" name="Group 81"/>
              <p:cNvGrpSpPr>
                <a:grpSpLocks/>
              </p:cNvGrpSpPr>
              <p:nvPr/>
            </p:nvGrpSpPr>
            <p:grpSpPr bwMode="auto">
              <a:xfrm>
                <a:off x="4292" y="2656"/>
                <a:ext cx="886" cy="624"/>
                <a:chOff x="3831" y="2842"/>
                <a:chExt cx="108" cy="104"/>
              </a:xfrm>
            </p:grpSpPr>
            <p:sp>
              <p:nvSpPr>
                <p:cNvPr id="155" name="Line 82"/>
                <p:cNvSpPr>
                  <a:spLocks noChangeShapeType="1"/>
                </p:cNvSpPr>
                <p:nvPr/>
              </p:nvSpPr>
              <p:spPr bwMode="auto">
                <a:xfrm flipH="1" flipV="1">
                  <a:off x="3850" y="2842"/>
                  <a:ext cx="89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56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3831" y="2894"/>
                  <a:ext cx="107" cy="5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hu-HU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151" name="Line 84"/>
              <p:cNvSpPr>
                <a:spLocks noChangeShapeType="1"/>
              </p:cNvSpPr>
              <p:nvPr/>
            </p:nvSpPr>
            <p:spPr bwMode="auto">
              <a:xfrm>
                <a:off x="4588" y="1147"/>
                <a:ext cx="0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2" name="Line 85"/>
              <p:cNvSpPr>
                <a:spLocks noChangeShapeType="1"/>
              </p:cNvSpPr>
              <p:nvPr/>
            </p:nvSpPr>
            <p:spPr bwMode="auto">
              <a:xfrm>
                <a:off x="4972" y="1143"/>
                <a:ext cx="0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3" name="Line 86"/>
              <p:cNvSpPr>
                <a:spLocks noChangeShapeType="1"/>
              </p:cNvSpPr>
              <p:nvPr/>
            </p:nvSpPr>
            <p:spPr bwMode="auto">
              <a:xfrm>
                <a:off x="4788" y="1058"/>
                <a:ext cx="0" cy="16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54" name="Line 87"/>
              <p:cNvSpPr>
                <a:spLocks noChangeShapeType="1"/>
              </p:cNvSpPr>
              <p:nvPr/>
            </p:nvSpPr>
            <p:spPr bwMode="auto">
              <a:xfrm>
                <a:off x="4596" y="1239"/>
                <a:ext cx="374" cy="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42" name="Rectangle 88"/>
            <p:cNvSpPr>
              <a:spLocks noChangeArrowheads="1"/>
            </p:cNvSpPr>
            <p:nvPr/>
          </p:nvSpPr>
          <p:spPr bwMode="auto">
            <a:xfrm>
              <a:off x="4571" y="3698"/>
              <a:ext cx="102" cy="8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3" name="Text Box 89"/>
            <p:cNvSpPr txBox="1">
              <a:spLocks noChangeArrowheads="1"/>
            </p:cNvSpPr>
            <p:nvPr/>
          </p:nvSpPr>
          <p:spPr bwMode="auto">
            <a:xfrm>
              <a:off x="4539" y="3666"/>
              <a:ext cx="68" cy="1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1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65" name="Line 90"/>
          <p:cNvSpPr>
            <a:spLocks noChangeShapeType="1"/>
          </p:cNvSpPr>
          <p:nvPr/>
        </p:nvSpPr>
        <p:spPr bwMode="auto">
          <a:xfrm>
            <a:off x="611188" y="4365625"/>
            <a:ext cx="1368425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6" name="Rectangle 91"/>
          <p:cNvSpPr>
            <a:spLocks noChangeArrowheads="1"/>
          </p:cNvSpPr>
          <p:nvPr/>
        </p:nvSpPr>
        <p:spPr bwMode="auto">
          <a:xfrm>
            <a:off x="1258888" y="2565400"/>
            <a:ext cx="5834062" cy="3311525"/>
          </a:xfrm>
          <a:prstGeom prst="rect">
            <a:avLst/>
          </a:prstGeom>
          <a:noFill/>
          <a:ln w="9525">
            <a:solidFill>
              <a:srgbClr val="00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67" name="Text Box 92"/>
          <p:cNvSpPr txBox="1">
            <a:spLocks noChangeArrowheads="1"/>
          </p:cNvSpPr>
          <p:nvPr/>
        </p:nvSpPr>
        <p:spPr bwMode="auto">
          <a:xfrm>
            <a:off x="4071934" y="3284538"/>
            <a:ext cx="100489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BTS</a:t>
            </a:r>
          </a:p>
        </p:txBody>
      </p:sp>
      <p:sp>
        <p:nvSpPr>
          <p:cNvPr id="170" name="Text Box 95"/>
          <p:cNvSpPr txBox="1">
            <a:spLocks noChangeArrowheads="1"/>
          </p:cNvSpPr>
          <p:nvPr/>
        </p:nvSpPr>
        <p:spPr bwMode="auto">
          <a:xfrm>
            <a:off x="1547813" y="5229225"/>
            <a:ext cx="936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BSS</a:t>
            </a:r>
          </a:p>
        </p:txBody>
      </p:sp>
      <p:graphicFrame>
        <p:nvGraphicFramePr>
          <p:cNvPr id="171" name="Object 111"/>
          <p:cNvGraphicFramePr>
            <a:graphicFrameLocks noGrp="1" noChangeAspect="1"/>
          </p:cNvGraphicFramePr>
          <p:nvPr/>
        </p:nvGraphicFramePr>
        <p:xfrm>
          <a:off x="7885113" y="2708275"/>
          <a:ext cx="234950" cy="569913"/>
        </p:xfrm>
        <a:graphic>
          <a:graphicData uri="http://schemas.openxmlformats.org/presentationml/2006/ole">
            <p:oleObj spid="_x0000_s1029" name="Kép" r:id="rId4" imgW="1486080" imgH="3609421" progId="Word.Picture.8">
              <p:embed/>
            </p:oleObj>
          </a:graphicData>
        </a:graphic>
      </p:graphicFrame>
      <p:graphicFrame>
        <p:nvGraphicFramePr>
          <p:cNvPr id="172" name="Object 107"/>
          <p:cNvGraphicFramePr>
            <a:graphicFrameLocks noGrp="1" noChangeAspect="1"/>
          </p:cNvGraphicFramePr>
          <p:nvPr/>
        </p:nvGraphicFramePr>
        <p:xfrm>
          <a:off x="8172450" y="5300663"/>
          <a:ext cx="265113" cy="644525"/>
        </p:xfrm>
        <a:graphic>
          <a:graphicData uri="http://schemas.openxmlformats.org/presentationml/2006/ole">
            <p:oleObj spid="_x0000_s1030" name="Kép" r:id="rId5" imgW="1486080" imgH="3609421" progId="Word.Picture.8">
              <p:embed/>
            </p:oleObj>
          </a:graphicData>
        </a:graphic>
      </p:graphicFrame>
      <p:graphicFrame>
        <p:nvGraphicFramePr>
          <p:cNvPr id="173" name="Object 114"/>
          <p:cNvGraphicFramePr>
            <a:graphicFrameLocks noGrp="1" noChangeAspect="1"/>
          </p:cNvGraphicFramePr>
          <p:nvPr/>
        </p:nvGraphicFramePr>
        <p:xfrm>
          <a:off x="7524750" y="4005263"/>
          <a:ext cx="220663" cy="536575"/>
        </p:xfrm>
        <a:graphic>
          <a:graphicData uri="http://schemas.openxmlformats.org/presentationml/2006/ole">
            <p:oleObj spid="_x0000_s1031" name="Kép" r:id="rId6" imgW="1486080" imgH="3609421" progId="Word.Picture.8">
              <p:embed/>
            </p:oleObj>
          </a:graphicData>
        </a:graphic>
      </p:graphicFrame>
      <p:sp>
        <p:nvSpPr>
          <p:cNvPr id="174" name="Text Box 117"/>
          <p:cNvSpPr txBox="1">
            <a:spLocks noChangeArrowheads="1"/>
          </p:cNvSpPr>
          <p:nvPr/>
        </p:nvSpPr>
        <p:spPr bwMode="auto">
          <a:xfrm>
            <a:off x="323850" y="5949950"/>
            <a:ext cx="741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BSC – Base Station Controller     BTS – Base Transceiver Station</a:t>
            </a:r>
          </a:p>
        </p:txBody>
      </p:sp>
      <p:sp>
        <p:nvSpPr>
          <p:cNvPr id="176" name="Text Box 92"/>
          <p:cNvSpPr txBox="1">
            <a:spLocks noChangeArrowheads="1"/>
          </p:cNvSpPr>
          <p:nvPr/>
        </p:nvSpPr>
        <p:spPr bwMode="auto">
          <a:xfrm>
            <a:off x="4572000" y="4929198"/>
            <a:ext cx="100489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BTS</a:t>
            </a:r>
          </a:p>
        </p:txBody>
      </p:sp>
      <p:sp>
        <p:nvSpPr>
          <p:cNvPr id="177" name="Text Box 92"/>
          <p:cNvSpPr txBox="1">
            <a:spLocks noChangeArrowheads="1"/>
          </p:cNvSpPr>
          <p:nvPr/>
        </p:nvSpPr>
        <p:spPr bwMode="auto">
          <a:xfrm>
            <a:off x="2000232" y="4143380"/>
            <a:ext cx="1004891" cy="4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BSC</a:t>
            </a:r>
          </a:p>
        </p:txBody>
      </p:sp>
      <p:sp>
        <p:nvSpPr>
          <p:cNvPr id="180" name="Arc 54"/>
          <p:cNvSpPr>
            <a:spLocks/>
          </p:cNvSpPr>
          <p:nvPr/>
        </p:nvSpPr>
        <p:spPr bwMode="auto">
          <a:xfrm rot="2534687">
            <a:off x="6073532" y="2832844"/>
            <a:ext cx="76200" cy="76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1" name="Arc 55"/>
          <p:cNvSpPr>
            <a:spLocks/>
          </p:cNvSpPr>
          <p:nvPr/>
        </p:nvSpPr>
        <p:spPr bwMode="auto">
          <a:xfrm rot="2534687">
            <a:off x="6073532" y="2680444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2" name="Arc 56"/>
          <p:cNvSpPr>
            <a:spLocks/>
          </p:cNvSpPr>
          <p:nvPr/>
        </p:nvSpPr>
        <p:spPr bwMode="auto">
          <a:xfrm rot="2534687">
            <a:off x="6073532" y="2528044"/>
            <a:ext cx="3810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3" name="Arc 54"/>
          <p:cNvSpPr>
            <a:spLocks/>
          </p:cNvSpPr>
          <p:nvPr/>
        </p:nvSpPr>
        <p:spPr bwMode="auto">
          <a:xfrm rot="2534687">
            <a:off x="6645037" y="4547356"/>
            <a:ext cx="76200" cy="76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4" name="Arc 55"/>
          <p:cNvSpPr>
            <a:spLocks/>
          </p:cNvSpPr>
          <p:nvPr/>
        </p:nvSpPr>
        <p:spPr bwMode="auto">
          <a:xfrm rot="2534687">
            <a:off x="6645037" y="4394956"/>
            <a:ext cx="228600" cy="3048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5" name="Arc 56"/>
          <p:cNvSpPr>
            <a:spLocks/>
          </p:cNvSpPr>
          <p:nvPr/>
        </p:nvSpPr>
        <p:spPr bwMode="auto">
          <a:xfrm rot="2534687">
            <a:off x="6645037" y="4242556"/>
            <a:ext cx="381000" cy="45720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feltételei:</a:t>
            </a:r>
            <a:b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</a:b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GSM hálózat felépítése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auto">
          <a:xfrm>
            <a:off x="5292725" y="2636838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Rectangle 76"/>
          <p:cNvSpPr>
            <a:spLocks noChangeArrowheads="1"/>
          </p:cNvSpPr>
          <p:nvPr/>
        </p:nvSpPr>
        <p:spPr bwMode="auto">
          <a:xfrm>
            <a:off x="6877050" y="4437063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Rectangle 77"/>
          <p:cNvSpPr>
            <a:spLocks noChangeArrowheads="1"/>
          </p:cNvSpPr>
          <p:nvPr/>
        </p:nvSpPr>
        <p:spPr bwMode="auto">
          <a:xfrm>
            <a:off x="3492500" y="4868863"/>
            <a:ext cx="1079500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2" name="Line 78"/>
          <p:cNvSpPr>
            <a:spLocks noChangeShapeType="1"/>
          </p:cNvSpPr>
          <p:nvPr/>
        </p:nvSpPr>
        <p:spPr bwMode="auto">
          <a:xfrm flipV="1">
            <a:off x="4067175" y="3284538"/>
            <a:ext cx="144145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3" name="Line 79"/>
          <p:cNvSpPr>
            <a:spLocks noChangeShapeType="1"/>
          </p:cNvSpPr>
          <p:nvPr/>
        </p:nvSpPr>
        <p:spPr bwMode="auto">
          <a:xfrm>
            <a:off x="6011863" y="3284538"/>
            <a:ext cx="1439862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4" name="Line 80"/>
          <p:cNvSpPr>
            <a:spLocks noChangeShapeType="1"/>
          </p:cNvSpPr>
          <p:nvPr/>
        </p:nvSpPr>
        <p:spPr bwMode="auto">
          <a:xfrm flipV="1">
            <a:off x="4572000" y="4724400"/>
            <a:ext cx="2305050" cy="4333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" name="Rectangle 81"/>
          <p:cNvSpPr>
            <a:spLocks noChangeArrowheads="1"/>
          </p:cNvSpPr>
          <p:nvPr/>
        </p:nvSpPr>
        <p:spPr bwMode="auto">
          <a:xfrm>
            <a:off x="7019925" y="2420938"/>
            <a:ext cx="576263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" name="Rectangle 82"/>
          <p:cNvSpPr>
            <a:spLocks noChangeArrowheads="1"/>
          </p:cNvSpPr>
          <p:nvPr/>
        </p:nvSpPr>
        <p:spPr bwMode="auto">
          <a:xfrm>
            <a:off x="7235825" y="3213100"/>
            <a:ext cx="576263" cy="3603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" name="Rectangle 83"/>
          <p:cNvSpPr>
            <a:spLocks noChangeArrowheads="1"/>
          </p:cNvSpPr>
          <p:nvPr/>
        </p:nvSpPr>
        <p:spPr bwMode="auto">
          <a:xfrm>
            <a:off x="7956550" y="5373688"/>
            <a:ext cx="576263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Rectangle 84"/>
          <p:cNvSpPr>
            <a:spLocks noChangeArrowheads="1"/>
          </p:cNvSpPr>
          <p:nvPr/>
        </p:nvSpPr>
        <p:spPr bwMode="auto">
          <a:xfrm>
            <a:off x="4716463" y="5805488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9" name="Freeform 85"/>
          <p:cNvSpPr>
            <a:spLocks/>
          </p:cNvSpPr>
          <p:nvPr/>
        </p:nvSpPr>
        <p:spPr bwMode="auto">
          <a:xfrm>
            <a:off x="539750" y="2852738"/>
            <a:ext cx="1871663" cy="1368425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0" name="Text Box 86"/>
          <p:cNvSpPr txBox="1">
            <a:spLocks noChangeArrowheads="1"/>
          </p:cNvSpPr>
          <p:nvPr/>
        </p:nvSpPr>
        <p:spPr bwMode="auto">
          <a:xfrm>
            <a:off x="5292725" y="2781300"/>
            <a:ext cx="99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21" name="Text Box 87"/>
          <p:cNvSpPr txBox="1">
            <a:spLocks noChangeArrowheads="1"/>
          </p:cNvSpPr>
          <p:nvPr/>
        </p:nvSpPr>
        <p:spPr bwMode="auto">
          <a:xfrm>
            <a:off x="3492500" y="5000636"/>
            <a:ext cx="1079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GMSC</a:t>
            </a:r>
          </a:p>
        </p:txBody>
      </p:sp>
      <p:sp>
        <p:nvSpPr>
          <p:cNvPr id="22" name="Text Box 88"/>
          <p:cNvSpPr txBox="1">
            <a:spLocks noChangeArrowheads="1"/>
          </p:cNvSpPr>
          <p:nvPr/>
        </p:nvSpPr>
        <p:spPr bwMode="auto">
          <a:xfrm>
            <a:off x="6858016" y="4572008"/>
            <a:ext cx="102709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23" name="Text Box 89"/>
          <p:cNvSpPr txBox="1">
            <a:spLocks noChangeArrowheads="1"/>
          </p:cNvSpPr>
          <p:nvPr/>
        </p:nvSpPr>
        <p:spPr bwMode="auto">
          <a:xfrm>
            <a:off x="7019925" y="2420938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BSS</a:t>
            </a:r>
          </a:p>
        </p:txBody>
      </p:sp>
      <p:sp>
        <p:nvSpPr>
          <p:cNvPr id="24" name="Text Box 90"/>
          <p:cNvSpPr txBox="1">
            <a:spLocks noChangeArrowheads="1"/>
          </p:cNvSpPr>
          <p:nvPr/>
        </p:nvSpPr>
        <p:spPr bwMode="auto">
          <a:xfrm>
            <a:off x="7235825" y="3213100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BSS</a:t>
            </a:r>
          </a:p>
        </p:txBody>
      </p:sp>
      <p:sp>
        <p:nvSpPr>
          <p:cNvPr id="25" name="Text Box 91"/>
          <p:cNvSpPr txBox="1">
            <a:spLocks noChangeArrowheads="1"/>
          </p:cNvSpPr>
          <p:nvPr/>
        </p:nvSpPr>
        <p:spPr bwMode="auto">
          <a:xfrm>
            <a:off x="7956550" y="5373688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BSS</a:t>
            </a:r>
          </a:p>
        </p:txBody>
      </p:sp>
      <p:sp>
        <p:nvSpPr>
          <p:cNvPr id="26" name="Text Box 92"/>
          <p:cNvSpPr txBox="1">
            <a:spLocks noChangeArrowheads="1"/>
          </p:cNvSpPr>
          <p:nvPr/>
        </p:nvSpPr>
        <p:spPr bwMode="auto">
          <a:xfrm>
            <a:off x="4716463" y="5805488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/>
              <a:t>BSS</a:t>
            </a:r>
          </a:p>
        </p:txBody>
      </p:sp>
      <p:sp>
        <p:nvSpPr>
          <p:cNvPr id="27" name="Line 93"/>
          <p:cNvSpPr>
            <a:spLocks noChangeShapeType="1"/>
          </p:cNvSpPr>
          <p:nvPr/>
        </p:nvSpPr>
        <p:spPr bwMode="auto">
          <a:xfrm>
            <a:off x="4356100" y="5516563"/>
            <a:ext cx="576263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8" name="Line 94"/>
          <p:cNvSpPr>
            <a:spLocks noChangeShapeType="1"/>
          </p:cNvSpPr>
          <p:nvPr/>
        </p:nvSpPr>
        <p:spPr bwMode="auto">
          <a:xfrm>
            <a:off x="7524750" y="5084763"/>
            <a:ext cx="719138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9" name="Line 95"/>
          <p:cNvSpPr>
            <a:spLocks noChangeShapeType="1"/>
          </p:cNvSpPr>
          <p:nvPr/>
        </p:nvSpPr>
        <p:spPr bwMode="auto">
          <a:xfrm flipV="1">
            <a:off x="6300788" y="2565400"/>
            <a:ext cx="719137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0" name="Line 97"/>
          <p:cNvSpPr>
            <a:spLocks noChangeShapeType="1"/>
          </p:cNvSpPr>
          <p:nvPr/>
        </p:nvSpPr>
        <p:spPr bwMode="auto">
          <a:xfrm>
            <a:off x="6300788" y="3068638"/>
            <a:ext cx="935037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1" name="Line 98"/>
          <p:cNvSpPr>
            <a:spLocks noChangeShapeType="1"/>
          </p:cNvSpPr>
          <p:nvPr/>
        </p:nvSpPr>
        <p:spPr bwMode="auto">
          <a:xfrm>
            <a:off x="2339975" y="4005263"/>
            <a:ext cx="1152525" cy="1152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" name="Text Box 101"/>
          <p:cNvSpPr txBox="1">
            <a:spLocks noChangeArrowheads="1"/>
          </p:cNvSpPr>
          <p:nvPr/>
        </p:nvSpPr>
        <p:spPr bwMode="auto">
          <a:xfrm>
            <a:off x="971550" y="3357563"/>
            <a:ext cx="996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PSTN</a:t>
            </a:r>
          </a:p>
        </p:txBody>
      </p:sp>
      <p:sp>
        <p:nvSpPr>
          <p:cNvPr id="33" name="Text Box 102"/>
          <p:cNvSpPr txBox="1">
            <a:spLocks noChangeArrowheads="1"/>
          </p:cNvSpPr>
          <p:nvPr/>
        </p:nvSpPr>
        <p:spPr bwMode="auto">
          <a:xfrm>
            <a:off x="323850" y="5013325"/>
            <a:ext cx="3240088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800"/>
              <a:t>MSC – </a:t>
            </a:r>
            <a:r>
              <a:rPr lang="en-US" sz="1800"/>
              <a:t>Mob</a:t>
            </a:r>
            <a:r>
              <a:rPr lang="hu-HU" sz="1800"/>
              <a:t>ile</a:t>
            </a:r>
            <a:r>
              <a:rPr lang="en-US" sz="1800"/>
              <a:t> </a:t>
            </a:r>
            <a:r>
              <a:rPr lang="hu-HU" sz="1800"/>
              <a:t>Services </a:t>
            </a:r>
            <a:r>
              <a:rPr lang="en-US" sz="1800"/>
              <a:t>Switching Center</a:t>
            </a:r>
          </a:p>
          <a:p>
            <a:pPr>
              <a:spcBef>
                <a:spcPct val="50000"/>
              </a:spcBef>
            </a:pPr>
            <a:r>
              <a:rPr lang="en-US" sz="1800"/>
              <a:t>GMSC – Gateway MSC</a:t>
            </a:r>
          </a:p>
          <a:p>
            <a:pPr>
              <a:spcBef>
                <a:spcPct val="50000"/>
              </a:spcBef>
            </a:pPr>
            <a:r>
              <a:rPr lang="en-US" sz="1800"/>
              <a:t>BSS – Base Station System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93"/>
          <p:cNvSpPr>
            <a:spLocks noChangeShapeType="1"/>
          </p:cNvSpPr>
          <p:nvPr/>
        </p:nvSpPr>
        <p:spPr bwMode="auto">
          <a:xfrm flipV="1">
            <a:off x="3286116" y="2500306"/>
            <a:ext cx="1143008" cy="1143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63" name="Csoportba foglalás 62"/>
          <p:cNvGrpSpPr/>
          <p:nvPr/>
        </p:nvGrpSpPr>
        <p:grpSpPr>
          <a:xfrm>
            <a:off x="6572264" y="3071810"/>
            <a:ext cx="342896" cy="714380"/>
            <a:chOff x="1087420" y="1428736"/>
            <a:chExt cx="914400" cy="857256"/>
          </a:xfrm>
        </p:grpSpPr>
        <p:sp>
          <p:nvSpPr>
            <p:cNvPr id="64" name="Ellipszis 63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Ellipszis 64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Ellipszis 65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7" name="Ellipszis 66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Ellipszis 67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69" name="Egyenes összekötő 68"/>
            <p:cNvCxnSpPr>
              <a:stCxn id="64" idx="2"/>
              <a:endCxn id="68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69"/>
            <p:cNvCxnSpPr>
              <a:stCxn id="64" idx="6"/>
              <a:endCxn id="68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Csoportba foglalás 70"/>
          <p:cNvGrpSpPr/>
          <p:nvPr/>
        </p:nvGrpSpPr>
        <p:grpSpPr>
          <a:xfrm>
            <a:off x="5143504" y="3071810"/>
            <a:ext cx="342896" cy="714380"/>
            <a:chOff x="1087420" y="1428736"/>
            <a:chExt cx="914400" cy="857256"/>
          </a:xfrm>
        </p:grpSpPr>
        <p:sp>
          <p:nvSpPr>
            <p:cNvPr id="72" name="Ellipszis 71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Ellipszis 72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Ellipszis 73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Ellipszis 74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6" name="Ellipszis 75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77" name="Egyenes összekötő 76"/>
            <p:cNvCxnSpPr>
              <a:stCxn id="72" idx="2"/>
              <a:endCxn id="76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77"/>
            <p:cNvCxnSpPr>
              <a:stCxn id="72" idx="6"/>
              <a:endCxn id="76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9" name="Csoportba foglalás 78"/>
          <p:cNvGrpSpPr/>
          <p:nvPr/>
        </p:nvGrpSpPr>
        <p:grpSpPr>
          <a:xfrm>
            <a:off x="3643306" y="3071810"/>
            <a:ext cx="342896" cy="714380"/>
            <a:chOff x="1087420" y="1428736"/>
            <a:chExt cx="914400" cy="857256"/>
          </a:xfrm>
        </p:grpSpPr>
        <p:sp>
          <p:nvSpPr>
            <p:cNvPr id="80" name="Ellipszis 79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1" name="Ellipszis 80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2" name="Ellipszis 81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3" name="Ellipszis 82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4" name="Ellipszis 83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85" name="Egyenes összekötő 84"/>
            <p:cNvCxnSpPr>
              <a:stCxn id="80" idx="2"/>
              <a:endCxn id="84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85"/>
            <p:cNvCxnSpPr>
              <a:stCxn id="80" idx="6"/>
              <a:endCxn id="84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feltételei:</a:t>
            </a:r>
            <a:b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</a:b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GSM hálózat felépítése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auto">
          <a:xfrm>
            <a:off x="2786050" y="3641728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Rectangle 77"/>
          <p:cNvSpPr>
            <a:spLocks noChangeArrowheads="1"/>
          </p:cNvSpPr>
          <p:nvPr/>
        </p:nvSpPr>
        <p:spPr bwMode="auto">
          <a:xfrm>
            <a:off x="4214810" y="1857364"/>
            <a:ext cx="1079500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Rectangle 84"/>
          <p:cNvSpPr>
            <a:spLocks noChangeArrowheads="1"/>
          </p:cNvSpPr>
          <p:nvPr/>
        </p:nvSpPr>
        <p:spPr bwMode="auto">
          <a:xfrm>
            <a:off x="2500298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19" name="Freeform 85"/>
          <p:cNvSpPr>
            <a:spLocks/>
          </p:cNvSpPr>
          <p:nvPr/>
        </p:nvSpPr>
        <p:spPr bwMode="auto">
          <a:xfrm>
            <a:off x="571472" y="1500174"/>
            <a:ext cx="1871663" cy="1368425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0" name="Text Box 86"/>
          <p:cNvSpPr txBox="1">
            <a:spLocks noChangeArrowheads="1"/>
          </p:cNvSpPr>
          <p:nvPr/>
        </p:nvSpPr>
        <p:spPr bwMode="auto">
          <a:xfrm>
            <a:off x="2786050" y="3786190"/>
            <a:ext cx="99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21" name="Text Box 87"/>
          <p:cNvSpPr txBox="1">
            <a:spLocks noChangeArrowheads="1"/>
          </p:cNvSpPr>
          <p:nvPr/>
        </p:nvSpPr>
        <p:spPr bwMode="auto">
          <a:xfrm>
            <a:off x="4214810" y="2000240"/>
            <a:ext cx="1079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GMSC</a:t>
            </a:r>
          </a:p>
        </p:txBody>
      </p:sp>
      <p:sp>
        <p:nvSpPr>
          <p:cNvPr id="26" name="Text Box 92"/>
          <p:cNvSpPr txBox="1">
            <a:spLocks noChangeArrowheads="1"/>
          </p:cNvSpPr>
          <p:nvPr/>
        </p:nvSpPr>
        <p:spPr bwMode="auto">
          <a:xfrm>
            <a:off x="2500298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28" name="Line 94"/>
          <p:cNvSpPr>
            <a:spLocks noChangeShapeType="1"/>
          </p:cNvSpPr>
          <p:nvPr/>
        </p:nvSpPr>
        <p:spPr bwMode="auto">
          <a:xfrm flipV="1">
            <a:off x="2786050" y="4286256"/>
            <a:ext cx="285752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1" name="Line 98"/>
          <p:cNvSpPr>
            <a:spLocks noChangeShapeType="1"/>
          </p:cNvSpPr>
          <p:nvPr/>
        </p:nvSpPr>
        <p:spPr bwMode="auto">
          <a:xfrm flipV="1">
            <a:off x="2428860" y="2168834"/>
            <a:ext cx="1785950" cy="4571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" name="Text Box 101"/>
          <p:cNvSpPr txBox="1">
            <a:spLocks noChangeArrowheads="1"/>
          </p:cNvSpPr>
          <p:nvPr/>
        </p:nvSpPr>
        <p:spPr bwMode="auto">
          <a:xfrm>
            <a:off x="1214414" y="2000240"/>
            <a:ext cx="705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/>
              <a:t>PSTN</a:t>
            </a:r>
          </a:p>
        </p:txBody>
      </p:sp>
      <p:sp>
        <p:nvSpPr>
          <p:cNvPr id="33" name="Text Box 102"/>
          <p:cNvSpPr txBox="1">
            <a:spLocks noChangeArrowheads="1"/>
          </p:cNvSpPr>
          <p:nvPr/>
        </p:nvSpPr>
        <p:spPr bwMode="auto">
          <a:xfrm>
            <a:off x="0" y="5643578"/>
            <a:ext cx="324008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MSC – Mobile Services Switching Cent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re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GMSC – Gateway MSC</a:t>
            </a:r>
          </a:p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BSS – Base Station System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75"/>
          <p:cNvSpPr>
            <a:spLocks noChangeArrowheads="1"/>
          </p:cNvSpPr>
          <p:nvPr/>
        </p:nvSpPr>
        <p:spPr bwMode="auto">
          <a:xfrm>
            <a:off x="4286248" y="3643314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" name="Text Box 86"/>
          <p:cNvSpPr txBox="1">
            <a:spLocks noChangeArrowheads="1"/>
          </p:cNvSpPr>
          <p:nvPr/>
        </p:nvSpPr>
        <p:spPr bwMode="auto">
          <a:xfrm>
            <a:off x="4286248" y="3787776"/>
            <a:ext cx="99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36" name="Rectangle 75"/>
          <p:cNvSpPr>
            <a:spLocks noChangeArrowheads="1"/>
          </p:cNvSpPr>
          <p:nvPr/>
        </p:nvSpPr>
        <p:spPr bwMode="auto">
          <a:xfrm>
            <a:off x="5715008" y="3643314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7" name="Text Box 86"/>
          <p:cNvSpPr txBox="1">
            <a:spLocks noChangeArrowheads="1"/>
          </p:cNvSpPr>
          <p:nvPr/>
        </p:nvSpPr>
        <p:spPr bwMode="auto">
          <a:xfrm>
            <a:off x="5715008" y="3787776"/>
            <a:ext cx="99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38" name="Rectangle 84"/>
          <p:cNvSpPr>
            <a:spLocks noChangeArrowheads="1"/>
          </p:cNvSpPr>
          <p:nvPr/>
        </p:nvSpPr>
        <p:spPr bwMode="auto">
          <a:xfrm>
            <a:off x="3286116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39" name="Text Box 92"/>
          <p:cNvSpPr txBox="1">
            <a:spLocks noChangeArrowheads="1"/>
          </p:cNvSpPr>
          <p:nvPr/>
        </p:nvSpPr>
        <p:spPr bwMode="auto">
          <a:xfrm>
            <a:off x="3286116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0" name="Rectangle 84"/>
          <p:cNvSpPr>
            <a:spLocks noChangeArrowheads="1"/>
          </p:cNvSpPr>
          <p:nvPr/>
        </p:nvSpPr>
        <p:spPr bwMode="auto">
          <a:xfrm>
            <a:off x="4071934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1" name="Text Box 92"/>
          <p:cNvSpPr txBox="1">
            <a:spLocks noChangeArrowheads="1"/>
          </p:cNvSpPr>
          <p:nvPr/>
        </p:nvSpPr>
        <p:spPr bwMode="auto">
          <a:xfrm>
            <a:off x="4071934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3" name="Rectangle 84"/>
          <p:cNvSpPr>
            <a:spLocks noChangeArrowheads="1"/>
          </p:cNvSpPr>
          <p:nvPr/>
        </p:nvSpPr>
        <p:spPr bwMode="auto">
          <a:xfrm>
            <a:off x="4857752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4" name="Text Box 92"/>
          <p:cNvSpPr txBox="1">
            <a:spLocks noChangeArrowheads="1"/>
          </p:cNvSpPr>
          <p:nvPr/>
        </p:nvSpPr>
        <p:spPr bwMode="auto">
          <a:xfrm>
            <a:off x="4857752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5" name="Rectangle 84"/>
          <p:cNvSpPr>
            <a:spLocks noChangeArrowheads="1"/>
          </p:cNvSpPr>
          <p:nvPr/>
        </p:nvSpPr>
        <p:spPr bwMode="auto">
          <a:xfrm>
            <a:off x="5643570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6" name="Text Box 92"/>
          <p:cNvSpPr txBox="1">
            <a:spLocks noChangeArrowheads="1"/>
          </p:cNvSpPr>
          <p:nvPr/>
        </p:nvSpPr>
        <p:spPr bwMode="auto">
          <a:xfrm>
            <a:off x="5643570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7" name="Rectangle 84"/>
          <p:cNvSpPr>
            <a:spLocks noChangeArrowheads="1"/>
          </p:cNvSpPr>
          <p:nvPr/>
        </p:nvSpPr>
        <p:spPr bwMode="auto">
          <a:xfrm>
            <a:off x="6429388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8" name="Text Box 92"/>
          <p:cNvSpPr txBox="1">
            <a:spLocks noChangeArrowheads="1"/>
          </p:cNvSpPr>
          <p:nvPr/>
        </p:nvSpPr>
        <p:spPr bwMode="auto">
          <a:xfrm>
            <a:off x="6429388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9" name="Line 94"/>
          <p:cNvSpPr>
            <a:spLocks noChangeShapeType="1"/>
          </p:cNvSpPr>
          <p:nvPr/>
        </p:nvSpPr>
        <p:spPr bwMode="auto">
          <a:xfrm flipH="1" flipV="1">
            <a:off x="3357554" y="4286256"/>
            <a:ext cx="214314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0" name="Line 94"/>
          <p:cNvSpPr>
            <a:spLocks noChangeShapeType="1"/>
          </p:cNvSpPr>
          <p:nvPr/>
        </p:nvSpPr>
        <p:spPr bwMode="auto">
          <a:xfrm flipV="1">
            <a:off x="4357686" y="4286256"/>
            <a:ext cx="285752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" name="Line 94"/>
          <p:cNvSpPr>
            <a:spLocks noChangeShapeType="1"/>
          </p:cNvSpPr>
          <p:nvPr/>
        </p:nvSpPr>
        <p:spPr bwMode="auto">
          <a:xfrm flipH="1" flipV="1">
            <a:off x="4929190" y="4286256"/>
            <a:ext cx="214314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2" name="Line 94"/>
          <p:cNvSpPr>
            <a:spLocks noChangeShapeType="1"/>
          </p:cNvSpPr>
          <p:nvPr/>
        </p:nvSpPr>
        <p:spPr bwMode="auto">
          <a:xfrm flipV="1">
            <a:off x="5929322" y="4286256"/>
            <a:ext cx="71438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4" name="Line 94"/>
          <p:cNvSpPr>
            <a:spLocks noChangeShapeType="1"/>
          </p:cNvSpPr>
          <p:nvPr/>
        </p:nvSpPr>
        <p:spPr bwMode="auto">
          <a:xfrm flipH="1" flipV="1">
            <a:off x="6286512" y="4286256"/>
            <a:ext cx="428628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55" name="Csoportba foglalás 54"/>
          <p:cNvGrpSpPr/>
          <p:nvPr/>
        </p:nvGrpSpPr>
        <p:grpSpPr>
          <a:xfrm>
            <a:off x="6357950" y="1857364"/>
            <a:ext cx="342896" cy="714380"/>
            <a:chOff x="1087420" y="1428736"/>
            <a:chExt cx="914400" cy="857256"/>
          </a:xfrm>
        </p:grpSpPr>
        <p:sp>
          <p:nvSpPr>
            <p:cNvPr id="56" name="Ellipszis 55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Ellipszis 56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Ellipszis 57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9" name="Ellipszis 58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Ellipszis 59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61" name="Egyenes összekötő 60"/>
            <p:cNvCxnSpPr>
              <a:stCxn id="56" idx="2"/>
              <a:endCxn id="60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61"/>
            <p:cNvCxnSpPr>
              <a:stCxn id="56" idx="6"/>
              <a:endCxn id="60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 Box 92"/>
          <p:cNvSpPr txBox="1">
            <a:spLocks noChangeArrowheads="1"/>
          </p:cNvSpPr>
          <p:nvPr/>
        </p:nvSpPr>
        <p:spPr bwMode="auto">
          <a:xfrm>
            <a:off x="3857620" y="328612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VLR</a:t>
            </a:r>
            <a:endParaRPr lang="hu-HU" sz="1600" dirty="0"/>
          </a:p>
        </p:txBody>
      </p:sp>
      <p:sp>
        <p:nvSpPr>
          <p:cNvPr id="96" name="Text Box 92"/>
          <p:cNvSpPr txBox="1">
            <a:spLocks noChangeArrowheads="1"/>
          </p:cNvSpPr>
          <p:nvPr/>
        </p:nvSpPr>
        <p:spPr bwMode="auto">
          <a:xfrm>
            <a:off x="5357818" y="328612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VLR</a:t>
            </a:r>
            <a:endParaRPr lang="hu-HU" sz="1600" dirty="0"/>
          </a:p>
        </p:txBody>
      </p: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6786578" y="328612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VLR</a:t>
            </a:r>
            <a:endParaRPr lang="hu-HU" sz="1600" dirty="0"/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6643702" y="2071678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HLR</a:t>
            </a:r>
            <a:endParaRPr lang="hu-HU" sz="1600" dirty="0"/>
          </a:p>
        </p:txBody>
      </p:sp>
      <p:sp>
        <p:nvSpPr>
          <p:cNvPr id="99" name="Line 93"/>
          <p:cNvSpPr>
            <a:spLocks noChangeShapeType="1"/>
          </p:cNvSpPr>
          <p:nvPr/>
        </p:nvSpPr>
        <p:spPr bwMode="auto">
          <a:xfrm flipV="1">
            <a:off x="4760593" y="2500305"/>
            <a:ext cx="45719" cy="1143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0" name="Line 93"/>
          <p:cNvSpPr>
            <a:spLocks noChangeShapeType="1"/>
          </p:cNvSpPr>
          <p:nvPr/>
        </p:nvSpPr>
        <p:spPr bwMode="auto">
          <a:xfrm flipH="1" flipV="1">
            <a:off x="5143504" y="2500304"/>
            <a:ext cx="1071570" cy="11430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1" name="Text Box 102"/>
          <p:cNvSpPr txBox="1">
            <a:spLocks noChangeArrowheads="1"/>
          </p:cNvSpPr>
          <p:nvPr/>
        </p:nvSpPr>
        <p:spPr bwMode="auto">
          <a:xfrm>
            <a:off x="0" y="3357562"/>
            <a:ext cx="250029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HLR – Home Location Register (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Honos helymeghatározó regiszter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VLR – Visitor Location Register (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Látogató helymeghatározó regiszter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Line 93"/>
          <p:cNvSpPr>
            <a:spLocks noChangeShapeType="1"/>
          </p:cNvSpPr>
          <p:nvPr/>
        </p:nvSpPr>
        <p:spPr bwMode="auto">
          <a:xfrm flipH="1" flipV="1">
            <a:off x="6597982" y="2643181"/>
            <a:ext cx="45719" cy="35718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3" name="Line 93"/>
          <p:cNvSpPr>
            <a:spLocks noChangeShapeType="1"/>
          </p:cNvSpPr>
          <p:nvPr/>
        </p:nvSpPr>
        <p:spPr bwMode="auto">
          <a:xfrm flipV="1">
            <a:off x="4071934" y="2571743"/>
            <a:ext cx="2214578" cy="64294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4" name="Line 93"/>
          <p:cNvSpPr>
            <a:spLocks noChangeShapeType="1"/>
          </p:cNvSpPr>
          <p:nvPr/>
        </p:nvSpPr>
        <p:spPr bwMode="auto">
          <a:xfrm flipV="1">
            <a:off x="5500694" y="2643181"/>
            <a:ext cx="857256" cy="42862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5" name="Line 93"/>
          <p:cNvSpPr>
            <a:spLocks noChangeShapeType="1"/>
          </p:cNvSpPr>
          <p:nvPr/>
        </p:nvSpPr>
        <p:spPr bwMode="auto">
          <a:xfrm>
            <a:off x="5357818" y="2188833"/>
            <a:ext cx="928694" cy="9715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06" name="Kép 105" descr="cell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5500702"/>
            <a:ext cx="2838104" cy="1221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 93"/>
          <p:cNvSpPr>
            <a:spLocks noChangeShapeType="1"/>
          </p:cNvSpPr>
          <p:nvPr/>
        </p:nvSpPr>
        <p:spPr bwMode="auto">
          <a:xfrm>
            <a:off x="5357818" y="2000240"/>
            <a:ext cx="2286016" cy="21431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7" name="Line 93"/>
          <p:cNvSpPr>
            <a:spLocks noChangeShapeType="1"/>
          </p:cNvSpPr>
          <p:nvPr/>
        </p:nvSpPr>
        <p:spPr bwMode="auto">
          <a:xfrm flipV="1">
            <a:off x="3286116" y="2500306"/>
            <a:ext cx="1143008" cy="1143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2" name="Csoportba foglalás 62"/>
          <p:cNvGrpSpPr/>
          <p:nvPr/>
        </p:nvGrpSpPr>
        <p:grpSpPr>
          <a:xfrm>
            <a:off x="6572264" y="3071810"/>
            <a:ext cx="342896" cy="714380"/>
            <a:chOff x="1087420" y="1428736"/>
            <a:chExt cx="914400" cy="857256"/>
          </a:xfrm>
        </p:grpSpPr>
        <p:sp>
          <p:nvSpPr>
            <p:cNvPr id="64" name="Ellipszis 63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Ellipszis 64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Ellipszis 65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7" name="Ellipszis 66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Ellipszis 67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69" name="Egyenes összekötő 68"/>
            <p:cNvCxnSpPr>
              <a:stCxn id="64" idx="2"/>
              <a:endCxn id="68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Egyenes összekötő 69"/>
            <p:cNvCxnSpPr>
              <a:stCxn id="64" idx="6"/>
              <a:endCxn id="68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Csoportba foglalás 70"/>
          <p:cNvGrpSpPr/>
          <p:nvPr/>
        </p:nvGrpSpPr>
        <p:grpSpPr>
          <a:xfrm>
            <a:off x="5143504" y="3071810"/>
            <a:ext cx="342896" cy="714380"/>
            <a:chOff x="1087420" y="1428736"/>
            <a:chExt cx="914400" cy="857256"/>
          </a:xfrm>
        </p:grpSpPr>
        <p:sp>
          <p:nvSpPr>
            <p:cNvPr id="72" name="Ellipszis 71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Ellipszis 72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Ellipszis 73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Ellipszis 74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6" name="Ellipszis 75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77" name="Egyenes összekötő 76"/>
            <p:cNvCxnSpPr>
              <a:stCxn id="72" idx="2"/>
              <a:endCxn id="76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Egyenes összekötő 77"/>
            <p:cNvCxnSpPr>
              <a:stCxn id="72" idx="6"/>
              <a:endCxn id="76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Csoportba foglalás 78"/>
          <p:cNvGrpSpPr/>
          <p:nvPr/>
        </p:nvGrpSpPr>
        <p:grpSpPr>
          <a:xfrm>
            <a:off x="3643306" y="3071810"/>
            <a:ext cx="342896" cy="714380"/>
            <a:chOff x="1087420" y="1428736"/>
            <a:chExt cx="914400" cy="857256"/>
          </a:xfrm>
        </p:grpSpPr>
        <p:sp>
          <p:nvSpPr>
            <p:cNvPr id="80" name="Ellipszis 79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1" name="Ellipszis 80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2" name="Ellipszis 81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3" name="Ellipszis 82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4" name="Ellipszis 83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85" name="Egyenes összekötő 84"/>
            <p:cNvCxnSpPr>
              <a:stCxn id="80" idx="2"/>
              <a:endCxn id="84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Egyenes összekötő 85"/>
            <p:cNvCxnSpPr>
              <a:stCxn id="80" idx="6"/>
              <a:endCxn id="84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 fontScale="90000"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feltételei:</a:t>
            </a:r>
            <a:b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</a:b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GSM hálózat felépítése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75"/>
          <p:cNvSpPr>
            <a:spLocks noChangeArrowheads="1"/>
          </p:cNvSpPr>
          <p:nvPr/>
        </p:nvSpPr>
        <p:spPr bwMode="auto">
          <a:xfrm>
            <a:off x="2786050" y="3641728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1" name="Rectangle 77"/>
          <p:cNvSpPr>
            <a:spLocks noChangeArrowheads="1"/>
          </p:cNvSpPr>
          <p:nvPr/>
        </p:nvSpPr>
        <p:spPr bwMode="auto">
          <a:xfrm>
            <a:off x="4214810" y="1857364"/>
            <a:ext cx="1079500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8" name="Rectangle 84"/>
          <p:cNvSpPr>
            <a:spLocks noChangeArrowheads="1"/>
          </p:cNvSpPr>
          <p:nvPr/>
        </p:nvSpPr>
        <p:spPr bwMode="auto">
          <a:xfrm>
            <a:off x="2500298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19" name="Freeform 85"/>
          <p:cNvSpPr>
            <a:spLocks/>
          </p:cNvSpPr>
          <p:nvPr/>
        </p:nvSpPr>
        <p:spPr bwMode="auto">
          <a:xfrm>
            <a:off x="571472" y="1500174"/>
            <a:ext cx="1871663" cy="1368425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0" name="Text Box 86"/>
          <p:cNvSpPr txBox="1">
            <a:spLocks noChangeArrowheads="1"/>
          </p:cNvSpPr>
          <p:nvPr/>
        </p:nvSpPr>
        <p:spPr bwMode="auto">
          <a:xfrm>
            <a:off x="2786050" y="3786190"/>
            <a:ext cx="99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21" name="Text Box 87"/>
          <p:cNvSpPr txBox="1">
            <a:spLocks noChangeArrowheads="1"/>
          </p:cNvSpPr>
          <p:nvPr/>
        </p:nvSpPr>
        <p:spPr bwMode="auto">
          <a:xfrm>
            <a:off x="4214810" y="2000240"/>
            <a:ext cx="10795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GMSC</a:t>
            </a:r>
          </a:p>
        </p:txBody>
      </p:sp>
      <p:sp>
        <p:nvSpPr>
          <p:cNvPr id="26" name="Text Box 92"/>
          <p:cNvSpPr txBox="1">
            <a:spLocks noChangeArrowheads="1"/>
          </p:cNvSpPr>
          <p:nvPr/>
        </p:nvSpPr>
        <p:spPr bwMode="auto">
          <a:xfrm>
            <a:off x="2500298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28" name="Line 94"/>
          <p:cNvSpPr>
            <a:spLocks noChangeShapeType="1"/>
          </p:cNvSpPr>
          <p:nvPr/>
        </p:nvSpPr>
        <p:spPr bwMode="auto">
          <a:xfrm flipV="1">
            <a:off x="2786050" y="4286256"/>
            <a:ext cx="285752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" name="Text Box 101"/>
          <p:cNvSpPr txBox="1">
            <a:spLocks noChangeArrowheads="1"/>
          </p:cNvSpPr>
          <p:nvPr/>
        </p:nvSpPr>
        <p:spPr bwMode="auto">
          <a:xfrm>
            <a:off x="1214414" y="2000240"/>
            <a:ext cx="7058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/>
              <a:t>PSTN</a:t>
            </a:r>
          </a:p>
        </p:txBody>
      </p:sp>
      <p:sp>
        <p:nvSpPr>
          <p:cNvPr id="33" name="Text Box 102"/>
          <p:cNvSpPr txBox="1">
            <a:spLocks noChangeArrowheads="1"/>
          </p:cNvSpPr>
          <p:nvPr/>
        </p:nvSpPr>
        <p:spPr bwMode="auto">
          <a:xfrm>
            <a:off x="0" y="5572140"/>
            <a:ext cx="324008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MSC – Mobile Services Switching Cent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re (Mobil kapcsoló központ)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GMSC – Gateway MSC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 (Átjáró MSC)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BSS – Base Station System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 (Bázisállomás rendszer)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ectangle 75"/>
          <p:cNvSpPr>
            <a:spLocks noChangeArrowheads="1"/>
          </p:cNvSpPr>
          <p:nvPr/>
        </p:nvSpPr>
        <p:spPr bwMode="auto">
          <a:xfrm>
            <a:off x="4286248" y="3643314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" name="Text Box 86"/>
          <p:cNvSpPr txBox="1">
            <a:spLocks noChangeArrowheads="1"/>
          </p:cNvSpPr>
          <p:nvPr/>
        </p:nvSpPr>
        <p:spPr bwMode="auto">
          <a:xfrm>
            <a:off x="4286248" y="3787776"/>
            <a:ext cx="99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36" name="Rectangle 75"/>
          <p:cNvSpPr>
            <a:spLocks noChangeArrowheads="1"/>
          </p:cNvSpPr>
          <p:nvPr/>
        </p:nvSpPr>
        <p:spPr bwMode="auto">
          <a:xfrm>
            <a:off x="5715008" y="3643314"/>
            <a:ext cx="1008063" cy="64770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7" name="Text Box 86"/>
          <p:cNvSpPr txBox="1">
            <a:spLocks noChangeArrowheads="1"/>
          </p:cNvSpPr>
          <p:nvPr/>
        </p:nvSpPr>
        <p:spPr bwMode="auto">
          <a:xfrm>
            <a:off x="5715008" y="3787776"/>
            <a:ext cx="9937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dirty="0"/>
              <a:t>MSC</a:t>
            </a:r>
          </a:p>
        </p:txBody>
      </p:sp>
      <p:sp>
        <p:nvSpPr>
          <p:cNvPr id="38" name="Rectangle 84"/>
          <p:cNvSpPr>
            <a:spLocks noChangeArrowheads="1"/>
          </p:cNvSpPr>
          <p:nvPr/>
        </p:nvSpPr>
        <p:spPr bwMode="auto">
          <a:xfrm>
            <a:off x="3286116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39" name="Text Box 92"/>
          <p:cNvSpPr txBox="1">
            <a:spLocks noChangeArrowheads="1"/>
          </p:cNvSpPr>
          <p:nvPr/>
        </p:nvSpPr>
        <p:spPr bwMode="auto">
          <a:xfrm>
            <a:off x="3286116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0" name="Rectangle 84"/>
          <p:cNvSpPr>
            <a:spLocks noChangeArrowheads="1"/>
          </p:cNvSpPr>
          <p:nvPr/>
        </p:nvSpPr>
        <p:spPr bwMode="auto">
          <a:xfrm>
            <a:off x="4071934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1" name="Text Box 92"/>
          <p:cNvSpPr txBox="1">
            <a:spLocks noChangeArrowheads="1"/>
          </p:cNvSpPr>
          <p:nvPr/>
        </p:nvSpPr>
        <p:spPr bwMode="auto">
          <a:xfrm>
            <a:off x="4071934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3" name="Rectangle 84"/>
          <p:cNvSpPr>
            <a:spLocks noChangeArrowheads="1"/>
          </p:cNvSpPr>
          <p:nvPr/>
        </p:nvSpPr>
        <p:spPr bwMode="auto">
          <a:xfrm>
            <a:off x="4857752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4" name="Text Box 92"/>
          <p:cNvSpPr txBox="1">
            <a:spLocks noChangeArrowheads="1"/>
          </p:cNvSpPr>
          <p:nvPr/>
        </p:nvSpPr>
        <p:spPr bwMode="auto">
          <a:xfrm>
            <a:off x="4857752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5" name="Rectangle 84"/>
          <p:cNvSpPr>
            <a:spLocks noChangeArrowheads="1"/>
          </p:cNvSpPr>
          <p:nvPr/>
        </p:nvSpPr>
        <p:spPr bwMode="auto">
          <a:xfrm>
            <a:off x="5643570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6" name="Text Box 92"/>
          <p:cNvSpPr txBox="1">
            <a:spLocks noChangeArrowheads="1"/>
          </p:cNvSpPr>
          <p:nvPr/>
        </p:nvSpPr>
        <p:spPr bwMode="auto">
          <a:xfrm>
            <a:off x="5643570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7" name="Rectangle 84"/>
          <p:cNvSpPr>
            <a:spLocks noChangeArrowheads="1"/>
          </p:cNvSpPr>
          <p:nvPr/>
        </p:nvSpPr>
        <p:spPr bwMode="auto">
          <a:xfrm>
            <a:off x="6429388" y="5072074"/>
            <a:ext cx="576262" cy="3603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 b="1"/>
          </a:p>
        </p:txBody>
      </p:sp>
      <p:sp>
        <p:nvSpPr>
          <p:cNvPr id="48" name="Text Box 92"/>
          <p:cNvSpPr txBox="1">
            <a:spLocks noChangeArrowheads="1"/>
          </p:cNvSpPr>
          <p:nvPr/>
        </p:nvSpPr>
        <p:spPr bwMode="auto">
          <a:xfrm>
            <a:off x="6429388" y="507207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600" dirty="0"/>
              <a:t>BSS</a:t>
            </a:r>
          </a:p>
        </p:txBody>
      </p:sp>
      <p:sp>
        <p:nvSpPr>
          <p:cNvPr id="49" name="Line 94"/>
          <p:cNvSpPr>
            <a:spLocks noChangeShapeType="1"/>
          </p:cNvSpPr>
          <p:nvPr/>
        </p:nvSpPr>
        <p:spPr bwMode="auto">
          <a:xfrm flipH="1" flipV="1">
            <a:off x="3357554" y="4286256"/>
            <a:ext cx="214314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0" name="Line 94"/>
          <p:cNvSpPr>
            <a:spLocks noChangeShapeType="1"/>
          </p:cNvSpPr>
          <p:nvPr/>
        </p:nvSpPr>
        <p:spPr bwMode="auto">
          <a:xfrm flipV="1">
            <a:off x="4357686" y="4286256"/>
            <a:ext cx="285752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1" name="Line 94"/>
          <p:cNvSpPr>
            <a:spLocks noChangeShapeType="1"/>
          </p:cNvSpPr>
          <p:nvPr/>
        </p:nvSpPr>
        <p:spPr bwMode="auto">
          <a:xfrm flipH="1" flipV="1">
            <a:off x="4929190" y="4286256"/>
            <a:ext cx="214314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2" name="Line 94"/>
          <p:cNvSpPr>
            <a:spLocks noChangeShapeType="1"/>
          </p:cNvSpPr>
          <p:nvPr/>
        </p:nvSpPr>
        <p:spPr bwMode="auto">
          <a:xfrm flipV="1">
            <a:off x="5929322" y="4286256"/>
            <a:ext cx="71438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54" name="Line 94"/>
          <p:cNvSpPr>
            <a:spLocks noChangeShapeType="1"/>
          </p:cNvSpPr>
          <p:nvPr/>
        </p:nvSpPr>
        <p:spPr bwMode="auto">
          <a:xfrm flipH="1" flipV="1">
            <a:off x="6286512" y="4286256"/>
            <a:ext cx="428628" cy="78581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5" name="Csoportba foglalás 54"/>
          <p:cNvGrpSpPr/>
          <p:nvPr/>
        </p:nvGrpSpPr>
        <p:grpSpPr>
          <a:xfrm>
            <a:off x="6357950" y="1857364"/>
            <a:ext cx="342896" cy="714380"/>
            <a:chOff x="1087420" y="1428736"/>
            <a:chExt cx="914400" cy="857256"/>
          </a:xfrm>
        </p:grpSpPr>
        <p:sp>
          <p:nvSpPr>
            <p:cNvPr id="56" name="Ellipszis 55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7" name="Ellipszis 56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Ellipszis 57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9" name="Ellipszis 58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Ellipszis 59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61" name="Egyenes összekötő 60"/>
            <p:cNvCxnSpPr>
              <a:stCxn id="56" idx="2"/>
              <a:endCxn id="60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Egyenes összekötő 61"/>
            <p:cNvCxnSpPr>
              <a:stCxn id="56" idx="6"/>
              <a:endCxn id="60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 Box 92"/>
          <p:cNvSpPr txBox="1">
            <a:spLocks noChangeArrowheads="1"/>
          </p:cNvSpPr>
          <p:nvPr/>
        </p:nvSpPr>
        <p:spPr bwMode="auto">
          <a:xfrm>
            <a:off x="3857620" y="328612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VLR</a:t>
            </a:r>
            <a:endParaRPr lang="hu-HU" sz="1600" dirty="0"/>
          </a:p>
        </p:txBody>
      </p:sp>
      <p:sp>
        <p:nvSpPr>
          <p:cNvPr id="96" name="Text Box 92"/>
          <p:cNvSpPr txBox="1">
            <a:spLocks noChangeArrowheads="1"/>
          </p:cNvSpPr>
          <p:nvPr/>
        </p:nvSpPr>
        <p:spPr bwMode="auto">
          <a:xfrm>
            <a:off x="5357818" y="328612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VLR</a:t>
            </a:r>
            <a:endParaRPr lang="hu-HU" sz="1600" dirty="0"/>
          </a:p>
        </p:txBody>
      </p:sp>
      <p:sp>
        <p:nvSpPr>
          <p:cNvPr id="97" name="Text Box 92"/>
          <p:cNvSpPr txBox="1">
            <a:spLocks noChangeArrowheads="1"/>
          </p:cNvSpPr>
          <p:nvPr/>
        </p:nvSpPr>
        <p:spPr bwMode="auto">
          <a:xfrm>
            <a:off x="6786578" y="3286124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VLR</a:t>
            </a:r>
            <a:endParaRPr lang="hu-HU" sz="1600" dirty="0"/>
          </a:p>
        </p:txBody>
      </p:sp>
      <p:sp>
        <p:nvSpPr>
          <p:cNvPr id="98" name="Text Box 92"/>
          <p:cNvSpPr txBox="1">
            <a:spLocks noChangeArrowheads="1"/>
          </p:cNvSpPr>
          <p:nvPr/>
        </p:nvSpPr>
        <p:spPr bwMode="auto">
          <a:xfrm>
            <a:off x="6643702" y="2071678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HLR</a:t>
            </a:r>
            <a:endParaRPr lang="hu-HU" sz="1600" dirty="0"/>
          </a:p>
        </p:txBody>
      </p:sp>
      <p:sp>
        <p:nvSpPr>
          <p:cNvPr id="99" name="Line 93"/>
          <p:cNvSpPr>
            <a:spLocks noChangeShapeType="1"/>
          </p:cNvSpPr>
          <p:nvPr/>
        </p:nvSpPr>
        <p:spPr bwMode="auto">
          <a:xfrm flipV="1">
            <a:off x="4760593" y="2500305"/>
            <a:ext cx="45719" cy="11430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0" name="Line 93"/>
          <p:cNvSpPr>
            <a:spLocks noChangeShapeType="1"/>
          </p:cNvSpPr>
          <p:nvPr/>
        </p:nvSpPr>
        <p:spPr bwMode="auto">
          <a:xfrm flipH="1" flipV="1">
            <a:off x="5143504" y="2500304"/>
            <a:ext cx="1071570" cy="114300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1" name="Text Box 102"/>
          <p:cNvSpPr txBox="1">
            <a:spLocks noChangeArrowheads="1"/>
          </p:cNvSpPr>
          <p:nvPr/>
        </p:nvSpPr>
        <p:spPr bwMode="auto">
          <a:xfrm>
            <a:off x="0" y="3357562"/>
            <a:ext cx="2500298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HLR – Home Location Register (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Honos helymeghatározó regiszter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GB" sz="1200" dirty="0" smtClean="0">
                <a:latin typeface="Arial" pitchFamily="34" charset="0"/>
                <a:cs typeface="Arial" pitchFamily="34" charset="0"/>
              </a:rPr>
              <a:t>VLR – Visitor Location Register (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Látogató helymeghatározó regiszter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Line 93"/>
          <p:cNvSpPr>
            <a:spLocks noChangeShapeType="1"/>
          </p:cNvSpPr>
          <p:nvPr/>
        </p:nvSpPr>
        <p:spPr bwMode="auto">
          <a:xfrm flipH="1" flipV="1">
            <a:off x="6597982" y="2643181"/>
            <a:ext cx="45719" cy="35718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3" name="Line 93"/>
          <p:cNvSpPr>
            <a:spLocks noChangeShapeType="1"/>
          </p:cNvSpPr>
          <p:nvPr/>
        </p:nvSpPr>
        <p:spPr bwMode="auto">
          <a:xfrm flipV="1">
            <a:off x="4071934" y="2571743"/>
            <a:ext cx="2214578" cy="64294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4" name="Line 93"/>
          <p:cNvSpPr>
            <a:spLocks noChangeShapeType="1"/>
          </p:cNvSpPr>
          <p:nvPr/>
        </p:nvSpPr>
        <p:spPr bwMode="auto">
          <a:xfrm flipV="1">
            <a:off x="5500694" y="2643181"/>
            <a:ext cx="857256" cy="42862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05" name="Line 93"/>
          <p:cNvSpPr>
            <a:spLocks noChangeShapeType="1"/>
          </p:cNvSpPr>
          <p:nvPr/>
        </p:nvSpPr>
        <p:spPr bwMode="auto">
          <a:xfrm>
            <a:off x="5357818" y="2188833"/>
            <a:ext cx="928694" cy="9715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pic>
        <p:nvPicPr>
          <p:cNvPr id="106" name="Kép 105" descr="cells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14678" y="5500702"/>
            <a:ext cx="2838104" cy="1221215"/>
          </a:xfrm>
          <a:prstGeom prst="rect">
            <a:avLst/>
          </a:prstGeom>
        </p:spPr>
      </p:pic>
      <p:grpSp>
        <p:nvGrpSpPr>
          <p:cNvPr id="87" name="Csoportba foglalás 54"/>
          <p:cNvGrpSpPr/>
          <p:nvPr/>
        </p:nvGrpSpPr>
        <p:grpSpPr>
          <a:xfrm>
            <a:off x="7715272" y="3071810"/>
            <a:ext cx="342896" cy="714380"/>
            <a:chOff x="1087420" y="1428736"/>
            <a:chExt cx="914400" cy="857256"/>
          </a:xfrm>
        </p:grpSpPr>
        <p:sp>
          <p:nvSpPr>
            <p:cNvPr id="88" name="Ellipszis 87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9" name="Ellipszis 88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0" name="Ellipszis 89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1" name="Ellipszis 90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2" name="Ellipszis 91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93" name="Egyenes összekötő 92"/>
            <p:cNvCxnSpPr>
              <a:stCxn id="88" idx="2"/>
              <a:endCxn id="92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Egyenes összekötő 93"/>
            <p:cNvCxnSpPr>
              <a:stCxn id="88" idx="6"/>
              <a:endCxn id="92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Csoportba foglalás 54"/>
          <p:cNvGrpSpPr/>
          <p:nvPr/>
        </p:nvGrpSpPr>
        <p:grpSpPr>
          <a:xfrm>
            <a:off x="7715272" y="1857364"/>
            <a:ext cx="342896" cy="714380"/>
            <a:chOff x="1087420" y="1428736"/>
            <a:chExt cx="914400" cy="857256"/>
          </a:xfrm>
        </p:grpSpPr>
        <p:sp>
          <p:nvSpPr>
            <p:cNvPr id="108" name="Ellipszis 107"/>
            <p:cNvSpPr/>
            <p:nvPr/>
          </p:nvSpPr>
          <p:spPr>
            <a:xfrm rot="10800000">
              <a:off x="1087420" y="2000240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9" name="Ellipszis 108"/>
            <p:cNvSpPr/>
            <p:nvPr/>
          </p:nvSpPr>
          <p:spPr>
            <a:xfrm rot="10800000">
              <a:off x="1087420" y="1857364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0" name="Ellipszis 109"/>
            <p:cNvSpPr/>
            <p:nvPr/>
          </p:nvSpPr>
          <p:spPr>
            <a:xfrm rot="10800000">
              <a:off x="1087420" y="1714488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1" name="Ellipszis 110"/>
            <p:cNvSpPr/>
            <p:nvPr/>
          </p:nvSpPr>
          <p:spPr>
            <a:xfrm rot="10800000">
              <a:off x="1087420" y="1571612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2" name="Ellipszis 111"/>
            <p:cNvSpPr/>
            <p:nvPr/>
          </p:nvSpPr>
          <p:spPr>
            <a:xfrm rot="10800000">
              <a:off x="1087420" y="1428736"/>
              <a:ext cx="914400" cy="28575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13" name="Egyenes összekötő 112"/>
            <p:cNvCxnSpPr>
              <a:stCxn id="108" idx="2"/>
              <a:endCxn id="112" idx="2"/>
            </p:cNvCxnSpPr>
            <p:nvPr/>
          </p:nvCxnSpPr>
          <p:spPr>
            <a:xfrm flipV="1">
              <a:off x="2000232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Egyenes összekötő 113"/>
            <p:cNvCxnSpPr>
              <a:stCxn id="108" idx="6"/>
              <a:endCxn id="112" idx="6"/>
            </p:cNvCxnSpPr>
            <p:nvPr/>
          </p:nvCxnSpPr>
          <p:spPr>
            <a:xfrm rot="10800000">
              <a:off x="1087420" y="1571612"/>
              <a:ext cx="1588" cy="57150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5" name="Text Box 92"/>
          <p:cNvSpPr txBox="1">
            <a:spLocks noChangeArrowheads="1"/>
          </p:cNvSpPr>
          <p:nvPr/>
        </p:nvSpPr>
        <p:spPr bwMode="auto">
          <a:xfrm>
            <a:off x="8143900" y="2071678"/>
            <a:ext cx="720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AUC</a:t>
            </a:r>
            <a:endParaRPr lang="hu-HU" sz="1600" dirty="0"/>
          </a:p>
        </p:txBody>
      </p:sp>
      <p:sp>
        <p:nvSpPr>
          <p:cNvPr id="116" name="Text Box 92"/>
          <p:cNvSpPr txBox="1">
            <a:spLocks noChangeArrowheads="1"/>
          </p:cNvSpPr>
          <p:nvPr/>
        </p:nvSpPr>
        <p:spPr bwMode="auto">
          <a:xfrm>
            <a:off x="8143900" y="3286124"/>
            <a:ext cx="72072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1600" dirty="0" smtClean="0"/>
              <a:t>EIR</a:t>
            </a:r>
            <a:endParaRPr lang="hu-HU" sz="1600" dirty="0"/>
          </a:p>
        </p:txBody>
      </p:sp>
      <p:sp>
        <p:nvSpPr>
          <p:cNvPr id="118" name="Line 93"/>
          <p:cNvSpPr>
            <a:spLocks noChangeShapeType="1"/>
          </p:cNvSpPr>
          <p:nvPr/>
        </p:nvSpPr>
        <p:spPr bwMode="auto">
          <a:xfrm>
            <a:off x="5357818" y="2357430"/>
            <a:ext cx="2286016" cy="928694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9" name="Text Box 102"/>
          <p:cNvSpPr txBox="1">
            <a:spLocks noChangeArrowheads="1"/>
          </p:cNvSpPr>
          <p:nvPr/>
        </p:nvSpPr>
        <p:spPr bwMode="auto">
          <a:xfrm>
            <a:off x="5903912" y="5572140"/>
            <a:ext cx="32400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1200" dirty="0" smtClean="0">
                <a:latin typeface="Arial" pitchFamily="34" charset="0"/>
                <a:cs typeface="Arial" pitchFamily="34" charset="0"/>
              </a:rPr>
              <a:t>AUC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hu-HU" sz="1200" dirty="0" err="1" smtClean="0">
                <a:latin typeface="Arial" pitchFamily="34" charset="0"/>
                <a:cs typeface="Arial" pitchFamily="34" charset="0"/>
              </a:rPr>
              <a:t>Authentication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 Centre (Jogosultság vizsgáló központ)</a:t>
            </a:r>
            <a:endParaRPr lang="en-GB" sz="1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hu-HU" sz="1200" dirty="0" smtClean="0">
                <a:latin typeface="Arial" pitchFamily="34" charset="0"/>
                <a:cs typeface="Arial" pitchFamily="34" charset="0"/>
              </a:rPr>
              <a:t>EIR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hu-HU" sz="1200" dirty="0" err="1" smtClean="0">
                <a:latin typeface="Arial" pitchFamily="34" charset="0"/>
                <a:cs typeface="Arial" pitchFamily="34" charset="0"/>
              </a:rPr>
              <a:t>Equipment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200" dirty="0" err="1" smtClean="0">
                <a:latin typeface="Arial" pitchFamily="34" charset="0"/>
                <a:cs typeface="Arial" pitchFamily="34" charset="0"/>
              </a:rPr>
              <a:t>Identity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200" dirty="0" err="1" smtClean="0">
                <a:latin typeface="Arial" pitchFamily="34" charset="0"/>
                <a:cs typeface="Arial" pitchFamily="34" charset="0"/>
              </a:rPr>
              <a:t>Register</a:t>
            </a:r>
            <a:r>
              <a:rPr lang="hu-HU" sz="1200" dirty="0" smtClean="0">
                <a:latin typeface="Arial" pitchFamily="34" charset="0"/>
                <a:cs typeface="Arial" pitchFamily="34" charset="0"/>
              </a:rPr>
              <a:t> (Készülék azonosító regiszter) (IMSI)</a:t>
            </a:r>
            <a:endParaRPr lang="en-GB" sz="12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2" name="Egyenes összekötő 131"/>
          <p:cNvCxnSpPr>
            <a:endCxn id="21" idx="1"/>
          </p:cNvCxnSpPr>
          <p:nvPr/>
        </p:nvCxnSpPr>
        <p:spPr>
          <a:xfrm flipV="1">
            <a:off x="2428860" y="2184906"/>
            <a:ext cx="1785950" cy="296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Áttekintés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84213" y="1773238"/>
            <a:ext cx="8004175" cy="2724465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lIns="92075" tIns="46038" rIns="92075" bIns="46038">
            <a:spAutoFit/>
          </a:bodyPr>
          <a:lstStyle/>
          <a:p>
            <a:pPr marL="268288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A virtualitás fogalma</a:t>
            </a:r>
          </a:p>
          <a:p>
            <a:pPr marL="268288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Valós és virtuális hálózatok</a:t>
            </a:r>
          </a:p>
          <a:p>
            <a:pPr marL="268288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Virtuális hálózatok interkontinentális méretekben</a:t>
            </a:r>
          </a:p>
          <a:p>
            <a:pPr marL="268288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Virtuális privát hálózatok</a:t>
            </a:r>
          </a:p>
          <a:p>
            <a:pPr marL="268288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Mobil virtuális hálózati szolgáltatás (MVNO)</a:t>
            </a:r>
          </a:p>
          <a:p>
            <a:pPr marL="725488" lvl="1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A mobil hálózat felépítése</a:t>
            </a:r>
          </a:p>
          <a:p>
            <a:pPr marL="725488" lvl="1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Üzleti modellek (MNO, MVNO, viszonteladó)</a:t>
            </a:r>
          </a:p>
          <a:p>
            <a:pPr marL="725488" lvl="1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Az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</a:rPr>
              <a:t>MVNO-k</a:t>
            </a: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 fajtái és együttműködésük az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</a:rPr>
              <a:t>MNO-val</a:t>
            </a:r>
            <a:endParaRPr lang="hu-HU" sz="2000" dirty="0" smtClean="0">
              <a:solidFill>
                <a:srgbClr val="0070B8"/>
              </a:solidFill>
              <a:latin typeface="Arial" pitchFamily="34" charset="0"/>
            </a:endParaRPr>
          </a:p>
          <a:p>
            <a:pPr marL="268288" indent="-268288">
              <a:lnSpc>
                <a:spcPct val="95000"/>
              </a:lnSpc>
              <a:buFont typeface="Wingdings" pitchFamily="2" charset="2"/>
              <a:buChar char="§"/>
            </a:pP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</a:rPr>
              <a:t>Szabályozási kérdések </a:t>
            </a:r>
            <a:endParaRPr lang="hu-HU" sz="2000" dirty="0">
              <a:solidFill>
                <a:srgbClr val="0070B8"/>
              </a:solidFill>
              <a:effectLst/>
              <a:latin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57147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700089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5715008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4429124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3143240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1857356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mobil szolgáltatás értéklánca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1000100" y="2928934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Hálózat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2071670" y="2857496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Termékek és </a:t>
            </a:r>
          </a:p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szolgáltatások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3500430" y="2928934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4643438" y="2928934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Ügyfélszolgálat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5929322" y="2857496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Marketing és </a:t>
            </a:r>
          </a:p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márkanév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7286644" y="292893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Értékesítés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857224" y="1785926"/>
            <a:ext cx="70925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mobil hálózati szolgáltató (Mobile Network Operator, MNO)</a:t>
            </a:r>
          </a:p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értéklánca:</a:t>
            </a:r>
            <a:endParaRPr lang="hu-HU" sz="20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42910" y="4000504"/>
            <a:ext cx="1285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 frekvencia-engedély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hálózati infrastruktúra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143240" y="4000504"/>
            <a:ext cx="1357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számlázó-rendszer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SIM kártya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hálózatkijelölő szám 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857356" y="4000504"/>
            <a:ext cx="1285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szolgáltatási kör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szolgáltatási csomagok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429124" y="4000504"/>
            <a:ext cx="1285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ügyfélszol-gálat</a:t>
            </a: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hiba-bejelentés,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szervíz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715008" y="4000504"/>
            <a:ext cx="128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Saját, jól be-járatott márkanév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marketing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Ügyfélszol-gálati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hálózat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7072330" y="4000504"/>
            <a:ext cx="1285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értékesítés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döntések a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végberende-zések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kérdé-sében</a:t>
            </a: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57147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700089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5715008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4429124" y="2643182"/>
            <a:ext cx="1428760" cy="857256"/>
          </a:xfrm>
          <a:prstGeom prst="chevron">
            <a:avLst>
              <a:gd name="adj" fmla="val 258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3143240" y="2643182"/>
            <a:ext cx="1428760" cy="857256"/>
          </a:xfrm>
          <a:prstGeom prst="chevron">
            <a:avLst>
              <a:gd name="adj" fmla="val 258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1857356" y="2643182"/>
            <a:ext cx="1428760" cy="857256"/>
          </a:xfrm>
          <a:prstGeom prst="chevron">
            <a:avLst>
              <a:gd name="adj" fmla="val 258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mobil szolgáltatás értéklánca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1000100" y="2928934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Hálózat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2071670" y="2857496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Termékek és </a:t>
            </a:r>
          </a:p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szolgáltatások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3500430" y="2928934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4643438" y="2928934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Ügyfélszolgálat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5929322" y="2857496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Marketing és </a:t>
            </a:r>
          </a:p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márkanév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7286644" y="292893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Értékesítés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857224" y="1785926"/>
            <a:ext cx="75186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viszonteladó értéklánca (sokan még ezt is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MVNO-nak</a:t>
            </a: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tekintik, </a:t>
            </a:r>
          </a:p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ez a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min-MVNO</a:t>
            </a: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):</a:t>
            </a:r>
            <a:endParaRPr lang="hu-HU" sz="20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42910" y="4000504"/>
            <a:ext cx="12858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Nincs saját frekvencia-engedély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Nincs saját hálózati infrastruktúra, csak a maghálózati részek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071802" y="4000504"/>
            <a:ext cx="15001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számlázást az MNO végzi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A SIM az MNO márkajelével, az ő IMSI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tartomá-nyába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tartozik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Az MNO hálózatkijelölő számát használja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857356" y="4000504"/>
            <a:ext cx="128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Az MNO szolgáltatási körét ajánlja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Az MNO és a saját szolgáltatási csomagjait ajánlja 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500562" y="4000504"/>
            <a:ext cx="1285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Nincs saját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ügyfélszol-gálata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, az MNO végzi a feladatot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715008" y="4000504"/>
            <a:ext cx="12858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Saját, márkanevet igyekszik használni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Korlátozott mértékben önálló marketing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7072330" y="4000504"/>
            <a:ext cx="1285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értékesítés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döntések a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végberende-zések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kérdé-sében</a:t>
            </a: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57147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700089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5715008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4429124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3143240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1857356" y="2643182"/>
            <a:ext cx="1428760" cy="857256"/>
          </a:xfrm>
          <a:prstGeom prst="chevron">
            <a:avLst>
              <a:gd name="adj" fmla="val 258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mobil szolgáltatás értéklánca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1000100" y="2928934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Hálózat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2071670" y="2857496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Termékek és </a:t>
            </a:r>
          </a:p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szolgáltatások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3500430" y="2928934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4643438" y="2928934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Ügyfélszolgálat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5929322" y="2857496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Marketing és </a:t>
            </a:r>
          </a:p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márkanév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7286644" y="292893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Értékesítés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857224" y="1785926"/>
            <a:ext cx="8144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mobil virtuális hálózati szolgáltató (Mobile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Virtual</a:t>
            </a: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Network Operator, </a:t>
            </a:r>
          </a:p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MVNO) értéklánca (ma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ext-MVNO</a:t>
            </a: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néven):</a:t>
            </a:r>
            <a:endParaRPr lang="hu-HU" sz="20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42910" y="4000504"/>
            <a:ext cx="12858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Nincs saját frekvencia-engedély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Nincs saját hálózati infrastruktúra, csak a maghálózati részek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143240" y="4000504"/>
            <a:ext cx="1357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számlázó-rendszer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SIM kártya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hálózatkijelölő szám 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857356" y="4000504"/>
            <a:ext cx="128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Az MNO szolgáltatási körét ajánlja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Az MNO és a saját szolgáltatási csomagjait ajánlja 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429124" y="4000504"/>
            <a:ext cx="1285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ügyfélszol-gálat</a:t>
            </a: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hiba-bejelentés,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szervíz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715008" y="4000504"/>
            <a:ext cx="128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Saját, jól be-járatott márkanév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marketing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Ügyfélszol-gálati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hálózat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7072330" y="4000504"/>
            <a:ext cx="1285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értékesítés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döntések a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végberende-zések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kérdé-sében</a:t>
            </a: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57147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7" name="AutoShape 4"/>
          <p:cNvSpPr>
            <a:spLocks noChangeArrowheads="1"/>
          </p:cNvSpPr>
          <p:nvPr/>
        </p:nvSpPr>
        <p:spPr bwMode="auto">
          <a:xfrm>
            <a:off x="7000892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8" name="AutoShape 4"/>
          <p:cNvSpPr>
            <a:spLocks noChangeArrowheads="1"/>
          </p:cNvSpPr>
          <p:nvPr/>
        </p:nvSpPr>
        <p:spPr bwMode="auto">
          <a:xfrm>
            <a:off x="5715008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4429124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auto">
          <a:xfrm>
            <a:off x="3143240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1" name="AutoShape 4"/>
          <p:cNvSpPr>
            <a:spLocks noChangeArrowheads="1"/>
          </p:cNvSpPr>
          <p:nvPr/>
        </p:nvSpPr>
        <p:spPr bwMode="auto">
          <a:xfrm>
            <a:off x="1857356" y="2643182"/>
            <a:ext cx="1428760" cy="857256"/>
          </a:xfrm>
          <a:prstGeom prst="chevron">
            <a:avLst>
              <a:gd name="adj" fmla="val 25843"/>
            </a:avLst>
          </a:prstGeom>
          <a:solidFill>
            <a:srgbClr val="FCFEB9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762000"/>
            <a:endParaRPr lang="hu-HU" sz="1600">
              <a:latin typeface="Times New Roman CE" charset="-18"/>
            </a:endParaRPr>
          </a:p>
        </p:txBody>
      </p:sp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mobil szolgáltatás értéklánca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Szövegdoboz 42"/>
          <p:cNvSpPr txBox="1"/>
          <p:nvPr/>
        </p:nvSpPr>
        <p:spPr>
          <a:xfrm>
            <a:off x="1000100" y="2928934"/>
            <a:ext cx="7040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Hálózat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2071670" y="2857496"/>
            <a:ext cx="1156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Termékek és </a:t>
            </a:r>
          </a:p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szolgáltatások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Szövegdoboz 44"/>
          <p:cNvSpPr txBox="1"/>
          <p:nvPr/>
        </p:nvSpPr>
        <p:spPr>
          <a:xfrm>
            <a:off x="3500430" y="2928934"/>
            <a:ext cx="9348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4643438" y="2928934"/>
            <a:ext cx="12234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Ügyfélszolgálat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5929322" y="2857496"/>
            <a:ext cx="1106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Marketing és </a:t>
            </a:r>
          </a:p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márkanév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7286644" y="2928934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200" dirty="0" smtClean="0">
                <a:latin typeface="Arial" pitchFamily="34" charset="0"/>
                <a:cs typeface="Arial" pitchFamily="34" charset="0"/>
              </a:rPr>
              <a:t>Értékesítés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857224" y="1785926"/>
            <a:ext cx="81442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mobil virtuális hálózati szolgáltató (Mobile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Virtual</a:t>
            </a: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Network Operator, </a:t>
            </a:r>
          </a:p>
          <a:p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MVNO) értéklánca (ma </a:t>
            </a:r>
            <a:r>
              <a:rPr lang="hu-HU" sz="20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full-MVNO</a:t>
            </a:r>
            <a:r>
              <a:rPr lang="hu-HU" sz="20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néven):</a:t>
            </a:r>
            <a:endParaRPr lang="hu-HU" sz="20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642910" y="4000504"/>
            <a:ext cx="128588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Nincs saját frekvencia-engedély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Nincs saját hálózati infrastruktúra, csak a maghálózati részek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3143240" y="4000504"/>
            <a:ext cx="135732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számlázó-rendszer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SIM kártya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hálózatkijelölő szám 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1857356" y="4000504"/>
            <a:ext cx="1285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szolgáltatási kör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szolgáltatási csomagok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4429124" y="4000504"/>
            <a:ext cx="128588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ügyfélszol-gálat</a:t>
            </a: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hiba-bejelentés, szerviz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5715008" y="4000504"/>
            <a:ext cx="128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Saját, jól be-járatott márkanév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Önálló marketing</a:t>
            </a:r>
          </a:p>
          <a:p>
            <a:pPr>
              <a:buFont typeface="Arial" pitchFamily="34" charset="0"/>
              <a:buChar char="•"/>
            </a:pP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Ügyfélszol-gálati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hálózat</a:t>
            </a:r>
            <a:endParaRPr lang="hu-HU" sz="1400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7072330" y="4000504"/>
            <a:ext cx="12858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Önálló értékesítés</a:t>
            </a:r>
          </a:p>
          <a:p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Saját döntések a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végberende-zések</a:t>
            </a:r>
            <a:r>
              <a:rPr lang="hu-HU" sz="1400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sz="1400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kérdé-sében</a:t>
            </a:r>
            <a:endParaRPr lang="hu-HU" sz="1400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Freeform 85"/>
          <p:cNvSpPr>
            <a:spLocks/>
          </p:cNvSpPr>
          <p:nvPr/>
        </p:nvSpPr>
        <p:spPr bwMode="auto">
          <a:xfrm>
            <a:off x="6724664" y="300989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FFC00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2371725" y="1677988"/>
            <a:ext cx="1331913" cy="1042988"/>
            <a:chOff x="1494" y="1057"/>
            <a:chExt cx="839" cy="657"/>
          </a:xfrm>
        </p:grpSpPr>
        <p:sp>
          <p:nvSpPr>
            <p:cNvPr id="4102" name="Oval 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solidFill>
              <a:srgbClr val="618F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4107" name="Group 11"/>
          <p:cNvGrpSpPr>
            <a:grpSpLocks/>
          </p:cNvGrpSpPr>
          <p:nvPr/>
        </p:nvGrpSpPr>
        <p:grpSpPr bwMode="auto">
          <a:xfrm>
            <a:off x="2544763" y="1905001"/>
            <a:ext cx="482600" cy="244475"/>
            <a:chOff x="1603" y="1200"/>
            <a:chExt cx="304" cy="15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647950" y="195580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11" name="Group 15"/>
          <p:cNvGrpSpPr>
            <a:grpSpLocks/>
          </p:cNvGrpSpPr>
          <p:nvPr/>
        </p:nvGrpSpPr>
        <p:grpSpPr bwMode="auto">
          <a:xfrm>
            <a:off x="2551113" y="2246313"/>
            <a:ext cx="482600" cy="244475"/>
            <a:chOff x="1607" y="1415"/>
            <a:chExt cx="304" cy="154"/>
          </a:xfrm>
        </p:grpSpPr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654300" y="229711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3127375" y="2098676"/>
            <a:ext cx="482600" cy="246063"/>
            <a:chOff x="1970" y="1322"/>
            <a:chExt cx="304" cy="155"/>
          </a:xfrm>
        </p:grpSpPr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221038" y="214947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19" name="Group 23"/>
          <p:cNvGrpSpPr>
            <a:grpSpLocks/>
          </p:cNvGrpSpPr>
          <p:nvPr/>
        </p:nvGrpSpPr>
        <p:grpSpPr bwMode="auto">
          <a:xfrm>
            <a:off x="2371725" y="2927351"/>
            <a:ext cx="1331913" cy="1042988"/>
            <a:chOff x="1494" y="1844"/>
            <a:chExt cx="839" cy="657"/>
          </a:xfrm>
        </p:grpSpPr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solidFill>
              <a:srgbClr val="33CC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4122" name="Group 26"/>
          <p:cNvGrpSpPr>
            <a:grpSpLocks/>
          </p:cNvGrpSpPr>
          <p:nvPr/>
        </p:nvGrpSpPr>
        <p:grpSpPr bwMode="auto">
          <a:xfrm>
            <a:off x="2551113" y="3154363"/>
            <a:ext cx="482600" cy="246063"/>
            <a:chOff x="1607" y="1987"/>
            <a:chExt cx="304" cy="155"/>
          </a:xfrm>
        </p:grpSpPr>
        <p:sp>
          <p:nvSpPr>
            <p:cNvPr id="4120" name="Rectangle 2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1" name="Rectangle 25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2654300" y="320516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26" name="Group 30"/>
          <p:cNvGrpSpPr>
            <a:grpSpLocks/>
          </p:cNvGrpSpPr>
          <p:nvPr/>
        </p:nvGrpSpPr>
        <p:grpSpPr bwMode="auto">
          <a:xfrm>
            <a:off x="2559050" y="3495676"/>
            <a:ext cx="481013" cy="244475"/>
            <a:chOff x="1612" y="2202"/>
            <a:chExt cx="303" cy="154"/>
          </a:xfrm>
        </p:grpSpPr>
        <p:sp>
          <p:nvSpPr>
            <p:cNvPr id="4124" name="Rectangle 2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660650" y="354488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3133725" y="3348038"/>
            <a:ext cx="482600" cy="246063"/>
            <a:chOff x="1974" y="2109"/>
            <a:chExt cx="304" cy="155"/>
          </a:xfrm>
        </p:grpSpPr>
        <p:sp>
          <p:nvSpPr>
            <p:cNvPr id="4128" name="Rectangle 3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9" name="Rectangle 33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3227388" y="340042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34" name="Group 38"/>
          <p:cNvGrpSpPr>
            <a:grpSpLocks/>
          </p:cNvGrpSpPr>
          <p:nvPr/>
        </p:nvGrpSpPr>
        <p:grpSpPr bwMode="auto">
          <a:xfrm>
            <a:off x="4111625" y="2713038"/>
            <a:ext cx="534988" cy="246063"/>
            <a:chOff x="2590" y="1709"/>
            <a:chExt cx="337" cy="155"/>
          </a:xfrm>
        </p:grpSpPr>
        <p:sp>
          <p:nvSpPr>
            <p:cNvPr id="4132" name="Rectangle 3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3" name="Rectangle 37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4219575" y="276542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38" name="Group 42"/>
          <p:cNvGrpSpPr>
            <a:grpSpLocks/>
          </p:cNvGrpSpPr>
          <p:nvPr/>
        </p:nvGrpSpPr>
        <p:grpSpPr bwMode="auto">
          <a:xfrm>
            <a:off x="5156200" y="2706688"/>
            <a:ext cx="608013" cy="246063"/>
            <a:chOff x="3248" y="1705"/>
            <a:chExt cx="383" cy="155"/>
          </a:xfrm>
        </p:grpSpPr>
        <p:sp>
          <p:nvSpPr>
            <p:cNvPr id="4136" name="Rectangle 4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7" name="Rectangle 41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5248275" y="275907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4459288" y="3054351"/>
            <a:ext cx="482600" cy="246063"/>
            <a:chOff x="2809" y="1924"/>
            <a:chExt cx="304" cy="155"/>
          </a:xfrm>
        </p:grpSpPr>
        <p:sp>
          <p:nvSpPr>
            <p:cNvPr id="4140" name="Rectangle 4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1" name="Rectangle 45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4562475" y="310515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46" name="Group 50"/>
          <p:cNvGrpSpPr>
            <a:grpSpLocks/>
          </p:cNvGrpSpPr>
          <p:nvPr/>
        </p:nvGrpSpPr>
        <p:grpSpPr bwMode="auto">
          <a:xfrm>
            <a:off x="5564188" y="3048001"/>
            <a:ext cx="481013" cy="244475"/>
            <a:chOff x="3505" y="1920"/>
            <a:chExt cx="303" cy="154"/>
          </a:xfrm>
        </p:grpSpPr>
        <p:sp>
          <p:nvSpPr>
            <p:cNvPr id="4144" name="Rectangle 4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5" name="Rectangle 49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7" name="Rectangle 51"/>
          <p:cNvSpPr>
            <a:spLocks noChangeArrowheads="1"/>
          </p:cNvSpPr>
          <p:nvPr/>
        </p:nvSpPr>
        <p:spPr bwMode="auto">
          <a:xfrm>
            <a:off x="5661025" y="309880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50" name="Group 54"/>
          <p:cNvGrpSpPr>
            <a:grpSpLocks/>
          </p:cNvGrpSpPr>
          <p:nvPr/>
        </p:nvGrpSpPr>
        <p:grpSpPr bwMode="auto">
          <a:xfrm>
            <a:off x="4800600" y="2152651"/>
            <a:ext cx="534988" cy="244475"/>
            <a:chOff x="3024" y="1356"/>
            <a:chExt cx="337" cy="154"/>
          </a:xfrm>
        </p:grpSpPr>
        <p:sp>
          <p:nvSpPr>
            <p:cNvPr id="4148" name="Rectangle 5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9" name="Rectangle 53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4918075" y="220186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154" name="Group 58"/>
          <p:cNvGrpSpPr>
            <a:grpSpLocks/>
          </p:cNvGrpSpPr>
          <p:nvPr/>
        </p:nvGrpSpPr>
        <p:grpSpPr bwMode="auto">
          <a:xfrm>
            <a:off x="5516563" y="2159001"/>
            <a:ext cx="534988" cy="244475"/>
            <a:chOff x="3475" y="1360"/>
            <a:chExt cx="337" cy="154"/>
          </a:xfrm>
        </p:grpSpPr>
        <p:sp>
          <p:nvSpPr>
            <p:cNvPr id="4152" name="Rectangle 5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53" name="Rectangle 57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5665788" y="220821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64" name="Line 68"/>
          <p:cNvSpPr>
            <a:spLocks noChangeShapeType="1"/>
          </p:cNvSpPr>
          <p:nvPr/>
        </p:nvSpPr>
        <p:spPr bwMode="auto">
          <a:xfrm>
            <a:off x="4646613" y="283368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5" name="Line 69"/>
          <p:cNvSpPr>
            <a:spLocks noChangeShapeType="1"/>
          </p:cNvSpPr>
          <p:nvPr/>
        </p:nvSpPr>
        <p:spPr bwMode="auto">
          <a:xfrm>
            <a:off x="5764212" y="2827338"/>
            <a:ext cx="808051" cy="31591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9" name="Line 73"/>
          <p:cNvSpPr>
            <a:spLocks noChangeShapeType="1"/>
          </p:cNvSpPr>
          <p:nvPr/>
        </p:nvSpPr>
        <p:spPr bwMode="auto">
          <a:xfrm>
            <a:off x="5087938" y="240030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0" name="Line 74"/>
          <p:cNvSpPr>
            <a:spLocks noChangeShapeType="1"/>
          </p:cNvSpPr>
          <p:nvPr/>
        </p:nvSpPr>
        <p:spPr bwMode="auto">
          <a:xfrm flipH="1">
            <a:off x="5603875" y="240030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1" name="Line 75"/>
          <p:cNvSpPr>
            <a:spLocks noChangeShapeType="1"/>
          </p:cNvSpPr>
          <p:nvPr/>
        </p:nvSpPr>
        <p:spPr bwMode="auto">
          <a:xfrm>
            <a:off x="5597525" y="295433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2" name="Line 76"/>
          <p:cNvSpPr>
            <a:spLocks noChangeShapeType="1"/>
          </p:cNvSpPr>
          <p:nvPr/>
        </p:nvSpPr>
        <p:spPr bwMode="auto">
          <a:xfrm>
            <a:off x="4506913" y="296068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3" name="Line 77"/>
          <p:cNvSpPr>
            <a:spLocks noChangeShapeType="1"/>
          </p:cNvSpPr>
          <p:nvPr/>
        </p:nvSpPr>
        <p:spPr bwMode="auto">
          <a:xfrm>
            <a:off x="3602038" y="221297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4" name="Line 78"/>
          <p:cNvSpPr>
            <a:spLocks noChangeShapeType="1"/>
          </p:cNvSpPr>
          <p:nvPr/>
        </p:nvSpPr>
        <p:spPr bwMode="auto">
          <a:xfrm flipV="1">
            <a:off x="3609975" y="286702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5" name="Line 79"/>
          <p:cNvSpPr>
            <a:spLocks noChangeShapeType="1"/>
          </p:cNvSpPr>
          <p:nvPr/>
        </p:nvSpPr>
        <p:spPr bwMode="auto">
          <a:xfrm flipV="1">
            <a:off x="3040063" y="348297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6" name="Line 80"/>
          <p:cNvSpPr>
            <a:spLocks noChangeShapeType="1"/>
          </p:cNvSpPr>
          <p:nvPr/>
        </p:nvSpPr>
        <p:spPr bwMode="auto">
          <a:xfrm>
            <a:off x="3027363" y="329565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4186" name="Group 90"/>
          <p:cNvGrpSpPr>
            <a:grpSpLocks/>
          </p:cNvGrpSpPr>
          <p:nvPr/>
        </p:nvGrpSpPr>
        <p:grpSpPr bwMode="auto">
          <a:xfrm>
            <a:off x="1792288" y="3381376"/>
            <a:ext cx="588963" cy="101600"/>
            <a:chOff x="1129" y="2130"/>
            <a:chExt cx="371" cy="64"/>
          </a:xfrm>
        </p:grpSpPr>
        <p:sp>
          <p:nvSpPr>
            <p:cNvPr id="4183" name="Freeform 87"/>
            <p:cNvSpPr>
              <a:spLocks noEditPoints="1"/>
            </p:cNvSpPr>
            <p:nvPr/>
          </p:nvSpPr>
          <p:spPr bwMode="auto">
            <a:xfrm>
              <a:off x="1129" y="2130"/>
              <a:ext cx="224" cy="48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4" name="Freeform 88"/>
            <p:cNvSpPr>
              <a:spLocks noEditPoints="1"/>
            </p:cNvSpPr>
            <p:nvPr/>
          </p:nvSpPr>
          <p:spPr bwMode="auto">
            <a:xfrm>
              <a:off x="1276" y="2146"/>
              <a:ext cx="224" cy="48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5" name="Line 89"/>
            <p:cNvSpPr>
              <a:spLocks noChangeShapeType="1"/>
            </p:cNvSpPr>
            <p:nvPr/>
          </p:nvSpPr>
          <p:spPr bwMode="auto">
            <a:xfrm flipV="1">
              <a:off x="1274" y="2130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4190" name="Group 94"/>
          <p:cNvGrpSpPr>
            <a:grpSpLocks/>
          </p:cNvGrpSpPr>
          <p:nvPr/>
        </p:nvGrpSpPr>
        <p:grpSpPr bwMode="auto">
          <a:xfrm>
            <a:off x="1779588" y="2151063"/>
            <a:ext cx="588963" cy="103188"/>
            <a:chOff x="1121" y="1355"/>
            <a:chExt cx="371" cy="65"/>
          </a:xfrm>
        </p:grpSpPr>
        <p:sp>
          <p:nvSpPr>
            <p:cNvPr id="4187" name="Freeform 91"/>
            <p:cNvSpPr>
              <a:spLocks noEditPoints="1"/>
            </p:cNvSpPr>
            <p:nvPr/>
          </p:nvSpPr>
          <p:spPr bwMode="auto">
            <a:xfrm>
              <a:off x="1121" y="1355"/>
              <a:ext cx="223" cy="48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223" y="0"/>
                </a:cxn>
                <a:cxn ang="0">
                  <a:pos x="223" y="6"/>
                </a:cxn>
                <a:cxn ang="0">
                  <a:pos x="28" y="35"/>
                </a:cxn>
                <a:cxn ang="0">
                  <a:pos x="27" y="30"/>
                </a:cxn>
                <a:cxn ang="0">
                  <a:pos x="35" y="48"/>
                </a:cxn>
                <a:cxn ang="0">
                  <a:pos x="0" y="37"/>
                </a:cxn>
                <a:cxn ang="0">
                  <a:pos x="30" y="15"/>
                </a:cxn>
                <a:cxn ang="0">
                  <a:pos x="35" y="48"/>
                </a:cxn>
              </a:cxnLst>
              <a:rect l="0" t="0" r="r" b="b"/>
              <a:pathLst>
                <a:path w="223" h="48">
                  <a:moveTo>
                    <a:pt x="27" y="30"/>
                  </a:moveTo>
                  <a:lnTo>
                    <a:pt x="223" y="0"/>
                  </a:lnTo>
                  <a:lnTo>
                    <a:pt x="223" y="6"/>
                  </a:lnTo>
                  <a:lnTo>
                    <a:pt x="28" y="35"/>
                  </a:lnTo>
                  <a:lnTo>
                    <a:pt x="27" y="30"/>
                  </a:lnTo>
                  <a:close/>
                  <a:moveTo>
                    <a:pt x="35" y="48"/>
                  </a:moveTo>
                  <a:lnTo>
                    <a:pt x="0" y="37"/>
                  </a:lnTo>
                  <a:lnTo>
                    <a:pt x="30" y="15"/>
                  </a:lnTo>
                  <a:lnTo>
                    <a:pt x="35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8" name="Freeform 92"/>
            <p:cNvSpPr>
              <a:spLocks noEditPoints="1"/>
            </p:cNvSpPr>
            <p:nvPr/>
          </p:nvSpPr>
          <p:spPr bwMode="auto">
            <a:xfrm>
              <a:off x="1268" y="1372"/>
              <a:ext cx="224" cy="4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95" y="13"/>
                </a:cxn>
                <a:cxn ang="0">
                  <a:pos x="196" y="18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188" y="0"/>
                </a:cxn>
                <a:cxn ang="0">
                  <a:pos x="224" y="11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2"/>
                  </a:moveTo>
                  <a:lnTo>
                    <a:pt x="195" y="13"/>
                  </a:lnTo>
                  <a:lnTo>
                    <a:pt x="196" y="18"/>
                  </a:lnTo>
                  <a:lnTo>
                    <a:pt x="0" y="48"/>
                  </a:lnTo>
                  <a:lnTo>
                    <a:pt x="0" y="42"/>
                  </a:lnTo>
                  <a:close/>
                  <a:moveTo>
                    <a:pt x="188" y="0"/>
                  </a:moveTo>
                  <a:lnTo>
                    <a:pt x="224" y="11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9" name="Line 93"/>
            <p:cNvSpPr>
              <a:spLocks noChangeShapeType="1"/>
            </p:cNvSpPr>
            <p:nvPr/>
          </p:nvSpPr>
          <p:spPr bwMode="auto">
            <a:xfrm flipV="1">
              <a:off x="1266" y="1356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91" name="Line 95"/>
          <p:cNvSpPr>
            <a:spLocks noChangeShapeType="1"/>
          </p:cNvSpPr>
          <p:nvPr/>
        </p:nvSpPr>
        <p:spPr bwMode="auto">
          <a:xfrm flipV="1">
            <a:off x="3033713" y="223520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2" name="Line 96"/>
          <p:cNvSpPr>
            <a:spLocks noChangeShapeType="1"/>
          </p:cNvSpPr>
          <p:nvPr/>
        </p:nvSpPr>
        <p:spPr bwMode="auto">
          <a:xfrm>
            <a:off x="3021013" y="204946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3" name="Rectangle 97"/>
          <p:cNvSpPr>
            <a:spLocks noChangeArrowheads="1"/>
          </p:cNvSpPr>
          <p:nvPr/>
        </p:nvSpPr>
        <p:spPr bwMode="auto">
          <a:xfrm>
            <a:off x="1427163" y="406717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4" name="Rectangle 98"/>
          <p:cNvSpPr>
            <a:spLocks noChangeArrowheads="1"/>
          </p:cNvSpPr>
          <p:nvPr/>
        </p:nvSpPr>
        <p:spPr bwMode="auto">
          <a:xfrm>
            <a:off x="1549400" y="4105276"/>
            <a:ext cx="327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5" name="Rectangle 99"/>
          <p:cNvSpPr>
            <a:spLocks noChangeArrowheads="1"/>
          </p:cNvSpPr>
          <p:nvPr/>
        </p:nvSpPr>
        <p:spPr bwMode="auto">
          <a:xfrm>
            <a:off x="2782888" y="4076701"/>
            <a:ext cx="48101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6" name="Rectangle 100"/>
          <p:cNvSpPr>
            <a:spLocks noChangeArrowheads="1"/>
          </p:cNvSpPr>
          <p:nvPr/>
        </p:nvSpPr>
        <p:spPr bwMode="auto">
          <a:xfrm>
            <a:off x="2859088" y="4116388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7" name="Rectangle 101"/>
          <p:cNvSpPr>
            <a:spLocks noChangeArrowheads="1"/>
          </p:cNvSpPr>
          <p:nvPr/>
        </p:nvSpPr>
        <p:spPr bwMode="auto">
          <a:xfrm>
            <a:off x="4921250" y="401637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8" name="Rectangle 102"/>
          <p:cNvSpPr>
            <a:spLocks noChangeArrowheads="1"/>
          </p:cNvSpPr>
          <p:nvPr/>
        </p:nvSpPr>
        <p:spPr bwMode="auto">
          <a:xfrm>
            <a:off x="4997450" y="4056063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NSS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9" name="Rectangle 103"/>
          <p:cNvSpPr>
            <a:spLocks noChangeArrowheads="1"/>
          </p:cNvSpPr>
          <p:nvPr/>
        </p:nvSpPr>
        <p:spPr bwMode="auto">
          <a:xfrm>
            <a:off x="6357950" y="4000504"/>
            <a:ext cx="1304925" cy="411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08" name="Freeform 112"/>
          <p:cNvSpPr>
            <a:spLocks noEditPoints="1"/>
          </p:cNvSpPr>
          <p:nvPr/>
        </p:nvSpPr>
        <p:spPr bwMode="auto">
          <a:xfrm>
            <a:off x="2070100" y="166846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10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2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9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6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6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10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10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1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799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2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2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0"/>
                </a:moveTo>
                <a:lnTo>
                  <a:pt x="13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0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3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09" name="Freeform 113"/>
          <p:cNvSpPr>
            <a:spLocks noEditPoints="1"/>
          </p:cNvSpPr>
          <p:nvPr/>
        </p:nvSpPr>
        <p:spPr bwMode="auto">
          <a:xfrm>
            <a:off x="3948113" y="1647826"/>
            <a:ext cx="22225" cy="2579688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8" y="59"/>
              </a:cxn>
              <a:cxn ang="0">
                <a:pos x="0" y="59"/>
              </a:cxn>
              <a:cxn ang="0">
                <a:pos x="9" y="152"/>
              </a:cxn>
              <a:cxn ang="0">
                <a:pos x="8" y="118"/>
              </a:cxn>
              <a:cxn ang="0">
                <a:pos x="0" y="211"/>
              </a:cxn>
              <a:cxn ang="0">
                <a:pos x="9" y="236"/>
              </a:cxn>
              <a:cxn ang="0">
                <a:pos x="0" y="236"/>
              </a:cxn>
              <a:cxn ang="0">
                <a:pos x="9" y="328"/>
              </a:cxn>
              <a:cxn ang="0">
                <a:pos x="9" y="295"/>
              </a:cxn>
              <a:cxn ang="0">
                <a:pos x="1" y="387"/>
              </a:cxn>
              <a:cxn ang="0">
                <a:pos x="10" y="413"/>
              </a:cxn>
              <a:cxn ang="0">
                <a:pos x="1" y="413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0" y="589"/>
              </a:cxn>
              <a:cxn ang="0">
                <a:pos x="2" y="589"/>
              </a:cxn>
              <a:cxn ang="0">
                <a:pos x="11" y="682"/>
              </a:cxn>
              <a:cxn ang="0">
                <a:pos x="10" y="648"/>
              </a:cxn>
              <a:cxn ang="0">
                <a:pos x="2" y="741"/>
              </a:cxn>
              <a:cxn ang="0">
                <a:pos x="11" y="766"/>
              </a:cxn>
              <a:cxn ang="0">
                <a:pos x="2" y="766"/>
              </a:cxn>
              <a:cxn ang="0">
                <a:pos x="11" y="859"/>
              </a:cxn>
              <a:cxn ang="0">
                <a:pos x="11" y="825"/>
              </a:cxn>
              <a:cxn ang="0">
                <a:pos x="3" y="918"/>
              </a:cxn>
              <a:cxn ang="0">
                <a:pos x="12" y="943"/>
              </a:cxn>
              <a:cxn ang="0">
                <a:pos x="3" y="943"/>
              </a:cxn>
              <a:cxn ang="0">
                <a:pos x="12" y="1036"/>
              </a:cxn>
              <a:cxn ang="0">
                <a:pos x="12" y="1002"/>
              </a:cxn>
              <a:cxn ang="0">
                <a:pos x="4" y="1095"/>
              </a:cxn>
              <a:cxn ang="0">
                <a:pos x="12" y="1120"/>
              </a:cxn>
              <a:cxn ang="0">
                <a:pos x="4" y="1120"/>
              </a:cxn>
              <a:cxn ang="0">
                <a:pos x="13" y="1212"/>
              </a:cxn>
              <a:cxn ang="0">
                <a:pos x="13" y="1179"/>
              </a:cxn>
              <a:cxn ang="0">
                <a:pos x="4" y="1271"/>
              </a:cxn>
              <a:cxn ang="0">
                <a:pos x="13" y="1297"/>
              </a:cxn>
              <a:cxn ang="0">
                <a:pos x="5" y="1297"/>
              </a:cxn>
              <a:cxn ang="0">
                <a:pos x="13" y="1389"/>
              </a:cxn>
              <a:cxn ang="0">
                <a:pos x="13" y="1356"/>
              </a:cxn>
              <a:cxn ang="0">
                <a:pos x="5" y="1448"/>
              </a:cxn>
              <a:cxn ang="0">
                <a:pos x="14" y="1473"/>
              </a:cxn>
              <a:cxn ang="0">
                <a:pos x="5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4" h="1625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69"/>
                </a:lnTo>
                <a:lnTo>
                  <a:pt x="1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8"/>
                </a:lnTo>
                <a:lnTo>
                  <a:pt x="1" y="328"/>
                </a:lnTo>
                <a:lnTo>
                  <a:pt x="1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7"/>
                </a:lnTo>
                <a:lnTo>
                  <a:pt x="1" y="387"/>
                </a:lnTo>
                <a:lnTo>
                  <a:pt x="1" y="354"/>
                </a:lnTo>
                <a:lnTo>
                  <a:pt x="9" y="354"/>
                </a:lnTo>
                <a:close/>
                <a:moveTo>
                  <a:pt x="10" y="413"/>
                </a:moveTo>
                <a:lnTo>
                  <a:pt x="10" y="446"/>
                </a:lnTo>
                <a:lnTo>
                  <a:pt x="1" y="446"/>
                </a:lnTo>
                <a:lnTo>
                  <a:pt x="1" y="413"/>
                </a:lnTo>
                <a:lnTo>
                  <a:pt x="10" y="413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1" y="472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1"/>
                </a:lnTo>
                <a:lnTo>
                  <a:pt x="10" y="530"/>
                </a:lnTo>
                <a:close/>
                <a:moveTo>
                  <a:pt x="10" y="589"/>
                </a:moveTo>
                <a:lnTo>
                  <a:pt x="10" y="623"/>
                </a:lnTo>
                <a:lnTo>
                  <a:pt x="2" y="623"/>
                </a:lnTo>
                <a:lnTo>
                  <a:pt x="2" y="589"/>
                </a:lnTo>
                <a:lnTo>
                  <a:pt x="10" y="589"/>
                </a:lnTo>
                <a:close/>
                <a:moveTo>
                  <a:pt x="10" y="648"/>
                </a:moveTo>
                <a:lnTo>
                  <a:pt x="11" y="682"/>
                </a:lnTo>
                <a:lnTo>
                  <a:pt x="2" y="682"/>
                </a:lnTo>
                <a:lnTo>
                  <a:pt x="2" y="648"/>
                </a:lnTo>
                <a:lnTo>
                  <a:pt x="10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2" y="741"/>
                </a:lnTo>
                <a:lnTo>
                  <a:pt x="2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2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1" y="859"/>
                </a:lnTo>
                <a:lnTo>
                  <a:pt x="3" y="859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1" y="884"/>
                </a:moveTo>
                <a:lnTo>
                  <a:pt x="11" y="918"/>
                </a:lnTo>
                <a:lnTo>
                  <a:pt x="3" y="918"/>
                </a:lnTo>
                <a:lnTo>
                  <a:pt x="3" y="884"/>
                </a:lnTo>
                <a:lnTo>
                  <a:pt x="11" y="884"/>
                </a:lnTo>
                <a:close/>
                <a:moveTo>
                  <a:pt x="12" y="943"/>
                </a:moveTo>
                <a:lnTo>
                  <a:pt x="12" y="977"/>
                </a:lnTo>
                <a:lnTo>
                  <a:pt x="3" y="977"/>
                </a:lnTo>
                <a:lnTo>
                  <a:pt x="3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6"/>
                </a:lnTo>
                <a:lnTo>
                  <a:pt x="4" y="1036"/>
                </a:lnTo>
                <a:lnTo>
                  <a:pt x="3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5"/>
                </a:lnTo>
                <a:lnTo>
                  <a:pt x="4" y="1095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2" y="1120"/>
                </a:moveTo>
                <a:lnTo>
                  <a:pt x="12" y="1153"/>
                </a:lnTo>
                <a:lnTo>
                  <a:pt x="4" y="1154"/>
                </a:lnTo>
                <a:lnTo>
                  <a:pt x="4" y="1120"/>
                </a:lnTo>
                <a:lnTo>
                  <a:pt x="12" y="1120"/>
                </a:lnTo>
                <a:close/>
                <a:moveTo>
                  <a:pt x="13" y="1179"/>
                </a:moveTo>
                <a:lnTo>
                  <a:pt x="13" y="1212"/>
                </a:lnTo>
                <a:lnTo>
                  <a:pt x="4" y="1212"/>
                </a:lnTo>
                <a:lnTo>
                  <a:pt x="4" y="1179"/>
                </a:lnTo>
                <a:lnTo>
                  <a:pt x="13" y="1179"/>
                </a:lnTo>
                <a:close/>
                <a:moveTo>
                  <a:pt x="13" y="1238"/>
                </a:moveTo>
                <a:lnTo>
                  <a:pt x="13" y="1271"/>
                </a:lnTo>
                <a:lnTo>
                  <a:pt x="4" y="1271"/>
                </a:lnTo>
                <a:lnTo>
                  <a:pt x="4" y="1238"/>
                </a:lnTo>
                <a:lnTo>
                  <a:pt x="13" y="1238"/>
                </a:lnTo>
                <a:close/>
                <a:moveTo>
                  <a:pt x="13" y="1297"/>
                </a:moveTo>
                <a:lnTo>
                  <a:pt x="13" y="1330"/>
                </a:lnTo>
                <a:lnTo>
                  <a:pt x="5" y="1330"/>
                </a:lnTo>
                <a:lnTo>
                  <a:pt x="5" y="1297"/>
                </a:lnTo>
                <a:lnTo>
                  <a:pt x="13" y="1297"/>
                </a:lnTo>
                <a:close/>
                <a:moveTo>
                  <a:pt x="13" y="1356"/>
                </a:moveTo>
                <a:lnTo>
                  <a:pt x="13" y="1389"/>
                </a:lnTo>
                <a:lnTo>
                  <a:pt x="5" y="1389"/>
                </a:lnTo>
                <a:lnTo>
                  <a:pt x="5" y="1356"/>
                </a:lnTo>
                <a:lnTo>
                  <a:pt x="13" y="1356"/>
                </a:lnTo>
                <a:close/>
                <a:moveTo>
                  <a:pt x="13" y="1414"/>
                </a:moveTo>
                <a:lnTo>
                  <a:pt x="14" y="1448"/>
                </a:lnTo>
                <a:lnTo>
                  <a:pt x="5" y="1448"/>
                </a:lnTo>
                <a:lnTo>
                  <a:pt x="5" y="1415"/>
                </a:lnTo>
                <a:lnTo>
                  <a:pt x="13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5" y="1507"/>
                </a:lnTo>
                <a:lnTo>
                  <a:pt x="5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5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4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10" name="Freeform 114"/>
          <p:cNvSpPr>
            <a:spLocks noEditPoints="1"/>
          </p:cNvSpPr>
          <p:nvPr/>
        </p:nvSpPr>
        <p:spPr bwMode="auto">
          <a:xfrm>
            <a:off x="6126163" y="166846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9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1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8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7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9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9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4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5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5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4213" name="Group 117"/>
          <p:cNvGrpSpPr>
            <a:grpSpLocks/>
          </p:cNvGrpSpPr>
          <p:nvPr/>
        </p:nvGrpSpPr>
        <p:grpSpPr bwMode="auto">
          <a:xfrm>
            <a:off x="2371725" y="1677988"/>
            <a:ext cx="1331913" cy="1042988"/>
            <a:chOff x="1494" y="1057"/>
            <a:chExt cx="839" cy="657"/>
          </a:xfrm>
          <a:solidFill>
            <a:srgbClr val="00B0F0"/>
          </a:solidFill>
        </p:grpSpPr>
        <p:sp>
          <p:nvSpPr>
            <p:cNvPr id="4211" name="Oval 115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2" name="Oval 11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4216" name="Group 120"/>
          <p:cNvGrpSpPr>
            <a:grpSpLocks/>
          </p:cNvGrpSpPr>
          <p:nvPr/>
        </p:nvGrpSpPr>
        <p:grpSpPr bwMode="auto">
          <a:xfrm>
            <a:off x="2544763" y="1905001"/>
            <a:ext cx="482600" cy="244475"/>
            <a:chOff x="1603" y="1200"/>
            <a:chExt cx="304" cy="154"/>
          </a:xfrm>
        </p:grpSpPr>
        <p:sp>
          <p:nvSpPr>
            <p:cNvPr id="4214" name="Rectangle 118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5" name="Rectangle 11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17" name="Rectangle 121"/>
          <p:cNvSpPr>
            <a:spLocks noChangeArrowheads="1"/>
          </p:cNvSpPr>
          <p:nvPr/>
        </p:nvSpPr>
        <p:spPr bwMode="auto">
          <a:xfrm>
            <a:off x="2647950" y="195580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20" name="Group 124"/>
          <p:cNvGrpSpPr>
            <a:grpSpLocks/>
          </p:cNvGrpSpPr>
          <p:nvPr/>
        </p:nvGrpSpPr>
        <p:grpSpPr bwMode="auto">
          <a:xfrm>
            <a:off x="2551113" y="2246313"/>
            <a:ext cx="482600" cy="244475"/>
            <a:chOff x="1607" y="1415"/>
            <a:chExt cx="304" cy="154"/>
          </a:xfrm>
        </p:grpSpPr>
        <p:sp>
          <p:nvSpPr>
            <p:cNvPr id="4218" name="Rectangle 122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9" name="Rectangle 12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1" name="Rectangle 125"/>
          <p:cNvSpPr>
            <a:spLocks noChangeArrowheads="1"/>
          </p:cNvSpPr>
          <p:nvPr/>
        </p:nvSpPr>
        <p:spPr bwMode="auto">
          <a:xfrm>
            <a:off x="2654300" y="229711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24" name="Group 128"/>
          <p:cNvGrpSpPr>
            <a:grpSpLocks/>
          </p:cNvGrpSpPr>
          <p:nvPr/>
        </p:nvGrpSpPr>
        <p:grpSpPr bwMode="auto">
          <a:xfrm>
            <a:off x="3127375" y="2098676"/>
            <a:ext cx="482600" cy="246063"/>
            <a:chOff x="1970" y="1322"/>
            <a:chExt cx="304" cy="155"/>
          </a:xfrm>
        </p:grpSpPr>
        <p:sp>
          <p:nvSpPr>
            <p:cNvPr id="4222" name="Rectangle 126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3" name="Rectangle 12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5" name="Rectangle 129"/>
          <p:cNvSpPr>
            <a:spLocks noChangeArrowheads="1"/>
          </p:cNvSpPr>
          <p:nvPr/>
        </p:nvSpPr>
        <p:spPr bwMode="auto">
          <a:xfrm>
            <a:off x="3221038" y="214947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28" name="Group 132"/>
          <p:cNvGrpSpPr>
            <a:grpSpLocks/>
          </p:cNvGrpSpPr>
          <p:nvPr/>
        </p:nvGrpSpPr>
        <p:grpSpPr bwMode="auto">
          <a:xfrm>
            <a:off x="2371725" y="2927351"/>
            <a:ext cx="1331913" cy="1042988"/>
            <a:chOff x="1494" y="1844"/>
            <a:chExt cx="839" cy="657"/>
          </a:xfrm>
          <a:solidFill>
            <a:srgbClr val="00B0F0"/>
          </a:solidFill>
        </p:grpSpPr>
        <p:sp>
          <p:nvSpPr>
            <p:cNvPr id="4226" name="Oval 130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7" name="Oval 13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4231" name="Group 135"/>
          <p:cNvGrpSpPr>
            <a:grpSpLocks/>
          </p:cNvGrpSpPr>
          <p:nvPr/>
        </p:nvGrpSpPr>
        <p:grpSpPr bwMode="auto">
          <a:xfrm>
            <a:off x="2551113" y="3154363"/>
            <a:ext cx="482600" cy="246063"/>
            <a:chOff x="1607" y="1987"/>
            <a:chExt cx="304" cy="155"/>
          </a:xfrm>
        </p:grpSpPr>
        <p:sp>
          <p:nvSpPr>
            <p:cNvPr id="4229" name="Rectangle 133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0" name="Rectangle 13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2" name="Rectangle 136"/>
          <p:cNvSpPr>
            <a:spLocks noChangeArrowheads="1"/>
          </p:cNvSpPr>
          <p:nvPr/>
        </p:nvSpPr>
        <p:spPr bwMode="auto">
          <a:xfrm>
            <a:off x="2654300" y="320516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35" name="Group 139"/>
          <p:cNvGrpSpPr>
            <a:grpSpLocks/>
          </p:cNvGrpSpPr>
          <p:nvPr/>
        </p:nvGrpSpPr>
        <p:grpSpPr bwMode="auto">
          <a:xfrm>
            <a:off x="2559050" y="3495676"/>
            <a:ext cx="481013" cy="244475"/>
            <a:chOff x="1612" y="2202"/>
            <a:chExt cx="303" cy="154"/>
          </a:xfrm>
        </p:grpSpPr>
        <p:sp>
          <p:nvSpPr>
            <p:cNvPr id="4233" name="Rectangle 137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4" name="Rectangle 13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6" name="Rectangle 140"/>
          <p:cNvSpPr>
            <a:spLocks noChangeArrowheads="1"/>
          </p:cNvSpPr>
          <p:nvPr/>
        </p:nvSpPr>
        <p:spPr bwMode="auto">
          <a:xfrm>
            <a:off x="2660650" y="354488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39" name="Group 143"/>
          <p:cNvGrpSpPr>
            <a:grpSpLocks/>
          </p:cNvGrpSpPr>
          <p:nvPr/>
        </p:nvGrpSpPr>
        <p:grpSpPr bwMode="auto">
          <a:xfrm>
            <a:off x="3133725" y="3348038"/>
            <a:ext cx="482600" cy="246063"/>
            <a:chOff x="1974" y="2109"/>
            <a:chExt cx="304" cy="155"/>
          </a:xfrm>
        </p:grpSpPr>
        <p:sp>
          <p:nvSpPr>
            <p:cNvPr id="4237" name="Rectangle 141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8" name="Rectangle 14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0" name="Rectangle 144"/>
          <p:cNvSpPr>
            <a:spLocks noChangeArrowheads="1"/>
          </p:cNvSpPr>
          <p:nvPr/>
        </p:nvSpPr>
        <p:spPr bwMode="auto">
          <a:xfrm>
            <a:off x="3227388" y="340042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43" name="Group 147"/>
          <p:cNvGrpSpPr>
            <a:grpSpLocks/>
          </p:cNvGrpSpPr>
          <p:nvPr/>
        </p:nvGrpSpPr>
        <p:grpSpPr bwMode="auto">
          <a:xfrm>
            <a:off x="4111625" y="2713038"/>
            <a:ext cx="534988" cy="246063"/>
            <a:chOff x="2590" y="1709"/>
            <a:chExt cx="337" cy="155"/>
          </a:xfrm>
        </p:grpSpPr>
        <p:sp>
          <p:nvSpPr>
            <p:cNvPr id="4241" name="Rectangle 145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2" name="Rectangle 14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4" name="Rectangle 148"/>
          <p:cNvSpPr>
            <a:spLocks noChangeArrowheads="1"/>
          </p:cNvSpPr>
          <p:nvPr/>
        </p:nvSpPr>
        <p:spPr bwMode="auto">
          <a:xfrm>
            <a:off x="4219575" y="276542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47" name="Group 151"/>
          <p:cNvGrpSpPr>
            <a:grpSpLocks/>
          </p:cNvGrpSpPr>
          <p:nvPr/>
        </p:nvGrpSpPr>
        <p:grpSpPr bwMode="auto">
          <a:xfrm>
            <a:off x="5156200" y="2706688"/>
            <a:ext cx="608013" cy="246063"/>
            <a:chOff x="3248" y="1705"/>
            <a:chExt cx="383" cy="155"/>
          </a:xfrm>
        </p:grpSpPr>
        <p:sp>
          <p:nvSpPr>
            <p:cNvPr id="4245" name="Rectangle 149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6" name="Rectangle 15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8" name="Rectangle 152"/>
          <p:cNvSpPr>
            <a:spLocks noChangeArrowheads="1"/>
          </p:cNvSpPr>
          <p:nvPr/>
        </p:nvSpPr>
        <p:spPr bwMode="auto">
          <a:xfrm>
            <a:off x="5248275" y="275907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51" name="Group 155"/>
          <p:cNvGrpSpPr>
            <a:grpSpLocks/>
          </p:cNvGrpSpPr>
          <p:nvPr/>
        </p:nvGrpSpPr>
        <p:grpSpPr bwMode="auto">
          <a:xfrm>
            <a:off x="4459288" y="3054351"/>
            <a:ext cx="482600" cy="246063"/>
            <a:chOff x="2809" y="1924"/>
            <a:chExt cx="304" cy="155"/>
          </a:xfrm>
        </p:grpSpPr>
        <p:sp>
          <p:nvSpPr>
            <p:cNvPr id="4249" name="Rectangle 153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0" name="Rectangle 15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2" name="Rectangle 156"/>
          <p:cNvSpPr>
            <a:spLocks noChangeArrowheads="1"/>
          </p:cNvSpPr>
          <p:nvPr/>
        </p:nvSpPr>
        <p:spPr bwMode="auto">
          <a:xfrm>
            <a:off x="4562475" y="310515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55" name="Group 159"/>
          <p:cNvGrpSpPr>
            <a:grpSpLocks/>
          </p:cNvGrpSpPr>
          <p:nvPr/>
        </p:nvGrpSpPr>
        <p:grpSpPr bwMode="auto">
          <a:xfrm>
            <a:off x="5564188" y="3048001"/>
            <a:ext cx="481013" cy="244475"/>
            <a:chOff x="3505" y="1920"/>
            <a:chExt cx="303" cy="154"/>
          </a:xfrm>
        </p:grpSpPr>
        <p:sp>
          <p:nvSpPr>
            <p:cNvPr id="4253" name="Rectangle 157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4" name="Rectangle 15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6" name="Rectangle 160"/>
          <p:cNvSpPr>
            <a:spLocks noChangeArrowheads="1"/>
          </p:cNvSpPr>
          <p:nvPr/>
        </p:nvSpPr>
        <p:spPr bwMode="auto">
          <a:xfrm>
            <a:off x="5661025" y="309880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59" name="Group 163"/>
          <p:cNvGrpSpPr>
            <a:grpSpLocks/>
          </p:cNvGrpSpPr>
          <p:nvPr/>
        </p:nvGrpSpPr>
        <p:grpSpPr bwMode="auto">
          <a:xfrm>
            <a:off x="4800600" y="2152651"/>
            <a:ext cx="534988" cy="244475"/>
            <a:chOff x="3024" y="1356"/>
            <a:chExt cx="337" cy="154"/>
          </a:xfrm>
        </p:grpSpPr>
        <p:sp>
          <p:nvSpPr>
            <p:cNvPr id="4257" name="Rectangle 161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8" name="Rectangle 16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0" name="Rectangle 164"/>
          <p:cNvSpPr>
            <a:spLocks noChangeArrowheads="1"/>
          </p:cNvSpPr>
          <p:nvPr/>
        </p:nvSpPr>
        <p:spPr bwMode="auto">
          <a:xfrm>
            <a:off x="4918075" y="220186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263" name="Group 167"/>
          <p:cNvGrpSpPr>
            <a:grpSpLocks/>
          </p:cNvGrpSpPr>
          <p:nvPr/>
        </p:nvGrpSpPr>
        <p:grpSpPr bwMode="auto">
          <a:xfrm>
            <a:off x="5516563" y="2159001"/>
            <a:ext cx="534988" cy="244475"/>
            <a:chOff x="3475" y="1360"/>
            <a:chExt cx="337" cy="154"/>
          </a:xfrm>
        </p:grpSpPr>
        <p:sp>
          <p:nvSpPr>
            <p:cNvPr id="4261" name="Rectangle 165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62" name="Rectangle 16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4" name="Rectangle 168"/>
          <p:cNvSpPr>
            <a:spLocks noChangeArrowheads="1"/>
          </p:cNvSpPr>
          <p:nvPr/>
        </p:nvSpPr>
        <p:spPr bwMode="auto">
          <a:xfrm>
            <a:off x="5665788" y="220821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3" name="Line 177"/>
          <p:cNvSpPr>
            <a:spLocks noChangeShapeType="1"/>
          </p:cNvSpPr>
          <p:nvPr/>
        </p:nvSpPr>
        <p:spPr bwMode="auto">
          <a:xfrm>
            <a:off x="4646613" y="283368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4" name="Line 178"/>
          <p:cNvSpPr>
            <a:spLocks noChangeShapeType="1"/>
          </p:cNvSpPr>
          <p:nvPr/>
        </p:nvSpPr>
        <p:spPr bwMode="auto">
          <a:xfrm flipV="1">
            <a:off x="5764212" y="2500306"/>
            <a:ext cx="736613" cy="327032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8" name="Line 182"/>
          <p:cNvSpPr>
            <a:spLocks noChangeShapeType="1"/>
          </p:cNvSpPr>
          <p:nvPr/>
        </p:nvSpPr>
        <p:spPr bwMode="auto">
          <a:xfrm>
            <a:off x="5087938" y="240030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9" name="Line 183"/>
          <p:cNvSpPr>
            <a:spLocks noChangeShapeType="1"/>
          </p:cNvSpPr>
          <p:nvPr/>
        </p:nvSpPr>
        <p:spPr bwMode="auto">
          <a:xfrm flipH="1">
            <a:off x="5603875" y="240030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0" name="Line 184"/>
          <p:cNvSpPr>
            <a:spLocks noChangeShapeType="1"/>
          </p:cNvSpPr>
          <p:nvPr/>
        </p:nvSpPr>
        <p:spPr bwMode="auto">
          <a:xfrm>
            <a:off x="5597525" y="295433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1" name="Line 185"/>
          <p:cNvSpPr>
            <a:spLocks noChangeShapeType="1"/>
          </p:cNvSpPr>
          <p:nvPr/>
        </p:nvSpPr>
        <p:spPr bwMode="auto">
          <a:xfrm>
            <a:off x="4506913" y="296068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2" name="Line 186"/>
          <p:cNvSpPr>
            <a:spLocks noChangeShapeType="1"/>
          </p:cNvSpPr>
          <p:nvPr/>
        </p:nvSpPr>
        <p:spPr bwMode="auto">
          <a:xfrm>
            <a:off x="3602038" y="221297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3" name="Line 187"/>
          <p:cNvSpPr>
            <a:spLocks noChangeShapeType="1"/>
          </p:cNvSpPr>
          <p:nvPr/>
        </p:nvSpPr>
        <p:spPr bwMode="auto">
          <a:xfrm flipV="1">
            <a:off x="3609975" y="286702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4" name="Line 188"/>
          <p:cNvSpPr>
            <a:spLocks noChangeShapeType="1"/>
          </p:cNvSpPr>
          <p:nvPr/>
        </p:nvSpPr>
        <p:spPr bwMode="auto">
          <a:xfrm flipV="1">
            <a:off x="3040063" y="348297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5" name="Line 189"/>
          <p:cNvSpPr>
            <a:spLocks noChangeShapeType="1"/>
          </p:cNvSpPr>
          <p:nvPr/>
        </p:nvSpPr>
        <p:spPr bwMode="auto">
          <a:xfrm>
            <a:off x="3027363" y="329565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4" name="Freeform 198"/>
          <p:cNvSpPr>
            <a:spLocks noEditPoints="1"/>
          </p:cNvSpPr>
          <p:nvPr/>
        </p:nvSpPr>
        <p:spPr bwMode="auto">
          <a:xfrm>
            <a:off x="1792288" y="338137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5" name="Freeform 199"/>
          <p:cNvSpPr>
            <a:spLocks noEditPoints="1"/>
          </p:cNvSpPr>
          <p:nvPr/>
        </p:nvSpPr>
        <p:spPr bwMode="auto">
          <a:xfrm>
            <a:off x="2025650" y="340677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6" name="Line 200"/>
          <p:cNvSpPr>
            <a:spLocks noChangeShapeType="1"/>
          </p:cNvSpPr>
          <p:nvPr/>
        </p:nvSpPr>
        <p:spPr bwMode="auto">
          <a:xfrm flipV="1">
            <a:off x="2022475" y="338137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7" name="Freeform 201"/>
          <p:cNvSpPr>
            <a:spLocks noEditPoints="1"/>
          </p:cNvSpPr>
          <p:nvPr/>
        </p:nvSpPr>
        <p:spPr bwMode="auto">
          <a:xfrm>
            <a:off x="1792288" y="338137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8" name="Freeform 202"/>
          <p:cNvSpPr>
            <a:spLocks noEditPoints="1"/>
          </p:cNvSpPr>
          <p:nvPr/>
        </p:nvSpPr>
        <p:spPr bwMode="auto">
          <a:xfrm>
            <a:off x="2025650" y="340677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9" name="Line 203"/>
          <p:cNvSpPr>
            <a:spLocks noChangeShapeType="1"/>
          </p:cNvSpPr>
          <p:nvPr/>
        </p:nvSpPr>
        <p:spPr bwMode="auto">
          <a:xfrm flipV="1">
            <a:off x="2022475" y="338137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0" name="Freeform 204"/>
          <p:cNvSpPr>
            <a:spLocks noEditPoints="1"/>
          </p:cNvSpPr>
          <p:nvPr/>
        </p:nvSpPr>
        <p:spPr bwMode="auto">
          <a:xfrm>
            <a:off x="1779588" y="215106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1" name="Freeform 205"/>
          <p:cNvSpPr>
            <a:spLocks noEditPoints="1"/>
          </p:cNvSpPr>
          <p:nvPr/>
        </p:nvSpPr>
        <p:spPr bwMode="auto">
          <a:xfrm>
            <a:off x="2012950" y="217805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2" name="Line 206"/>
          <p:cNvSpPr>
            <a:spLocks noChangeShapeType="1"/>
          </p:cNvSpPr>
          <p:nvPr/>
        </p:nvSpPr>
        <p:spPr bwMode="auto">
          <a:xfrm flipV="1">
            <a:off x="2009775" y="215265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3" name="Freeform 207"/>
          <p:cNvSpPr>
            <a:spLocks noEditPoints="1"/>
          </p:cNvSpPr>
          <p:nvPr/>
        </p:nvSpPr>
        <p:spPr bwMode="auto">
          <a:xfrm>
            <a:off x="1779588" y="215106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4" name="Freeform 208"/>
          <p:cNvSpPr>
            <a:spLocks noEditPoints="1"/>
          </p:cNvSpPr>
          <p:nvPr/>
        </p:nvSpPr>
        <p:spPr bwMode="auto">
          <a:xfrm>
            <a:off x="2012950" y="217805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5" name="Line 209"/>
          <p:cNvSpPr>
            <a:spLocks noChangeShapeType="1"/>
          </p:cNvSpPr>
          <p:nvPr/>
        </p:nvSpPr>
        <p:spPr bwMode="auto">
          <a:xfrm flipV="1">
            <a:off x="2009775" y="215265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6" name="Line 210"/>
          <p:cNvSpPr>
            <a:spLocks noChangeShapeType="1"/>
          </p:cNvSpPr>
          <p:nvPr/>
        </p:nvSpPr>
        <p:spPr bwMode="auto">
          <a:xfrm flipV="1">
            <a:off x="3033713" y="223520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7" name="Line 211"/>
          <p:cNvSpPr>
            <a:spLocks noChangeShapeType="1"/>
          </p:cNvSpPr>
          <p:nvPr/>
        </p:nvSpPr>
        <p:spPr bwMode="auto">
          <a:xfrm>
            <a:off x="3021013" y="204946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8" name="Rectangle 212"/>
          <p:cNvSpPr>
            <a:spLocks noChangeArrowheads="1"/>
          </p:cNvSpPr>
          <p:nvPr/>
        </p:nvSpPr>
        <p:spPr bwMode="auto">
          <a:xfrm>
            <a:off x="1427163" y="406717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9" name="Rectangle 213"/>
          <p:cNvSpPr>
            <a:spLocks noChangeArrowheads="1"/>
          </p:cNvSpPr>
          <p:nvPr/>
        </p:nvSpPr>
        <p:spPr bwMode="auto">
          <a:xfrm>
            <a:off x="1549400" y="4105276"/>
            <a:ext cx="327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10" name="Rectangle 214"/>
          <p:cNvSpPr>
            <a:spLocks noChangeArrowheads="1"/>
          </p:cNvSpPr>
          <p:nvPr/>
        </p:nvSpPr>
        <p:spPr bwMode="auto">
          <a:xfrm>
            <a:off x="2782888" y="4076701"/>
            <a:ext cx="48101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11" name="Rectangle 215"/>
          <p:cNvSpPr>
            <a:spLocks noChangeArrowheads="1"/>
          </p:cNvSpPr>
          <p:nvPr/>
        </p:nvSpPr>
        <p:spPr bwMode="auto">
          <a:xfrm>
            <a:off x="2859088" y="4116388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12" name="Rectangle 216"/>
          <p:cNvSpPr>
            <a:spLocks noChangeArrowheads="1"/>
          </p:cNvSpPr>
          <p:nvPr/>
        </p:nvSpPr>
        <p:spPr bwMode="auto">
          <a:xfrm>
            <a:off x="4921250" y="401637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13" name="Rectangle 217"/>
          <p:cNvSpPr>
            <a:spLocks noChangeArrowheads="1"/>
          </p:cNvSpPr>
          <p:nvPr/>
        </p:nvSpPr>
        <p:spPr bwMode="auto">
          <a:xfrm>
            <a:off x="4997450" y="4056063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NSS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323" name="Freeform 227"/>
          <p:cNvSpPr>
            <a:spLocks noEditPoints="1"/>
          </p:cNvSpPr>
          <p:nvPr/>
        </p:nvSpPr>
        <p:spPr bwMode="auto">
          <a:xfrm>
            <a:off x="2070100" y="166846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10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2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9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6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6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10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10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1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799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2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2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0"/>
                </a:moveTo>
                <a:lnTo>
                  <a:pt x="13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0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3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4" name="Freeform 228"/>
          <p:cNvSpPr>
            <a:spLocks noEditPoints="1"/>
          </p:cNvSpPr>
          <p:nvPr/>
        </p:nvSpPr>
        <p:spPr bwMode="auto">
          <a:xfrm>
            <a:off x="3948113" y="1647826"/>
            <a:ext cx="22225" cy="2579688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8" y="59"/>
              </a:cxn>
              <a:cxn ang="0">
                <a:pos x="0" y="59"/>
              </a:cxn>
              <a:cxn ang="0">
                <a:pos x="9" y="152"/>
              </a:cxn>
              <a:cxn ang="0">
                <a:pos x="8" y="118"/>
              </a:cxn>
              <a:cxn ang="0">
                <a:pos x="0" y="211"/>
              </a:cxn>
              <a:cxn ang="0">
                <a:pos x="9" y="236"/>
              </a:cxn>
              <a:cxn ang="0">
                <a:pos x="0" y="236"/>
              </a:cxn>
              <a:cxn ang="0">
                <a:pos x="9" y="328"/>
              </a:cxn>
              <a:cxn ang="0">
                <a:pos x="9" y="295"/>
              </a:cxn>
              <a:cxn ang="0">
                <a:pos x="1" y="387"/>
              </a:cxn>
              <a:cxn ang="0">
                <a:pos x="10" y="413"/>
              </a:cxn>
              <a:cxn ang="0">
                <a:pos x="1" y="413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0" y="589"/>
              </a:cxn>
              <a:cxn ang="0">
                <a:pos x="2" y="589"/>
              </a:cxn>
              <a:cxn ang="0">
                <a:pos x="11" y="682"/>
              </a:cxn>
              <a:cxn ang="0">
                <a:pos x="10" y="648"/>
              </a:cxn>
              <a:cxn ang="0">
                <a:pos x="2" y="741"/>
              </a:cxn>
              <a:cxn ang="0">
                <a:pos x="11" y="766"/>
              </a:cxn>
              <a:cxn ang="0">
                <a:pos x="2" y="766"/>
              </a:cxn>
              <a:cxn ang="0">
                <a:pos x="11" y="859"/>
              </a:cxn>
              <a:cxn ang="0">
                <a:pos x="11" y="825"/>
              </a:cxn>
              <a:cxn ang="0">
                <a:pos x="3" y="918"/>
              </a:cxn>
              <a:cxn ang="0">
                <a:pos x="12" y="943"/>
              </a:cxn>
              <a:cxn ang="0">
                <a:pos x="3" y="943"/>
              </a:cxn>
              <a:cxn ang="0">
                <a:pos x="12" y="1036"/>
              </a:cxn>
              <a:cxn ang="0">
                <a:pos x="12" y="1002"/>
              </a:cxn>
              <a:cxn ang="0">
                <a:pos x="4" y="1095"/>
              </a:cxn>
              <a:cxn ang="0">
                <a:pos x="12" y="1120"/>
              </a:cxn>
              <a:cxn ang="0">
                <a:pos x="4" y="1120"/>
              </a:cxn>
              <a:cxn ang="0">
                <a:pos x="13" y="1212"/>
              </a:cxn>
              <a:cxn ang="0">
                <a:pos x="13" y="1179"/>
              </a:cxn>
              <a:cxn ang="0">
                <a:pos x="4" y="1271"/>
              </a:cxn>
              <a:cxn ang="0">
                <a:pos x="13" y="1297"/>
              </a:cxn>
              <a:cxn ang="0">
                <a:pos x="5" y="1297"/>
              </a:cxn>
              <a:cxn ang="0">
                <a:pos x="13" y="1389"/>
              </a:cxn>
              <a:cxn ang="0">
                <a:pos x="13" y="1356"/>
              </a:cxn>
              <a:cxn ang="0">
                <a:pos x="5" y="1448"/>
              </a:cxn>
              <a:cxn ang="0">
                <a:pos x="14" y="1473"/>
              </a:cxn>
              <a:cxn ang="0">
                <a:pos x="5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4" h="1625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69"/>
                </a:lnTo>
                <a:lnTo>
                  <a:pt x="1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8"/>
                </a:lnTo>
                <a:lnTo>
                  <a:pt x="1" y="328"/>
                </a:lnTo>
                <a:lnTo>
                  <a:pt x="1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7"/>
                </a:lnTo>
                <a:lnTo>
                  <a:pt x="1" y="387"/>
                </a:lnTo>
                <a:lnTo>
                  <a:pt x="1" y="354"/>
                </a:lnTo>
                <a:lnTo>
                  <a:pt x="9" y="354"/>
                </a:lnTo>
                <a:close/>
                <a:moveTo>
                  <a:pt x="10" y="413"/>
                </a:moveTo>
                <a:lnTo>
                  <a:pt x="10" y="446"/>
                </a:lnTo>
                <a:lnTo>
                  <a:pt x="1" y="446"/>
                </a:lnTo>
                <a:lnTo>
                  <a:pt x="1" y="413"/>
                </a:lnTo>
                <a:lnTo>
                  <a:pt x="10" y="413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1" y="472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1"/>
                </a:lnTo>
                <a:lnTo>
                  <a:pt x="10" y="530"/>
                </a:lnTo>
                <a:close/>
                <a:moveTo>
                  <a:pt x="10" y="589"/>
                </a:moveTo>
                <a:lnTo>
                  <a:pt x="10" y="623"/>
                </a:lnTo>
                <a:lnTo>
                  <a:pt x="2" y="623"/>
                </a:lnTo>
                <a:lnTo>
                  <a:pt x="2" y="589"/>
                </a:lnTo>
                <a:lnTo>
                  <a:pt x="10" y="589"/>
                </a:lnTo>
                <a:close/>
                <a:moveTo>
                  <a:pt x="10" y="648"/>
                </a:moveTo>
                <a:lnTo>
                  <a:pt x="11" y="682"/>
                </a:lnTo>
                <a:lnTo>
                  <a:pt x="2" y="682"/>
                </a:lnTo>
                <a:lnTo>
                  <a:pt x="2" y="648"/>
                </a:lnTo>
                <a:lnTo>
                  <a:pt x="10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2" y="741"/>
                </a:lnTo>
                <a:lnTo>
                  <a:pt x="2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2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1" y="859"/>
                </a:lnTo>
                <a:lnTo>
                  <a:pt x="3" y="859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1" y="884"/>
                </a:moveTo>
                <a:lnTo>
                  <a:pt x="11" y="918"/>
                </a:lnTo>
                <a:lnTo>
                  <a:pt x="3" y="918"/>
                </a:lnTo>
                <a:lnTo>
                  <a:pt x="3" y="884"/>
                </a:lnTo>
                <a:lnTo>
                  <a:pt x="11" y="884"/>
                </a:lnTo>
                <a:close/>
                <a:moveTo>
                  <a:pt x="12" y="943"/>
                </a:moveTo>
                <a:lnTo>
                  <a:pt x="12" y="977"/>
                </a:lnTo>
                <a:lnTo>
                  <a:pt x="3" y="977"/>
                </a:lnTo>
                <a:lnTo>
                  <a:pt x="3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6"/>
                </a:lnTo>
                <a:lnTo>
                  <a:pt x="4" y="1036"/>
                </a:lnTo>
                <a:lnTo>
                  <a:pt x="3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5"/>
                </a:lnTo>
                <a:lnTo>
                  <a:pt x="4" y="1095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2" y="1120"/>
                </a:moveTo>
                <a:lnTo>
                  <a:pt x="12" y="1153"/>
                </a:lnTo>
                <a:lnTo>
                  <a:pt x="4" y="1154"/>
                </a:lnTo>
                <a:lnTo>
                  <a:pt x="4" y="1120"/>
                </a:lnTo>
                <a:lnTo>
                  <a:pt x="12" y="1120"/>
                </a:lnTo>
                <a:close/>
                <a:moveTo>
                  <a:pt x="13" y="1179"/>
                </a:moveTo>
                <a:lnTo>
                  <a:pt x="13" y="1212"/>
                </a:lnTo>
                <a:lnTo>
                  <a:pt x="4" y="1212"/>
                </a:lnTo>
                <a:lnTo>
                  <a:pt x="4" y="1179"/>
                </a:lnTo>
                <a:lnTo>
                  <a:pt x="13" y="1179"/>
                </a:lnTo>
                <a:close/>
                <a:moveTo>
                  <a:pt x="13" y="1238"/>
                </a:moveTo>
                <a:lnTo>
                  <a:pt x="13" y="1271"/>
                </a:lnTo>
                <a:lnTo>
                  <a:pt x="4" y="1271"/>
                </a:lnTo>
                <a:lnTo>
                  <a:pt x="4" y="1238"/>
                </a:lnTo>
                <a:lnTo>
                  <a:pt x="13" y="1238"/>
                </a:lnTo>
                <a:close/>
                <a:moveTo>
                  <a:pt x="13" y="1297"/>
                </a:moveTo>
                <a:lnTo>
                  <a:pt x="13" y="1330"/>
                </a:lnTo>
                <a:lnTo>
                  <a:pt x="5" y="1330"/>
                </a:lnTo>
                <a:lnTo>
                  <a:pt x="5" y="1297"/>
                </a:lnTo>
                <a:lnTo>
                  <a:pt x="13" y="1297"/>
                </a:lnTo>
                <a:close/>
                <a:moveTo>
                  <a:pt x="13" y="1356"/>
                </a:moveTo>
                <a:lnTo>
                  <a:pt x="13" y="1389"/>
                </a:lnTo>
                <a:lnTo>
                  <a:pt x="5" y="1389"/>
                </a:lnTo>
                <a:lnTo>
                  <a:pt x="5" y="1356"/>
                </a:lnTo>
                <a:lnTo>
                  <a:pt x="13" y="1356"/>
                </a:lnTo>
                <a:close/>
                <a:moveTo>
                  <a:pt x="13" y="1414"/>
                </a:moveTo>
                <a:lnTo>
                  <a:pt x="14" y="1448"/>
                </a:lnTo>
                <a:lnTo>
                  <a:pt x="5" y="1448"/>
                </a:lnTo>
                <a:lnTo>
                  <a:pt x="5" y="1415"/>
                </a:lnTo>
                <a:lnTo>
                  <a:pt x="13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5" y="1507"/>
                </a:lnTo>
                <a:lnTo>
                  <a:pt x="5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5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4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5" name="Freeform 229"/>
          <p:cNvSpPr>
            <a:spLocks noEditPoints="1"/>
          </p:cNvSpPr>
          <p:nvPr/>
        </p:nvSpPr>
        <p:spPr bwMode="auto">
          <a:xfrm>
            <a:off x="6126163" y="166846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9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1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8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7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9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9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4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5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5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aphicFrame>
        <p:nvGraphicFramePr>
          <p:cNvPr id="4326" name="Object 111"/>
          <p:cNvGraphicFramePr>
            <a:graphicFrameLocks noGrp="1" noChangeAspect="1"/>
          </p:cNvGraphicFramePr>
          <p:nvPr/>
        </p:nvGraphicFramePr>
        <p:xfrm>
          <a:off x="1571604" y="2143116"/>
          <a:ext cx="234950" cy="569913"/>
        </p:xfrm>
        <a:graphic>
          <a:graphicData uri="http://schemas.openxmlformats.org/presentationml/2006/ole">
            <p:oleObj spid="_x0000_s4326" name="Kép" r:id="rId4" imgW="1486080" imgH="3609421" progId="Word.Picture.8">
              <p:embed/>
            </p:oleObj>
          </a:graphicData>
        </a:graphic>
      </p:graphicFrame>
      <p:graphicFrame>
        <p:nvGraphicFramePr>
          <p:cNvPr id="4327" name="Object 111"/>
          <p:cNvGraphicFramePr>
            <a:graphicFrameLocks noGrp="1" noChangeAspect="1"/>
          </p:cNvGraphicFramePr>
          <p:nvPr/>
        </p:nvGraphicFramePr>
        <p:xfrm>
          <a:off x="1571604" y="3357562"/>
          <a:ext cx="234950" cy="569913"/>
        </p:xfrm>
        <a:graphic>
          <a:graphicData uri="http://schemas.openxmlformats.org/presentationml/2006/ole">
            <p:oleObj spid="_x0000_s4327" name="Kép" r:id="rId5" imgW="1486080" imgH="3609421" progId="Word.Picture.8">
              <p:embed/>
            </p:oleObj>
          </a:graphicData>
        </a:graphic>
      </p:graphicFrame>
      <p:sp>
        <p:nvSpPr>
          <p:cNvPr id="236" name="Freeform 85"/>
          <p:cNvSpPr>
            <a:spLocks/>
          </p:cNvSpPr>
          <p:nvPr/>
        </p:nvSpPr>
        <p:spPr bwMode="auto">
          <a:xfrm>
            <a:off x="6500826" y="2000240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8" name="Freeform 85"/>
          <p:cNvSpPr>
            <a:spLocks/>
          </p:cNvSpPr>
          <p:nvPr/>
        </p:nvSpPr>
        <p:spPr bwMode="auto">
          <a:xfrm>
            <a:off x="6572264" y="285749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92D05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4268" name="Rectangle 172"/>
          <p:cNvSpPr>
            <a:spLocks noChangeArrowheads="1"/>
          </p:cNvSpPr>
          <p:nvPr/>
        </p:nvSpPr>
        <p:spPr bwMode="auto">
          <a:xfrm>
            <a:off x="6786578" y="2285992"/>
            <a:ext cx="4730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PSTN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2" name="Rectangle 176"/>
          <p:cNvSpPr>
            <a:spLocks noChangeArrowheads="1"/>
          </p:cNvSpPr>
          <p:nvPr/>
        </p:nvSpPr>
        <p:spPr bwMode="auto">
          <a:xfrm>
            <a:off x="6858016" y="3143248"/>
            <a:ext cx="4857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PLMN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41" name="Rectangle 217"/>
          <p:cNvSpPr>
            <a:spLocks noChangeArrowheads="1"/>
          </p:cNvSpPr>
          <p:nvPr/>
        </p:nvSpPr>
        <p:spPr bwMode="auto">
          <a:xfrm>
            <a:off x="6572264" y="4071942"/>
            <a:ext cx="80175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Nyilvános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sz="1300" b="1" dirty="0" smtClean="0">
                <a:solidFill>
                  <a:srgbClr val="000000"/>
                </a:solidFill>
                <a:latin typeface="Arial" pitchFamily="34" charset="0"/>
              </a:rPr>
              <a:t>hálózatok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Ellipszis 194"/>
          <p:cNvSpPr/>
          <p:nvPr/>
        </p:nvSpPr>
        <p:spPr>
          <a:xfrm>
            <a:off x="4572000" y="1500174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8" name="Szövegdoboz 197"/>
          <p:cNvSpPr txBox="1"/>
          <p:nvPr/>
        </p:nvSpPr>
        <p:spPr>
          <a:xfrm>
            <a:off x="4643438" y="1643050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Ügyfél-szolgálat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Ellipszis 193"/>
          <p:cNvSpPr/>
          <p:nvPr/>
        </p:nvSpPr>
        <p:spPr>
          <a:xfrm>
            <a:off x="4000496" y="5643578"/>
            <a:ext cx="1143008" cy="78581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9" name="Freeform 85"/>
          <p:cNvSpPr>
            <a:spLocks/>
          </p:cNvSpPr>
          <p:nvPr/>
        </p:nvSpPr>
        <p:spPr bwMode="auto">
          <a:xfrm>
            <a:off x="6724664" y="372427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FFC00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71725" y="2392368"/>
            <a:ext cx="1331913" cy="1042988"/>
            <a:chOff x="1494" y="1057"/>
            <a:chExt cx="839" cy="657"/>
          </a:xfrm>
        </p:grpSpPr>
        <p:sp>
          <p:nvSpPr>
            <p:cNvPr id="4102" name="Oval 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solidFill>
              <a:srgbClr val="618F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44763" y="2619381"/>
            <a:ext cx="482600" cy="244475"/>
            <a:chOff x="1603" y="1200"/>
            <a:chExt cx="304" cy="15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647950" y="267018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551113" y="2960693"/>
            <a:ext cx="482600" cy="244475"/>
            <a:chOff x="1607" y="1415"/>
            <a:chExt cx="304" cy="154"/>
          </a:xfrm>
        </p:grpSpPr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654300" y="301149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127375" y="2813056"/>
            <a:ext cx="482600" cy="246063"/>
            <a:chOff x="1970" y="1322"/>
            <a:chExt cx="304" cy="155"/>
          </a:xfrm>
        </p:grpSpPr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221038" y="286385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371725" y="3641731"/>
            <a:ext cx="1331913" cy="1042988"/>
            <a:chOff x="1494" y="1844"/>
            <a:chExt cx="839" cy="657"/>
          </a:xfrm>
        </p:grpSpPr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solidFill>
              <a:srgbClr val="33CC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2551113" y="3868743"/>
            <a:ext cx="482600" cy="246063"/>
            <a:chOff x="1607" y="1987"/>
            <a:chExt cx="304" cy="155"/>
          </a:xfrm>
        </p:grpSpPr>
        <p:sp>
          <p:nvSpPr>
            <p:cNvPr id="4120" name="Rectangle 2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1" name="Rectangle 25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2654300" y="391954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559050" y="4210056"/>
            <a:ext cx="481013" cy="244475"/>
            <a:chOff x="1612" y="2202"/>
            <a:chExt cx="303" cy="154"/>
          </a:xfrm>
        </p:grpSpPr>
        <p:sp>
          <p:nvSpPr>
            <p:cNvPr id="4124" name="Rectangle 2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660650" y="425926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133725" y="4062418"/>
            <a:ext cx="482600" cy="246063"/>
            <a:chOff x="1974" y="2109"/>
            <a:chExt cx="304" cy="155"/>
          </a:xfrm>
        </p:grpSpPr>
        <p:sp>
          <p:nvSpPr>
            <p:cNvPr id="4128" name="Rectangle 3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9" name="Rectangle 33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3227388" y="411480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11625" y="3427418"/>
            <a:ext cx="534988" cy="246063"/>
            <a:chOff x="2590" y="1709"/>
            <a:chExt cx="337" cy="155"/>
          </a:xfrm>
        </p:grpSpPr>
        <p:sp>
          <p:nvSpPr>
            <p:cNvPr id="4132" name="Rectangle 3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3" name="Rectangle 37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4219575" y="347980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5156200" y="3421068"/>
            <a:ext cx="608013" cy="246063"/>
            <a:chOff x="3248" y="1705"/>
            <a:chExt cx="383" cy="155"/>
          </a:xfrm>
        </p:grpSpPr>
        <p:sp>
          <p:nvSpPr>
            <p:cNvPr id="4136" name="Rectangle 4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7" name="Rectangle 41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5248275" y="347345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4459288" y="3768731"/>
            <a:ext cx="482600" cy="246063"/>
            <a:chOff x="2809" y="1924"/>
            <a:chExt cx="304" cy="155"/>
          </a:xfrm>
        </p:grpSpPr>
        <p:sp>
          <p:nvSpPr>
            <p:cNvPr id="4140" name="Rectangle 4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1" name="Rectangle 45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4562475" y="381953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5564188" y="3762381"/>
            <a:ext cx="481013" cy="244475"/>
            <a:chOff x="3505" y="1920"/>
            <a:chExt cx="303" cy="154"/>
          </a:xfrm>
        </p:grpSpPr>
        <p:sp>
          <p:nvSpPr>
            <p:cNvPr id="4144" name="Rectangle 4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5" name="Rectangle 49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7" name="Rectangle 51"/>
          <p:cNvSpPr>
            <a:spLocks noChangeArrowheads="1"/>
          </p:cNvSpPr>
          <p:nvPr/>
        </p:nvSpPr>
        <p:spPr bwMode="auto">
          <a:xfrm>
            <a:off x="5661025" y="381318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7" name="Group 54"/>
          <p:cNvGrpSpPr>
            <a:grpSpLocks/>
          </p:cNvGrpSpPr>
          <p:nvPr/>
        </p:nvGrpSpPr>
        <p:grpSpPr bwMode="auto">
          <a:xfrm>
            <a:off x="4800600" y="2867031"/>
            <a:ext cx="534988" cy="244475"/>
            <a:chOff x="3024" y="1356"/>
            <a:chExt cx="337" cy="154"/>
          </a:xfrm>
        </p:grpSpPr>
        <p:sp>
          <p:nvSpPr>
            <p:cNvPr id="4148" name="Rectangle 5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9" name="Rectangle 53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4918075" y="291624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8" name="Group 58"/>
          <p:cNvGrpSpPr>
            <a:grpSpLocks/>
          </p:cNvGrpSpPr>
          <p:nvPr/>
        </p:nvGrpSpPr>
        <p:grpSpPr bwMode="auto">
          <a:xfrm>
            <a:off x="5516563" y="2873381"/>
            <a:ext cx="534988" cy="244475"/>
            <a:chOff x="3475" y="1360"/>
            <a:chExt cx="337" cy="154"/>
          </a:xfrm>
        </p:grpSpPr>
        <p:sp>
          <p:nvSpPr>
            <p:cNvPr id="4152" name="Rectangle 5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53" name="Rectangle 57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5665788" y="292259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64" name="Line 68"/>
          <p:cNvSpPr>
            <a:spLocks noChangeShapeType="1"/>
          </p:cNvSpPr>
          <p:nvPr/>
        </p:nvSpPr>
        <p:spPr bwMode="auto">
          <a:xfrm>
            <a:off x="4646613" y="354806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5" name="Line 69"/>
          <p:cNvSpPr>
            <a:spLocks noChangeShapeType="1"/>
          </p:cNvSpPr>
          <p:nvPr/>
        </p:nvSpPr>
        <p:spPr bwMode="auto">
          <a:xfrm>
            <a:off x="5764212" y="3541718"/>
            <a:ext cx="808051" cy="31591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9" name="Line 73"/>
          <p:cNvSpPr>
            <a:spLocks noChangeShapeType="1"/>
          </p:cNvSpPr>
          <p:nvPr/>
        </p:nvSpPr>
        <p:spPr bwMode="auto">
          <a:xfrm>
            <a:off x="5087938" y="311468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0" name="Line 74"/>
          <p:cNvSpPr>
            <a:spLocks noChangeShapeType="1"/>
          </p:cNvSpPr>
          <p:nvPr/>
        </p:nvSpPr>
        <p:spPr bwMode="auto">
          <a:xfrm flipH="1">
            <a:off x="5603875" y="311468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1" name="Line 75"/>
          <p:cNvSpPr>
            <a:spLocks noChangeShapeType="1"/>
          </p:cNvSpPr>
          <p:nvPr/>
        </p:nvSpPr>
        <p:spPr bwMode="auto">
          <a:xfrm>
            <a:off x="5597525" y="366871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2" name="Line 76"/>
          <p:cNvSpPr>
            <a:spLocks noChangeShapeType="1"/>
          </p:cNvSpPr>
          <p:nvPr/>
        </p:nvSpPr>
        <p:spPr bwMode="auto">
          <a:xfrm>
            <a:off x="4506913" y="367506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3" name="Line 77"/>
          <p:cNvSpPr>
            <a:spLocks noChangeShapeType="1"/>
          </p:cNvSpPr>
          <p:nvPr/>
        </p:nvSpPr>
        <p:spPr bwMode="auto">
          <a:xfrm>
            <a:off x="3602038" y="292735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4" name="Line 78"/>
          <p:cNvSpPr>
            <a:spLocks noChangeShapeType="1"/>
          </p:cNvSpPr>
          <p:nvPr/>
        </p:nvSpPr>
        <p:spPr bwMode="auto">
          <a:xfrm flipV="1">
            <a:off x="3609975" y="358140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5" name="Line 79"/>
          <p:cNvSpPr>
            <a:spLocks noChangeShapeType="1"/>
          </p:cNvSpPr>
          <p:nvPr/>
        </p:nvSpPr>
        <p:spPr bwMode="auto">
          <a:xfrm flipV="1">
            <a:off x="3040063" y="419735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6" name="Line 80"/>
          <p:cNvSpPr>
            <a:spLocks noChangeShapeType="1"/>
          </p:cNvSpPr>
          <p:nvPr/>
        </p:nvSpPr>
        <p:spPr bwMode="auto">
          <a:xfrm>
            <a:off x="3027363" y="401003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19" name="Group 90"/>
          <p:cNvGrpSpPr>
            <a:grpSpLocks/>
          </p:cNvGrpSpPr>
          <p:nvPr/>
        </p:nvGrpSpPr>
        <p:grpSpPr bwMode="auto">
          <a:xfrm>
            <a:off x="1792288" y="4095756"/>
            <a:ext cx="588963" cy="101600"/>
            <a:chOff x="1129" y="2130"/>
            <a:chExt cx="371" cy="64"/>
          </a:xfrm>
        </p:grpSpPr>
        <p:sp>
          <p:nvSpPr>
            <p:cNvPr id="4183" name="Freeform 87"/>
            <p:cNvSpPr>
              <a:spLocks noEditPoints="1"/>
            </p:cNvSpPr>
            <p:nvPr/>
          </p:nvSpPr>
          <p:spPr bwMode="auto">
            <a:xfrm>
              <a:off x="1129" y="2130"/>
              <a:ext cx="224" cy="48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4" name="Freeform 88"/>
            <p:cNvSpPr>
              <a:spLocks noEditPoints="1"/>
            </p:cNvSpPr>
            <p:nvPr/>
          </p:nvSpPr>
          <p:spPr bwMode="auto">
            <a:xfrm>
              <a:off x="1276" y="2146"/>
              <a:ext cx="224" cy="48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5" name="Line 89"/>
            <p:cNvSpPr>
              <a:spLocks noChangeShapeType="1"/>
            </p:cNvSpPr>
            <p:nvPr/>
          </p:nvSpPr>
          <p:spPr bwMode="auto">
            <a:xfrm flipV="1">
              <a:off x="1274" y="2130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0" name="Group 94"/>
          <p:cNvGrpSpPr>
            <a:grpSpLocks/>
          </p:cNvGrpSpPr>
          <p:nvPr/>
        </p:nvGrpSpPr>
        <p:grpSpPr bwMode="auto">
          <a:xfrm>
            <a:off x="1779588" y="2865443"/>
            <a:ext cx="588963" cy="103188"/>
            <a:chOff x="1121" y="1355"/>
            <a:chExt cx="371" cy="65"/>
          </a:xfrm>
        </p:grpSpPr>
        <p:sp>
          <p:nvSpPr>
            <p:cNvPr id="4187" name="Freeform 91"/>
            <p:cNvSpPr>
              <a:spLocks noEditPoints="1"/>
            </p:cNvSpPr>
            <p:nvPr/>
          </p:nvSpPr>
          <p:spPr bwMode="auto">
            <a:xfrm>
              <a:off x="1121" y="1355"/>
              <a:ext cx="223" cy="48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223" y="0"/>
                </a:cxn>
                <a:cxn ang="0">
                  <a:pos x="223" y="6"/>
                </a:cxn>
                <a:cxn ang="0">
                  <a:pos x="28" y="35"/>
                </a:cxn>
                <a:cxn ang="0">
                  <a:pos x="27" y="30"/>
                </a:cxn>
                <a:cxn ang="0">
                  <a:pos x="35" y="48"/>
                </a:cxn>
                <a:cxn ang="0">
                  <a:pos x="0" y="37"/>
                </a:cxn>
                <a:cxn ang="0">
                  <a:pos x="30" y="15"/>
                </a:cxn>
                <a:cxn ang="0">
                  <a:pos x="35" y="48"/>
                </a:cxn>
              </a:cxnLst>
              <a:rect l="0" t="0" r="r" b="b"/>
              <a:pathLst>
                <a:path w="223" h="48">
                  <a:moveTo>
                    <a:pt x="27" y="30"/>
                  </a:moveTo>
                  <a:lnTo>
                    <a:pt x="223" y="0"/>
                  </a:lnTo>
                  <a:lnTo>
                    <a:pt x="223" y="6"/>
                  </a:lnTo>
                  <a:lnTo>
                    <a:pt x="28" y="35"/>
                  </a:lnTo>
                  <a:lnTo>
                    <a:pt x="27" y="30"/>
                  </a:lnTo>
                  <a:close/>
                  <a:moveTo>
                    <a:pt x="35" y="48"/>
                  </a:moveTo>
                  <a:lnTo>
                    <a:pt x="0" y="37"/>
                  </a:lnTo>
                  <a:lnTo>
                    <a:pt x="30" y="15"/>
                  </a:lnTo>
                  <a:lnTo>
                    <a:pt x="35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8" name="Freeform 92"/>
            <p:cNvSpPr>
              <a:spLocks noEditPoints="1"/>
            </p:cNvSpPr>
            <p:nvPr/>
          </p:nvSpPr>
          <p:spPr bwMode="auto">
            <a:xfrm>
              <a:off x="1268" y="1372"/>
              <a:ext cx="224" cy="4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95" y="13"/>
                </a:cxn>
                <a:cxn ang="0">
                  <a:pos x="196" y="18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188" y="0"/>
                </a:cxn>
                <a:cxn ang="0">
                  <a:pos x="224" y="11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2"/>
                  </a:moveTo>
                  <a:lnTo>
                    <a:pt x="195" y="13"/>
                  </a:lnTo>
                  <a:lnTo>
                    <a:pt x="196" y="18"/>
                  </a:lnTo>
                  <a:lnTo>
                    <a:pt x="0" y="48"/>
                  </a:lnTo>
                  <a:lnTo>
                    <a:pt x="0" y="42"/>
                  </a:lnTo>
                  <a:close/>
                  <a:moveTo>
                    <a:pt x="188" y="0"/>
                  </a:moveTo>
                  <a:lnTo>
                    <a:pt x="224" y="11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9" name="Line 93"/>
            <p:cNvSpPr>
              <a:spLocks noChangeShapeType="1"/>
            </p:cNvSpPr>
            <p:nvPr/>
          </p:nvSpPr>
          <p:spPr bwMode="auto">
            <a:xfrm flipV="1">
              <a:off x="1266" y="1356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91" name="Line 95"/>
          <p:cNvSpPr>
            <a:spLocks noChangeShapeType="1"/>
          </p:cNvSpPr>
          <p:nvPr/>
        </p:nvSpPr>
        <p:spPr bwMode="auto">
          <a:xfrm flipV="1">
            <a:off x="3033713" y="294958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2" name="Line 96"/>
          <p:cNvSpPr>
            <a:spLocks noChangeShapeType="1"/>
          </p:cNvSpPr>
          <p:nvPr/>
        </p:nvSpPr>
        <p:spPr bwMode="auto">
          <a:xfrm>
            <a:off x="3021013" y="276384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3" name="Rectangle 97"/>
          <p:cNvSpPr>
            <a:spLocks noChangeArrowheads="1"/>
          </p:cNvSpPr>
          <p:nvPr/>
        </p:nvSpPr>
        <p:spPr bwMode="auto">
          <a:xfrm>
            <a:off x="1427163" y="47815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4" name="Rectangle 98"/>
          <p:cNvSpPr>
            <a:spLocks noChangeArrowheads="1"/>
          </p:cNvSpPr>
          <p:nvPr/>
        </p:nvSpPr>
        <p:spPr bwMode="auto">
          <a:xfrm>
            <a:off x="1549400" y="4819656"/>
            <a:ext cx="327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5" name="Rectangle 99"/>
          <p:cNvSpPr>
            <a:spLocks noChangeArrowheads="1"/>
          </p:cNvSpPr>
          <p:nvPr/>
        </p:nvSpPr>
        <p:spPr bwMode="auto">
          <a:xfrm>
            <a:off x="2782888" y="4791081"/>
            <a:ext cx="48101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6" name="Rectangle 100"/>
          <p:cNvSpPr>
            <a:spLocks noChangeArrowheads="1"/>
          </p:cNvSpPr>
          <p:nvPr/>
        </p:nvSpPr>
        <p:spPr bwMode="auto">
          <a:xfrm>
            <a:off x="2859088" y="4830768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7" name="Rectangle 101"/>
          <p:cNvSpPr>
            <a:spLocks noChangeArrowheads="1"/>
          </p:cNvSpPr>
          <p:nvPr/>
        </p:nvSpPr>
        <p:spPr bwMode="auto">
          <a:xfrm>
            <a:off x="4921250" y="47307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8" name="Rectangle 102"/>
          <p:cNvSpPr>
            <a:spLocks noChangeArrowheads="1"/>
          </p:cNvSpPr>
          <p:nvPr/>
        </p:nvSpPr>
        <p:spPr bwMode="auto">
          <a:xfrm>
            <a:off x="4997450" y="4770443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NSS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9" name="Rectangle 103"/>
          <p:cNvSpPr>
            <a:spLocks noChangeArrowheads="1"/>
          </p:cNvSpPr>
          <p:nvPr/>
        </p:nvSpPr>
        <p:spPr bwMode="auto">
          <a:xfrm>
            <a:off x="6357950" y="4714884"/>
            <a:ext cx="1304925" cy="411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08" name="Freeform 112"/>
          <p:cNvSpPr>
            <a:spLocks noEditPoints="1"/>
          </p:cNvSpPr>
          <p:nvPr/>
        </p:nvSpPr>
        <p:spPr bwMode="auto">
          <a:xfrm>
            <a:off x="2070100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10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2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9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6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6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10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10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1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799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2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2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0"/>
                </a:moveTo>
                <a:lnTo>
                  <a:pt x="13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0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3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09" name="Freeform 113"/>
          <p:cNvSpPr>
            <a:spLocks noEditPoints="1"/>
          </p:cNvSpPr>
          <p:nvPr/>
        </p:nvSpPr>
        <p:spPr bwMode="auto">
          <a:xfrm>
            <a:off x="3948113" y="2362206"/>
            <a:ext cx="22225" cy="2579688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8" y="59"/>
              </a:cxn>
              <a:cxn ang="0">
                <a:pos x="0" y="59"/>
              </a:cxn>
              <a:cxn ang="0">
                <a:pos x="9" y="152"/>
              </a:cxn>
              <a:cxn ang="0">
                <a:pos x="8" y="118"/>
              </a:cxn>
              <a:cxn ang="0">
                <a:pos x="0" y="211"/>
              </a:cxn>
              <a:cxn ang="0">
                <a:pos x="9" y="236"/>
              </a:cxn>
              <a:cxn ang="0">
                <a:pos x="0" y="236"/>
              </a:cxn>
              <a:cxn ang="0">
                <a:pos x="9" y="328"/>
              </a:cxn>
              <a:cxn ang="0">
                <a:pos x="9" y="295"/>
              </a:cxn>
              <a:cxn ang="0">
                <a:pos x="1" y="387"/>
              </a:cxn>
              <a:cxn ang="0">
                <a:pos x="10" y="413"/>
              </a:cxn>
              <a:cxn ang="0">
                <a:pos x="1" y="413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0" y="589"/>
              </a:cxn>
              <a:cxn ang="0">
                <a:pos x="2" y="589"/>
              </a:cxn>
              <a:cxn ang="0">
                <a:pos x="11" y="682"/>
              </a:cxn>
              <a:cxn ang="0">
                <a:pos x="10" y="648"/>
              </a:cxn>
              <a:cxn ang="0">
                <a:pos x="2" y="741"/>
              </a:cxn>
              <a:cxn ang="0">
                <a:pos x="11" y="766"/>
              </a:cxn>
              <a:cxn ang="0">
                <a:pos x="2" y="766"/>
              </a:cxn>
              <a:cxn ang="0">
                <a:pos x="11" y="859"/>
              </a:cxn>
              <a:cxn ang="0">
                <a:pos x="11" y="825"/>
              </a:cxn>
              <a:cxn ang="0">
                <a:pos x="3" y="918"/>
              </a:cxn>
              <a:cxn ang="0">
                <a:pos x="12" y="943"/>
              </a:cxn>
              <a:cxn ang="0">
                <a:pos x="3" y="943"/>
              </a:cxn>
              <a:cxn ang="0">
                <a:pos x="12" y="1036"/>
              </a:cxn>
              <a:cxn ang="0">
                <a:pos x="12" y="1002"/>
              </a:cxn>
              <a:cxn ang="0">
                <a:pos x="4" y="1095"/>
              </a:cxn>
              <a:cxn ang="0">
                <a:pos x="12" y="1120"/>
              </a:cxn>
              <a:cxn ang="0">
                <a:pos x="4" y="1120"/>
              </a:cxn>
              <a:cxn ang="0">
                <a:pos x="13" y="1212"/>
              </a:cxn>
              <a:cxn ang="0">
                <a:pos x="13" y="1179"/>
              </a:cxn>
              <a:cxn ang="0">
                <a:pos x="4" y="1271"/>
              </a:cxn>
              <a:cxn ang="0">
                <a:pos x="13" y="1297"/>
              </a:cxn>
              <a:cxn ang="0">
                <a:pos x="5" y="1297"/>
              </a:cxn>
              <a:cxn ang="0">
                <a:pos x="13" y="1389"/>
              </a:cxn>
              <a:cxn ang="0">
                <a:pos x="13" y="1356"/>
              </a:cxn>
              <a:cxn ang="0">
                <a:pos x="5" y="1448"/>
              </a:cxn>
              <a:cxn ang="0">
                <a:pos x="14" y="1473"/>
              </a:cxn>
              <a:cxn ang="0">
                <a:pos x="5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4" h="1625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69"/>
                </a:lnTo>
                <a:lnTo>
                  <a:pt x="1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8"/>
                </a:lnTo>
                <a:lnTo>
                  <a:pt x="1" y="328"/>
                </a:lnTo>
                <a:lnTo>
                  <a:pt x="1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7"/>
                </a:lnTo>
                <a:lnTo>
                  <a:pt x="1" y="387"/>
                </a:lnTo>
                <a:lnTo>
                  <a:pt x="1" y="354"/>
                </a:lnTo>
                <a:lnTo>
                  <a:pt x="9" y="354"/>
                </a:lnTo>
                <a:close/>
                <a:moveTo>
                  <a:pt x="10" y="413"/>
                </a:moveTo>
                <a:lnTo>
                  <a:pt x="10" y="446"/>
                </a:lnTo>
                <a:lnTo>
                  <a:pt x="1" y="446"/>
                </a:lnTo>
                <a:lnTo>
                  <a:pt x="1" y="413"/>
                </a:lnTo>
                <a:lnTo>
                  <a:pt x="10" y="413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1" y="472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1"/>
                </a:lnTo>
                <a:lnTo>
                  <a:pt x="10" y="530"/>
                </a:lnTo>
                <a:close/>
                <a:moveTo>
                  <a:pt x="10" y="589"/>
                </a:moveTo>
                <a:lnTo>
                  <a:pt x="10" y="623"/>
                </a:lnTo>
                <a:lnTo>
                  <a:pt x="2" y="623"/>
                </a:lnTo>
                <a:lnTo>
                  <a:pt x="2" y="589"/>
                </a:lnTo>
                <a:lnTo>
                  <a:pt x="10" y="589"/>
                </a:lnTo>
                <a:close/>
                <a:moveTo>
                  <a:pt x="10" y="648"/>
                </a:moveTo>
                <a:lnTo>
                  <a:pt x="11" y="682"/>
                </a:lnTo>
                <a:lnTo>
                  <a:pt x="2" y="682"/>
                </a:lnTo>
                <a:lnTo>
                  <a:pt x="2" y="648"/>
                </a:lnTo>
                <a:lnTo>
                  <a:pt x="10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2" y="741"/>
                </a:lnTo>
                <a:lnTo>
                  <a:pt x="2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2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1" y="859"/>
                </a:lnTo>
                <a:lnTo>
                  <a:pt x="3" y="859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1" y="884"/>
                </a:moveTo>
                <a:lnTo>
                  <a:pt x="11" y="918"/>
                </a:lnTo>
                <a:lnTo>
                  <a:pt x="3" y="918"/>
                </a:lnTo>
                <a:lnTo>
                  <a:pt x="3" y="884"/>
                </a:lnTo>
                <a:lnTo>
                  <a:pt x="11" y="884"/>
                </a:lnTo>
                <a:close/>
                <a:moveTo>
                  <a:pt x="12" y="943"/>
                </a:moveTo>
                <a:lnTo>
                  <a:pt x="12" y="977"/>
                </a:lnTo>
                <a:lnTo>
                  <a:pt x="3" y="977"/>
                </a:lnTo>
                <a:lnTo>
                  <a:pt x="3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6"/>
                </a:lnTo>
                <a:lnTo>
                  <a:pt x="4" y="1036"/>
                </a:lnTo>
                <a:lnTo>
                  <a:pt x="3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5"/>
                </a:lnTo>
                <a:lnTo>
                  <a:pt x="4" y="1095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2" y="1120"/>
                </a:moveTo>
                <a:lnTo>
                  <a:pt x="12" y="1153"/>
                </a:lnTo>
                <a:lnTo>
                  <a:pt x="4" y="1154"/>
                </a:lnTo>
                <a:lnTo>
                  <a:pt x="4" y="1120"/>
                </a:lnTo>
                <a:lnTo>
                  <a:pt x="12" y="1120"/>
                </a:lnTo>
                <a:close/>
                <a:moveTo>
                  <a:pt x="13" y="1179"/>
                </a:moveTo>
                <a:lnTo>
                  <a:pt x="13" y="1212"/>
                </a:lnTo>
                <a:lnTo>
                  <a:pt x="4" y="1212"/>
                </a:lnTo>
                <a:lnTo>
                  <a:pt x="4" y="1179"/>
                </a:lnTo>
                <a:lnTo>
                  <a:pt x="13" y="1179"/>
                </a:lnTo>
                <a:close/>
                <a:moveTo>
                  <a:pt x="13" y="1238"/>
                </a:moveTo>
                <a:lnTo>
                  <a:pt x="13" y="1271"/>
                </a:lnTo>
                <a:lnTo>
                  <a:pt x="4" y="1271"/>
                </a:lnTo>
                <a:lnTo>
                  <a:pt x="4" y="1238"/>
                </a:lnTo>
                <a:lnTo>
                  <a:pt x="13" y="1238"/>
                </a:lnTo>
                <a:close/>
                <a:moveTo>
                  <a:pt x="13" y="1297"/>
                </a:moveTo>
                <a:lnTo>
                  <a:pt x="13" y="1330"/>
                </a:lnTo>
                <a:lnTo>
                  <a:pt x="5" y="1330"/>
                </a:lnTo>
                <a:lnTo>
                  <a:pt x="5" y="1297"/>
                </a:lnTo>
                <a:lnTo>
                  <a:pt x="13" y="1297"/>
                </a:lnTo>
                <a:close/>
                <a:moveTo>
                  <a:pt x="13" y="1356"/>
                </a:moveTo>
                <a:lnTo>
                  <a:pt x="13" y="1389"/>
                </a:lnTo>
                <a:lnTo>
                  <a:pt x="5" y="1389"/>
                </a:lnTo>
                <a:lnTo>
                  <a:pt x="5" y="1356"/>
                </a:lnTo>
                <a:lnTo>
                  <a:pt x="13" y="1356"/>
                </a:lnTo>
                <a:close/>
                <a:moveTo>
                  <a:pt x="13" y="1414"/>
                </a:moveTo>
                <a:lnTo>
                  <a:pt x="14" y="1448"/>
                </a:lnTo>
                <a:lnTo>
                  <a:pt x="5" y="1448"/>
                </a:lnTo>
                <a:lnTo>
                  <a:pt x="5" y="1415"/>
                </a:lnTo>
                <a:lnTo>
                  <a:pt x="13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5" y="1507"/>
                </a:lnTo>
                <a:lnTo>
                  <a:pt x="5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5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4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10" name="Freeform 114"/>
          <p:cNvSpPr>
            <a:spLocks noEditPoints="1"/>
          </p:cNvSpPr>
          <p:nvPr/>
        </p:nvSpPr>
        <p:spPr bwMode="auto">
          <a:xfrm>
            <a:off x="6126163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9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1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8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7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9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9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4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5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5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21" name="Group 117"/>
          <p:cNvGrpSpPr>
            <a:grpSpLocks/>
          </p:cNvGrpSpPr>
          <p:nvPr/>
        </p:nvGrpSpPr>
        <p:grpSpPr bwMode="auto">
          <a:xfrm>
            <a:off x="2371725" y="2392368"/>
            <a:ext cx="1331913" cy="1042988"/>
            <a:chOff x="1494" y="1057"/>
            <a:chExt cx="839" cy="657"/>
          </a:xfrm>
          <a:solidFill>
            <a:srgbClr val="00B0F0"/>
          </a:solidFill>
        </p:grpSpPr>
        <p:sp>
          <p:nvSpPr>
            <p:cNvPr id="4211" name="Oval 115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2" name="Oval 11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2" name="Group 120"/>
          <p:cNvGrpSpPr>
            <a:grpSpLocks/>
          </p:cNvGrpSpPr>
          <p:nvPr/>
        </p:nvGrpSpPr>
        <p:grpSpPr bwMode="auto">
          <a:xfrm>
            <a:off x="2544763" y="2619381"/>
            <a:ext cx="482600" cy="244475"/>
            <a:chOff x="1603" y="1200"/>
            <a:chExt cx="304" cy="154"/>
          </a:xfrm>
        </p:grpSpPr>
        <p:sp>
          <p:nvSpPr>
            <p:cNvPr id="4214" name="Rectangle 118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5" name="Rectangle 11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17" name="Rectangle 121"/>
          <p:cNvSpPr>
            <a:spLocks noChangeArrowheads="1"/>
          </p:cNvSpPr>
          <p:nvPr/>
        </p:nvSpPr>
        <p:spPr bwMode="auto">
          <a:xfrm>
            <a:off x="2647950" y="267018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3" name="Group 124"/>
          <p:cNvGrpSpPr>
            <a:grpSpLocks/>
          </p:cNvGrpSpPr>
          <p:nvPr/>
        </p:nvGrpSpPr>
        <p:grpSpPr bwMode="auto">
          <a:xfrm>
            <a:off x="2551113" y="2960693"/>
            <a:ext cx="482600" cy="244475"/>
            <a:chOff x="1607" y="1415"/>
            <a:chExt cx="304" cy="154"/>
          </a:xfrm>
        </p:grpSpPr>
        <p:sp>
          <p:nvSpPr>
            <p:cNvPr id="4218" name="Rectangle 122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9" name="Rectangle 12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1" name="Rectangle 125"/>
          <p:cNvSpPr>
            <a:spLocks noChangeArrowheads="1"/>
          </p:cNvSpPr>
          <p:nvPr/>
        </p:nvSpPr>
        <p:spPr bwMode="auto">
          <a:xfrm>
            <a:off x="2654300" y="301149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4" name="Group 128"/>
          <p:cNvGrpSpPr>
            <a:grpSpLocks/>
          </p:cNvGrpSpPr>
          <p:nvPr/>
        </p:nvGrpSpPr>
        <p:grpSpPr bwMode="auto">
          <a:xfrm>
            <a:off x="3127375" y="2813056"/>
            <a:ext cx="482600" cy="246063"/>
            <a:chOff x="1970" y="1322"/>
            <a:chExt cx="304" cy="155"/>
          </a:xfrm>
        </p:grpSpPr>
        <p:sp>
          <p:nvSpPr>
            <p:cNvPr id="4222" name="Rectangle 126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3" name="Rectangle 12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5" name="Rectangle 129"/>
          <p:cNvSpPr>
            <a:spLocks noChangeArrowheads="1"/>
          </p:cNvSpPr>
          <p:nvPr/>
        </p:nvSpPr>
        <p:spPr bwMode="auto">
          <a:xfrm>
            <a:off x="3221038" y="286385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5" name="Group 132"/>
          <p:cNvGrpSpPr>
            <a:grpSpLocks/>
          </p:cNvGrpSpPr>
          <p:nvPr/>
        </p:nvGrpSpPr>
        <p:grpSpPr bwMode="auto">
          <a:xfrm>
            <a:off x="2371725" y="3641731"/>
            <a:ext cx="1331913" cy="1042988"/>
            <a:chOff x="1494" y="1844"/>
            <a:chExt cx="839" cy="657"/>
          </a:xfrm>
          <a:solidFill>
            <a:srgbClr val="00B0F0"/>
          </a:solidFill>
        </p:grpSpPr>
        <p:sp>
          <p:nvSpPr>
            <p:cNvPr id="4226" name="Oval 130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7" name="Oval 13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6" name="Group 135"/>
          <p:cNvGrpSpPr>
            <a:grpSpLocks/>
          </p:cNvGrpSpPr>
          <p:nvPr/>
        </p:nvGrpSpPr>
        <p:grpSpPr bwMode="auto">
          <a:xfrm>
            <a:off x="2551113" y="3868743"/>
            <a:ext cx="482600" cy="246063"/>
            <a:chOff x="1607" y="1987"/>
            <a:chExt cx="304" cy="155"/>
          </a:xfrm>
        </p:grpSpPr>
        <p:sp>
          <p:nvSpPr>
            <p:cNvPr id="4229" name="Rectangle 133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0" name="Rectangle 13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2" name="Rectangle 136"/>
          <p:cNvSpPr>
            <a:spLocks noChangeArrowheads="1"/>
          </p:cNvSpPr>
          <p:nvPr/>
        </p:nvSpPr>
        <p:spPr bwMode="auto">
          <a:xfrm>
            <a:off x="2654300" y="391954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7" name="Group 139"/>
          <p:cNvGrpSpPr>
            <a:grpSpLocks/>
          </p:cNvGrpSpPr>
          <p:nvPr/>
        </p:nvGrpSpPr>
        <p:grpSpPr bwMode="auto">
          <a:xfrm>
            <a:off x="2559050" y="4210056"/>
            <a:ext cx="481013" cy="244475"/>
            <a:chOff x="1612" y="2202"/>
            <a:chExt cx="303" cy="154"/>
          </a:xfrm>
        </p:grpSpPr>
        <p:sp>
          <p:nvSpPr>
            <p:cNvPr id="4233" name="Rectangle 137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4" name="Rectangle 13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6" name="Rectangle 140"/>
          <p:cNvSpPr>
            <a:spLocks noChangeArrowheads="1"/>
          </p:cNvSpPr>
          <p:nvPr/>
        </p:nvSpPr>
        <p:spPr bwMode="auto">
          <a:xfrm>
            <a:off x="2660650" y="425926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8" name="Group 143"/>
          <p:cNvGrpSpPr>
            <a:grpSpLocks/>
          </p:cNvGrpSpPr>
          <p:nvPr/>
        </p:nvGrpSpPr>
        <p:grpSpPr bwMode="auto">
          <a:xfrm>
            <a:off x="3133725" y="4062418"/>
            <a:ext cx="482600" cy="246063"/>
            <a:chOff x="1974" y="2109"/>
            <a:chExt cx="304" cy="155"/>
          </a:xfrm>
        </p:grpSpPr>
        <p:sp>
          <p:nvSpPr>
            <p:cNvPr id="4237" name="Rectangle 141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8" name="Rectangle 14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0" name="Rectangle 144"/>
          <p:cNvSpPr>
            <a:spLocks noChangeArrowheads="1"/>
          </p:cNvSpPr>
          <p:nvPr/>
        </p:nvSpPr>
        <p:spPr bwMode="auto">
          <a:xfrm>
            <a:off x="3227388" y="411480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9" name="Group 147"/>
          <p:cNvGrpSpPr>
            <a:grpSpLocks/>
          </p:cNvGrpSpPr>
          <p:nvPr/>
        </p:nvGrpSpPr>
        <p:grpSpPr bwMode="auto">
          <a:xfrm>
            <a:off x="4111625" y="3427418"/>
            <a:ext cx="534988" cy="246063"/>
            <a:chOff x="2590" y="1709"/>
            <a:chExt cx="337" cy="155"/>
          </a:xfrm>
        </p:grpSpPr>
        <p:sp>
          <p:nvSpPr>
            <p:cNvPr id="4241" name="Rectangle 145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2" name="Rectangle 14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4" name="Rectangle 148"/>
          <p:cNvSpPr>
            <a:spLocks noChangeArrowheads="1"/>
          </p:cNvSpPr>
          <p:nvPr/>
        </p:nvSpPr>
        <p:spPr bwMode="auto">
          <a:xfrm>
            <a:off x="4219575" y="347980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0" name="Group 151"/>
          <p:cNvGrpSpPr>
            <a:grpSpLocks/>
          </p:cNvGrpSpPr>
          <p:nvPr/>
        </p:nvGrpSpPr>
        <p:grpSpPr bwMode="auto">
          <a:xfrm>
            <a:off x="5156200" y="3421068"/>
            <a:ext cx="608013" cy="246063"/>
            <a:chOff x="3248" y="1705"/>
            <a:chExt cx="383" cy="155"/>
          </a:xfrm>
        </p:grpSpPr>
        <p:sp>
          <p:nvSpPr>
            <p:cNvPr id="4245" name="Rectangle 149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6" name="Rectangle 15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8" name="Rectangle 152"/>
          <p:cNvSpPr>
            <a:spLocks noChangeArrowheads="1"/>
          </p:cNvSpPr>
          <p:nvPr/>
        </p:nvSpPr>
        <p:spPr bwMode="auto">
          <a:xfrm>
            <a:off x="5248275" y="347345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1" name="Group 155"/>
          <p:cNvGrpSpPr>
            <a:grpSpLocks/>
          </p:cNvGrpSpPr>
          <p:nvPr/>
        </p:nvGrpSpPr>
        <p:grpSpPr bwMode="auto">
          <a:xfrm>
            <a:off x="4459288" y="3768731"/>
            <a:ext cx="482600" cy="246063"/>
            <a:chOff x="2809" y="1924"/>
            <a:chExt cx="304" cy="155"/>
          </a:xfrm>
        </p:grpSpPr>
        <p:sp>
          <p:nvSpPr>
            <p:cNvPr id="4249" name="Rectangle 153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0" name="Rectangle 15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2" name="Rectangle 156"/>
          <p:cNvSpPr>
            <a:spLocks noChangeArrowheads="1"/>
          </p:cNvSpPr>
          <p:nvPr/>
        </p:nvSpPr>
        <p:spPr bwMode="auto">
          <a:xfrm>
            <a:off x="4562475" y="381953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" name="Group 159"/>
          <p:cNvGrpSpPr>
            <a:grpSpLocks/>
          </p:cNvGrpSpPr>
          <p:nvPr/>
        </p:nvGrpSpPr>
        <p:grpSpPr bwMode="auto">
          <a:xfrm>
            <a:off x="5564188" y="3762381"/>
            <a:ext cx="481013" cy="244475"/>
            <a:chOff x="3505" y="1920"/>
            <a:chExt cx="303" cy="154"/>
          </a:xfrm>
        </p:grpSpPr>
        <p:sp>
          <p:nvSpPr>
            <p:cNvPr id="4253" name="Rectangle 157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4" name="Rectangle 15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6" name="Rectangle 160"/>
          <p:cNvSpPr>
            <a:spLocks noChangeArrowheads="1"/>
          </p:cNvSpPr>
          <p:nvPr/>
        </p:nvSpPr>
        <p:spPr bwMode="auto">
          <a:xfrm>
            <a:off x="5661025" y="381318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3" name="Group 163"/>
          <p:cNvGrpSpPr>
            <a:grpSpLocks/>
          </p:cNvGrpSpPr>
          <p:nvPr/>
        </p:nvGrpSpPr>
        <p:grpSpPr bwMode="auto">
          <a:xfrm>
            <a:off x="4800600" y="2867031"/>
            <a:ext cx="534988" cy="244475"/>
            <a:chOff x="3024" y="1356"/>
            <a:chExt cx="337" cy="154"/>
          </a:xfrm>
        </p:grpSpPr>
        <p:sp>
          <p:nvSpPr>
            <p:cNvPr id="4257" name="Rectangle 161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8" name="Rectangle 16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0" name="Rectangle 164"/>
          <p:cNvSpPr>
            <a:spLocks noChangeArrowheads="1"/>
          </p:cNvSpPr>
          <p:nvPr/>
        </p:nvSpPr>
        <p:spPr bwMode="auto">
          <a:xfrm>
            <a:off x="4918075" y="291624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4" name="Group 167"/>
          <p:cNvGrpSpPr>
            <a:grpSpLocks/>
          </p:cNvGrpSpPr>
          <p:nvPr/>
        </p:nvGrpSpPr>
        <p:grpSpPr bwMode="auto">
          <a:xfrm>
            <a:off x="5516563" y="2873381"/>
            <a:ext cx="534988" cy="244475"/>
            <a:chOff x="3475" y="1360"/>
            <a:chExt cx="337" cy="154"/>
          </a:xfrm>
        </p:grpSpPr>
        <p:sp>
          <p:nvSpPr>
            <p:cNvPr id="4261" name="Rectangle 165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62" name="Rectangle 16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4" name="Rectangle 168"/>
          <p:cNvSpPr>
            <a:spLocks noChangeArrowheads="1"/>
          </p:cNvSpPr>
          <p:nvPr/>
        </p:nvSpPr>
        <p:spPr bwMode="auto">
          <a:xfrm>
            <a:off x="5665788" y="292259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3" name="Line 177"/>
          <p:cNvSpPr>
            <a:spLocks noChangeShapeType="1"/>
          </p:cNvSpPr>
          <p:nvPr/>
        </p:nvSpPr>
        <p:spPr bwMode="auto">
          <a:xfrm>
            <a:off x="4646613" y="354806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4" name="Line 178"/>
          <p:cNvSpPr>
            <a:spLocks noChangeShapeType="1"/>
          </p:cNvSpPr>
          <p:nvPr/>
        </p:nvSpPr>
        <p:spPr bwMode="auto">
          <a:xfrm flipV="1">
            <a:off x="5764212" y="3214686"/>
            <a:ext cx="736613" cy="327032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8" name="Line 182"/>
          <p:cNvSpPr>
            <a:spLocks noChangeShapeType="1"/>
          </p:cNvSpPr>
          <p:nvPr/>
        </p:nvSpPr>
        <p:spPr bwMode="auto">
          <a:xfrm>
            <a:off x="5087938" y="311468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9" name="Line 183"/>
          <p:cNvSpPr>
            <a:spLocks noChangeShapeType="1"/>
          </p:cNvSpPr>
          <p:nvPr/>
        </p:nvSpPr>
        <p:spPr bwMode="auto">
          <a:xfrm flipH="1">
            <a:off x="5603875" y="311468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0" name="Line 184"/>
          <p:cNvSpPr>
            <a:spLocks noChangeShapeType="1"/>
          </p:cNvSpPr>
          <p:nvPr/>
        </p:nvSpPr>
        <p:spPr bwMode="auto">
          <a:xfrm>
            <a:off x="5597525" y="366871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1" name="Line 185"/>
          <p:cNvSpPr>
            <a:spLocks noChangeShapeType="1"/>
          </p:cNvSpPr>
          <p:nvPr/>
        </p:nvSpPr>
        <p:spPr bwMode="auto">
          <a:xfrm>
            <a:off x="4506913" y="367506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2" name="Line 186"/>
          <p:cNvSpPr>
            <a:spLocks noChangeShapeType="1"/>
          </p:cNvSpPr>
          <p:nvPr/>
        </p:nvSpPr>
        <p:spPr bwMode="auto">
          <a:xfrm>
            <a:off x="3602038" y="292735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3" name="Line 187"/>
          <p:cNvSpPr>
            <a:spLocks noChangeShapeType="1"/>
          </p:cNvSpPr>
          <p:nvPr/>
        </p:nvSpPr>
        <p:spPr bwMode="auto">
          <a:xfrm flipV="1">
            <a:off x="3609975" y="358140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4" name="Line 188"/>
          <p:cNvSpPr>
            <a:spLocks noChangeShapeType="1"/>
          </p:cNvSpPr>
          <p:nvPr/>
        </p:nvSpPr>
        <p:spPr bwMode="auto">
          <a:xfrm flipV="1">
            <a:off x="3040063" y="419735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5" name="Line 189"/>
          <p:cNvSpPr>
            <a:spLocks noChangeShapeType="1"/>
          </p:cNvSpPr>
          <p:nvPr/>
        </p:nvSpPr>
        <p:spPr bwMode="auto">
          <a:xfrm>
            <a:off x="3027363" y="401003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4" name="Freeform 198"/>
          <p:cNvSpPr>
            <a:spLocks noEditPoints="1"/>
          </p:cNvSpPr>
          <p:nvPr/>
        </p:nvSpPr>
        <p:spPr bwMode="auto">
          <a:xfrm>
            <a:off x="1792288" y="409575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5" name="Freeform 199"/>
          <p:cNvSpPr>
            <a:spLocks noEditPoints="1"/>
          </p:cNvSpPr>
          <p:nvPr/>
        </p:nvSpPr>
        <p:spPr bwMode="auto">
          <a:xfrm>
            <a:off x="2025650" y="412115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6" name="Line 200"/>
          <p:cNvSpPr>
            <a:spLocks noChangeShapeType="1"/>
          </p:cNvSpPr>
          <p:nvPr/>
        </p:nvSpPr>
        <p:spPr bwMode="auto">
          <a:xfrm flipV="1">
            <a:off x="2022475" y="409575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7" name="Freeform 201"/>
          <p:cNvSpPr>
            <a:spLocks noEditPoints="1"/>
          </p:cNvSpPr>
          <p:nvPr/>
        </p:nvSpPr>
        <p:spPr bwMode="auto">
          <a:xfrm>
            <a:off x="1792288" y="409575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8" name="Freeform 202"/>
          <p:cNvSpPr>
            <a:spLocks noEditPoints="1"/>
          </p:cNvSpPr>
          <p:nvPr/>
        </p:nvSpPr>
        <p:spPr bwMode="auto">
          <a:xfrm>
            <a:off x="2025650" y="412115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9" name="Line 203"/>
          <p:cNvSpPr>
            <a:spLocks noChangeShapeType="1"/>
          </p:cNvSpPr>
          <p:nvPr/>
        </p:nvSpPr>
        <p:spPr bwMode="auto">
          <a:xfrm flipV="1">
            <a:off x="2022475" y="409575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0" name="Freeform 204"/>
          <p:cNvSpPr>
            <a:spLocks noEditPoints="1"/>
          </p:cNvSpPr>
          <p:nvPr/>
        </p:nvSpPr>
        <p:spPr bwMode="auto">
          <a:xfrm>
            <a:off x="1779588" y="286544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1" name="Freeform 205"/>
          <p:cNvSpPr>
            <a:spLocks noEditPoints="1"/>
          </p:cNvSpPr>
          <p:nvPr/>
        </p:nvSpPr>
        <p:spPr bwMode="auto">
          <a:xfrm>
            <a:off x="2012950" y="289243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2" name="Line 206"/>
          <p:cNvSpPr>
            <a:spLocks noChangeShapeType="1"/>
          </p:cNvSpPr>
          <p:nvPr/>
        </p:nvSpPr>
        <p:spPr bwMode="auto">
          <a:xfrm flipV="1">
            <a:off x="2009775" y="286703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3" name="Freeform 207"/>
          <p:cNvSpPr>
            <a:spLocks noEditPoints="1"/>
          </p:cNvSpPr>
          <p:nvPr/>
        </p:nvSpPr>
        <p:spPr bwMode="auto">
          <a:xfrm>
            <a:off x="1779588" y="286544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4" name="Freeform 208"/>
          <p:cNvSpPr>
            <a:spLocks noEditPoints="1"/>
          </p:cNvSpPr>
          <p:nvPr/>
        </p:nvSpPr>
        <p:spPr bwMode="auto">
          <a:xfrm>
            <a:off x="2012950" y="289243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5" name="Line 209"/>
          <p:cNvSpPr>
            <a:spLocks noChangeShapeType="1"/>
          </p:cNvSpPr>
          <p:nvPr/>
        </p:nvSpPr>
        <p:spPr bwMode="auto">
          <a:xfrm flipV="1">
            <a:off x="2009775" y="286703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6" name="Line 210"/>
          <p:cNvSpPr>
            <a:spLocks noChangeShapeType="1"/>
          </p:cNvSpPr>
          <p:nvPr/>
        </p:nvSpPr>
        <p:spPr bwMode="auto">
          <a:xfrm flipV="1">
            <a:off x="3033713" y="294958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7" name="Line 211"/>
          <p:cNvSpPr>
            <a:spLocks noChangeShapeType="1"/>
          </p:cNvSpPr>
          <p:nvPr/>
        </p:nvSpPr>
        <p:spPr bwMode="auto">
          <a:xfrm>
            <a:off x="3021013" y="276384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8" name="Rectangle 212"/>
          <p:cNvSpPr>
            <a:spLocks noChangeArrowheads="1"/>
          </p:cNvSpPr>
          <p:nvPr/>
        </p:nvSpPr>
        <p:spPr bwMode="auto">
          <a:xfrm>
            <a:off x="1427163" y="47815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10" name="Rectangle 214"/>
          <p:cNvSpPr>
            <a:spLocks noChangeArrowheads="1"/>
          </p:cNvSpPr>
          <p:nvPr/>
        </p:nvSpPr>
        <p:spPr bwMode="auto">
          <a:xfrm>
            <a:off x="2782888" y="4791081"/>
            <a:ext cx="48101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12" name="Rectangle 216"/>
          <p:cNvSpPr>
            <a:spLocks noChangeArrowheads="1"/>
          </p:cNvSpPr>
          <p:nvPr/>
        </p:nvSpPr>
        <p:spPr bwMode="auto">
          <a:xfrm>
            <a:off x="4921250" y="47307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3" name="Freeform 227"/>
          <p:cNvSpPr>
            <a:spLocks noEditPoints="1"/>
          </p:cNvSpPr>
          <p:nvPr/>
        </p:nvSpPr>
        <p:spPr bwMode="auto">
          <a:xfrm>
            <a:off x="2070100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10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2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9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6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6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10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10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1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799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2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2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0"/>
                </a:moveTo>
                <a:lnTo>
                  <a:pt x="13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0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3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4" name="Freeform 228"/>
          <p:cNvSpPr>
            <a:spLocks noEditPoints="1"/>
          </p:cNvSpPr>
          <p:nvPr/>
        </p:nvSpPr>
        <p:spPr bwMode="auto">
          <a:xfrm>
            <a:off x="3948113" y="2362206"/>
            <a:ext cx="22225" cy="2579688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8" y="59"/>
              </a:cxn>
              <a:cxn ang="0">
                <a:pos x="0" y="59"/>
              </a:cxn>
              <a:cxn ang="0">
                <a:pos x="9" y="152"/>
              </a:cxn>
              <a:cxn ang="0">
                <a:pos x="8" y="118"/>
              </a:cxn>
              <a:cxn ang="0">
                <a:pos x="0" y="211"/>
              </a:cxn>
              <a:cxn ang="0">
                <a:pos x="9" y="236"/>
              </a:cxn>
              <a:cxn ang="0">
                <a:pos x="0" y="236"/>
              </a:cxn>
              <a:cxn ang="0">
                <a:pos x="9" y="328"/>
              </a:cxn>
              <a:cxn ang="0">
                <a:pos x="9" y="295"/>
              </a:cxn>
              <a:cxn ang="0">
                <a:pos x="1" y="387"/>
              </a:cxn>
              <a:cxn ang="0">
                <a:pos x="10" y="413"/>
              </a:cxn>
              <a:cxn ang="0">
                <a:pos x="1" y="413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0" y="589"/>
              </a:cxn>
              <a:cxn ang="0">
                <a:pos x="2" y="589"/>
              </a:cxn>
              <a:cxn ang="0">
                <a:pos x="11" y="682"/>
              </a:cxn>
              <a:cxn ang="0">
                <a:pos x="10" y="648"/>
              </a:cxn>
              <a:cxn ang="0">
                <a:pos x="2" y="741"/>
              </a:cxn>
              <a:cxn ang="0">
                <a:pos x="11" y="766"/>
              </a:cxn>
              <a:cxn ang="0">
                <a:pos x="2" y="766"/>
              </a:cxn>
              <a:cxn ang="0">
                <a:pos x="11" y="859"/>
              </a:cxn>
              <a:cxn ang="0">
                <a:pos x="11" y="825"/>
              </a:cxn>
              <a:cxn ang="0">
                <a:pos x="3" y="918"/>
              </a:cxn>
              <a:cxn ang="0">
                <a:pos x="12" y="943"/>
              </a:cxn>
              <a:cxn ang="0">
                <a:pos x="3" y="943"/>
              </a:cxn>
              <a:cxn ang="0">
                <a:pos x="12" y="1036"/>
              </a:cxn>
              <a:cxn ang="0">
                <a:pos x="12" y="1002"/>
              </a:cxn>
              <a:cxn ang="0">
                <a:pos x="4" y="1095"/>
              </a:cxn>
              <a:cxn ang="0">
                <a:pos x="12" y="1120"/>
              </a:cxn>
              <a:cxn ang="0">
                <a:pos x="4" y="1120"/>
              </a:cxn>
              <a:cxn ang="0">
                <a:pos x="13" y="1212"/>
              </a:cxn>
              <a:cxn ang="0">
                <a:pos x="13" y="1179"/>
              </a:cxn>
              <a:cxn ang="0">
                <a:pos x="4" y="1271"/>
              </a:cxn>
              <a:cxn ang="0">
                <a:pos x="13" y="1297"/>
              </a:cxn>
              <a:cxn ang="0">
                <a:pos x="5" y="1297"/>
              </a:cxn>
              <a:cxn ang="0">
                <a:pos x="13" y="1389"/>
              </a:cxn>
              <a:cxn ang="0">
                <a:pos x="13" y="1356"/>
              </a:cxn>
              <a:cxn ang="0">
                <a:pos x="5" y="1448"/>
              </a:cxn>
              <a:cxn ang="0">
                <a:pos x="14" y="1473"/>
              </a:cxn>
              <a:cxn ang="0">
                <a:pos x="5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4" h="1625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69"/>
                </a:lnTo>
                <a:lnTo>
                  <a:pt x="1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8"/>
                </a:lnTo>
                <a:lnTo>
                  <a:pt x="1" y="328"/>
                </a:lnTo>
                <a:lnTo>
                  <a:pt x="1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7"/>
                </a:lnTo>
                <a:lnTo>
                  <a:pt x="1" y="387"/>
                </a:lnTo>
                <a:lnTo>
                  <a:pt x="1" y="354"/>
                </a:lnTo>
                <a:lnTo>
                  <a:pt x="9" y="354"/>
                </a:lnTo>
                <a:close/>
                <a:moveTo>
                  <a:pt x="10" y="413"/>
                </a:moveTo>
                <a:lnTo>
                  <a:pt x="10" y="446"/>
                </a:lnTo>
                <a:lnTo>
                  <a:pt x="1" y="446"/>
                </a:lnTo>
                <a:lnTo>
                  <a:pt x="1" y="413"/>
                </a:lnTo>
                <a:lnTo>
                  <a:pt x="10" y="413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1" y="472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1"/>
                </a:lnTo>
                <a:lnTo>
                  <a:pt x="10" y="530"/>
                </a:lnTo>
                <a:close/>
                <a:moveTo>
                  <a:pt x="10" y="589"/>
                </a:moveTo>
                <a:lnTo>
                  <a:pt x="10" y="623"/>
                </a:lnTo>
                <a:lnTo>
                  <a:pt x="2" y="623"/>
                </a:lnTo>
                <a:lnTo>
                  <a:pt x="2" y="589"/>
                </a:lnTo>
                <a:lnTo>
                  <a:pt x="10" y="589"/>
                </a:lnTo>
                <a:close/>
                <a:moveTo>
                  <a:pt x="10" y="648"/>
                </a:moveTo>
                <a:lnTo>
                  <a:pt x="11" y="682"/>
                </a:lnTo>
                <a:lnTo>
                  <a:pt x="2" y="682"/>
                </a:lnTo>
                <a:lnTo>
                  <a:pt x="2" y="648"/>
                </a:lnTo>
                <a:lnTo>
                  <a:pt x="10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2" y="741"/>
                </a:lnTo>
                <a:lnTo>
                  <a:pt x="2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2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1" y="859"/>
                </a:lnTo>
                <a:lnTo>
                  <a:pt x="3" y="859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1" y="884"/>
                </a:moveTo>
                <a:lnTo>
                  <a:pt x="11" y="918"/>
                </a:lnTo>
                <a:lnTo>
                  <a:pt x="3" y="918"/>
                </a:lnTo>
                <a:lnTo>
                  <a:pt x="3" y="884"/>
                </a:lnTo>
                <a:lnTo>
                  <a:pt x="11" y="884"/>
                </a:lnTo>
                <a:close/>
                <a:moveTo>
                  <a:pt x="12" y="943"/>
                </a:moveTo>
                <a:lnTo>
                  <a:pt x="12" y="977"/>
                </a:lnTo>
                <a:lnTo>
                  <a:pt x="3" y="977"/>
                </a:lnTo>
                <a:lnTo>
                  <a:pt x="3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6"/>
                </a:lnTo>
                <a:lnTo>
                  <a:pt x="4" y="1036"/>
                </a:lnTo>
                <a:lnTo>
                  <a:pt x="3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5"/>
                </a:lnTo>
                <a:lnTo>
                  <a:pt x="4" y="1095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2" y="1120"/>
                </a:moveTo>
                <a:lnTo>
                  <a:pt x="12" y="1153"/>
                </a:lnTo>
                <a:lnTo>
                  <a:pt x="4" y="1154"/>
                </a:lnTo>
                <a:lnTo>
                  <a:pt x="4" y="1120"/>
                </a:lnTo>
                <a:lnTo>
                  <a:pt x="12" y="1120"/>
                </a:lnTo>
                <a:close/>
                <a:moveTo>
                  <a:pt x="13" y="1179"/>
                </a:moveTo>
                <a:lnTo>
                  <a:pt x="13" y="1212"/>
                </a:lnTo>
                <a:lnTo>
                  <a:pt x="4" y="1212"/>
                </a:lnTo>
                <a:lnTo>
                  <a:pt x="4" y="1179"/>
                </a:lnTo>
                <a:lnTo>
                  <a:pt x="13" y="1179"/>
                </a:lnTo>
                <a:close/>
                <a:moveTo>
                  <a:pt x="13" y="1238"/>
                </a:moveTo>
                <a:lnTo>
                  <a:pt x="13" y="1271"/>
                </a:lnTo>
                <a:lnTo>
                  <a:pt x="4" y="1271"/>
                </a:lnTo>
                <a:lnTo>
                  <a:pt x="4" y="1238"/>
                </a:lnTo>
                <a:lnTo>
                  <a:pt x="13" y="1238"/>
                </a:lnTo>
                <a:close/>
                <a:moveTo>
                  <a:pt x="13" y="1297"/>
                </a:moveTo>
                <a:lnTo>
                  <a:pt x="13" y="1330"/>
                </a:lnTo>
                <a:lnTo>
                  <a:pt x="5" y="1330"/>
                </a:lnTo>
                <a:lnTo>
                  <a:pt x="5" y="1297"/>
                </a:lnTo>
                <a:lnTo>
                  <a:pt x="13" y="1297"/>
                </a:lnTo>
                <a:close/>
                <a:moveTo>
                  <a:pt x="13" y="1356"/>
                </a:moveTo>
                <a:lnTo>
                  <a:pt x="13" y="1389"/>
                </a:lnTo>
                <a:lnTo>
                  <a:pt x="5" y="1389"/>
                </a:lnTo>
                <a:lnTo>
                  <a:pt x="5" y="1356"/>
                </a:lnTo>
                <a:lnTo>
                  <a:pt x="13" y="1356"/>
                </a:lnTo>
                <a:close/>
                <a:moveTo>
                  <a:pt x="13" y="1414"/>
                </a:moveTo>
                <a:lnTo>
                  <a:pt x="14" y="1448"/>
                </a:lnTo>
                <a:lnTo>
                  <a:pt x="5" y="1448"/>
                </a:lnTo>
                <a:lnTo>
                  <a:pt x="5" y="1415"/>
                </a:lnTo>
                <a:lnTo>
                  <a:pt x="13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5" y="1507"/>
                </a:lnTo>
                <a:lnTo>
                  <a:pt x="5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5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4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5" name="Freeform 229"/>
          <p:cNvSpPr>
            <a:spLocks noEditPoints="1"/>
          </p:cNvSpPr>
          <p:nvPr/>
        </p:nvSpPr>
        <p:spPr bwMode="auto">
          <a:xfrm>
            <a:off x="6126163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9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1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8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7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9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9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4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5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5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aphicFrame>
        <p:nvGraphicFramePr>
          <p:cNvPr id="4326" name="Object 111"/>
          <p:cNvGraphicFramePr>
            <a:graphicFrameLocks noGrp="1" noChangeAspect="1"/>
          </p:cNvGraphicFramePr>
          <p:nvPr/>
        </p:nvGraphicFramePr>
        <p:xfrm>
          <a:off x="1571604" y="2857496"/>
          <a:ext cx="234950" cy="569913"/>
        </p:xfrm>
        <a:graphic>
          <a:graphicData uri="http://schemas.openxmlformats.org/presentationml/2006/ole">
            <p:oleObj spid="_x0000_s27650" name="Kép" r:id="rId4" imgW="1486080" imgH="3609421" progId="Word.Picture.8">
              <p:embed/>
            </p:oleObj>
          </a:graphicData>
        </a:graphic>
      </p:graphicFrame>
      <p:graphicFrame>
        <p:nvGraphicFramePr>
          <p:cNvPr id="4327" name="Object 111"/>
          <p:cNvGraphicFramePr>
            <a:graphicFrameLocks noGrp="1" noChangeAspect="1"/>
          </p:cNvGraphicFramePr>
          <p:nvPr/>
        </p:nvGraphicFramePr>
        <p:xfrm>
          <a:off x="1571604" y="4071942"/>
          <a:ext cx="234950" cy="569913"/>
        </p:xfrm>
        <a:graphic>
          <a:graphicData uri="http://schemas.openxmlformats.org/presentationml/2006/ole">
            <p:oleObj spid="_x0000_s27651" name="Kép" r:id="rId5" imgW="1486080" imgH="3609421" progId="Word.Picture.8">
              <p:embed/>
            </p:oleObj>
          </a:graphicData>
        </a:graphic>
      </p:graphicFrame>
      <p:sp>
        <p:nvSpPr>
          <p:cNvPr id="236" name="Freeform 85"/>
          <p:cNvSpPr>
            <a:spLocks/>
          </p:cNvSpPr>
          <p:nvPr/>
        </p:nvSpPr>
        <p:spPr bwMode="auto">
          <a:xfrm>
            <a:off x="6500826" y="2714620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8" name="Freeform 85"/>
          <p:cNvSpPr>
            <a:spLocks/>
          </p:cNvSpPr>
          <p:nvPr/>
        </p:nvSpPr>
        <p:spPr bwMode="auto">
          <a:xfrm>
            <a:off x="6572264" y="357187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92D05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4268" name="Rectangle 172"/>
          <p:cNvSpPr>
            <a:spLocks noChangeArrowheads="1"/>
          </p:cNvSpPr>
          <p:nvPr/>
        </p:nvSpPr>
        <p:spPr bwMode="auto">
          <a:xfrm>
            <a:off x="6786578" y="3000372"/>
            <a:ext cx="4730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PSTN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2" name="Rectangle 176"/>
          <p:cNvSpPr>
            <a:spLocks noChangeArrowheads="1"/>
          </p:cNvSpPr>
          <p:nvPr/>
        </p:nvSpPr>
        <p:spPr bwMode="auto">
          <a:xfrm>
            <a:off x="6858016" y="3857628"/>
            <a:ext cx="4857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PLMN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87" name="Egyenes összekötő 186"/>
          <p:cNvCxnSpPr/>
          <p:nvPr/>
        </p:nvCxnSpPr>
        <p:spPr>
          <a:xfrm>
            <a:off x="1142976" y="5286388"/>
            <a:ext cx="6929486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Szövegdoboz 187"/>
          <p:cNvSpPr txBox="1"/>
          <p:nvPr/>
        </p:nvSpPr>
        <p:spPr>
          <a:xfrm>
            <a:off x="357158" y="321468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MNO</a:t>
            </a:r>
            <a:endParaRPr lang="hu-HU" b="1" dirty="0"/>
          </a:p>
        </p:txBody>
      </p:sp>
      <p:sp>
        <p:nvSpPr>
          <p:cNvPr id="189" name="Szövegdoboz 188"/>
          <p:cNvSpPr txBox="1"/>
          <p:nvPr/>
        </p:nvSpPr>
        <p:spPr>
          <a:xfrm>
            <a:off x="214282" y="564357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Min-MVNO</a:t>
            </a:r>
            <a:endParaRPr lang="hu-HU" b="1" dirty="0"/>
          </a:p>
        </p:txBody>
      </p:sp>
      <p:sp>
        <p:nvSpPr>
          <p:cNvPr id="191" name="Ellipszis 190"/>
          <p:cNvSpPr/>
          <p:nvPr/>
        </p:nvSpPr>
        <p:spPr>
          <a:xfrm>
            <a:off x="5572132" y="5643578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Szövegdoboz 191"/>
          <p:cNvSpPr txBox="1"/>
          <p:nvPr/>
        </p:nvSpPr>
        <p:spPr>
          <a:xfrm>
            <a:off x="5643570" y="5857892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Marketing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Szövegdoboz 192"/>
          <p:cNvSpPr txBox="1"/>
          <p:nvPr/>
        </p:nvSpPr>
        <p:spPr>
          <a:xfrm>
            <a:off x="4071934" y="5786454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Ügyfél-szolgálat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6" name="Ellipszis 195"/>
          <p:cNvSpPr/>
          <p:nvPr/>
        </p:nvSpPr>
        <p:spPr>
          <a:xfrm>
            <a:off x="6000760" y="1500174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7" name="Szövegdoboz 196"/>
          <p:cNvSpPr txBox="1"/>
          <p:nvPr/>
        </p:nvSpPr>
        <p:spPr>
          <a:xfrm>
            <a:off x="6072198" y="1714488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Marketing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Ellipszis 198"/>
          <p:cNvSpPr/>
          <p:nvPr/>
        </p:nvSpPr>
        <p:spPr>
          <a:xfrm>
            <a:off x="3071802" y="1500174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0" name="Szövegdoboz 199"/>
          <p:cNvSpPr txBox="1"/>
          <p:nvPr/>
        </p:nvSpPr>
        <p:spPr>
          <a:xfrm>
            <a:off x="3071802" y="1714488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7652" name="Object 4"/>
          <p:cNvGraphicFramePr>
            <a:graphicFrameLocks noGrp="1" noChangeAspect="1"/>
          </p:cNvGraphicFramePr>
          <p:nvPr/>
        </p:nvGraphicFramePr>
        <p:xfrm>
          <a:off x="1571604" y="5572140"/>
          <a:ext cx="234950" cy="569912"/>
        </p:xfrm>
        <a:graphic>
          <a:graphicData uri="http://schemas.openxmlformats.org/presentationml/2006/ole">
            <p:oleObj spid="_x0000_s27652" name="Kép" r:id="rId6" imgW="1486080" imgH="3609421" progId="Word.Picture.8">
              <p:embed/>
            </p:oleObj>
          </a:graphicData>
        </a:graphic>
      </p:graphicFrame>
      <p:grpSp>
        <p:nvGrpSpPr>
          <p:cNvPr id="212" name="Csoportba foglalás 211"/>
          <p:cNvGrpSpPr/>
          <p:nvPr/>
        </p:nvGrpSpPr>
        <p:grpSpPr>
          <a:xfrm rot="18390678">
            <a:off x="1580847" y="4966972"/>
            <a:ext cx="1210932" cy="99922"/>
            <a:chOff x="2124060" y="4903798"/>
            <a:chExt cx="588963" cy="101600"/>
          </a:xfrm>
        </p:grpSpPr>
        <p:grpSp>
          <p:nvGrpSpPr>
            <p:cNvPr id="202" name="Group 90"/>
            <p:cNvGrpSpPr>
              <a:grpSpLocks/>
            </p:cNvGrpSpPr>
            <p:nvPr/>
          </p:nvGrpSpPr>
          <p:grpSpPr bwMode="auto">
            <a:xfrm>
              <a:off x="2124060" y="4903798"/>
              <a:ext cx="588963" cy="101600"/>
              <a:chOff x="1129" y="2130"/>
              <a:chExt cx="371" cy="64"/>
            </a:xfrm>
          </p:grpSpPr>
          <p:sp>
            <p:nvSpPr>
              <p:cNvPr id="203" name="Freeform 87"/>
              <p:cNvSpPr>
                <a:spLocks noEditPoints="1"/>
              </p:cNvSpPr>
              <p:nvPr/>
            </p:nvSpPr>
            <p:spPr bwMode="auto">
              <a:xfrm>
                <a:off x="1129" y="2130"/>
                <a:ext cx="224" cy="48"/>
              </a:xfrm>
              <a:custGeom>
                <a:avLst/>
                <a:gdLst/>
                <a:ahLst/>
                <a:cxnLst>
                  <a:cxn ang="0">
                    <a:pos x="27" y="29"/>
                  </a:cxn>
                  <a:cxn ang="0">
                    <a:pos x="223" y="0"/>
                  </a:cxn>
                  <a:cxn ang="0">
                    <a:pos x="224" y="5"/>
                  </a:cxn>
                  <a:cxn ang="0">
                    <a:pos x="28" y="35"/>
                  </a:cxn>
                  <a:cxn ang="0">
                    <a:pos x="27" y="29"/>
                  </a:cxn>
                  <a:cxn ang="0">
                    <a:pos x="36" y="48"/>
                  </a:cxn>
                  <a:cxn ang="0">
                    <a:pos x="0" y="36"/>
                  </a:cxn>
                  <a:cxn ang="0">
                    <a:pos x="31" y="15"/>
                  </a:cxn>
                  <a:cxn ang="0">
                    <a:pos x="36" y="48"/>
                  </a:cxn>
                </a:cxnLst>
                <a:rect l="0" t="0" r="r" b="b"/>
                <a:pathLst>
                  <a:path w="224" h="48">
                    <a:moveTo>
                      <a:pt x="27" y="29"/>
                    </a:moveTo>
                    <a:lnTo>
                      <a:pt x="223" y="0"/>
                    </a:lnTo>
                    <a:lnTo>
                      <a:pt x="224" y="5"/>
                    </a:lnTo>
                    <a:lnTo>
                      <a:pt x="28" y="35"/>
                    </a:lnTo>
                    <a:lnTo>
                      <a:pt x="27" y="29"/>
                    </a:lnTo>
                    <a:close/>
                    <a:moveTo>
                      <a:pt x="36" y="48"/>
                    </a:moveTo>
                    <a:lnTo>
                      <a:pt x="0" y="36"/>
                    </a:lnTo>
                    <a:lnTo>
                      <a:pt x="31" y="15"/>
                    </a:lnTo>
                    <a:lnTo>
                      <a:pt x="36" y="48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4" name="Freeform 88"/>
              <p:cNvSpPr>
                <a:spLocks noEditPoints="1"/>
              </p:cNvSpPr>
              <p:nvPr/>
            </p:nvSpPr>
            <p:spPr bwMode="auto">
              <a:xfrm>
                <a:off x="1276" y="2146"/>
                <a:ext cx="224" cy="48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96" y="13"/>
                  </a:cxn>
                  <a:cxn ang="0">
                    <a:pos x="197" y="19"/>
                  </a:cxn>
                  <a:cxn ang="0">
                    <a:pos x="1" y="48"/>
                  </a:cxn>
                  <a:cxn ang="0">
                    <a:pos x="0" y="43"/>
                  </a:cxn>
                  <a:cxn ang="0">
                    <a:pos x="188" y="0"/>
                  </a:cxn>
                  <a:cxn ang="0">
                    <a:pos x="224" y="12"/>
                  </a:cxn>
                  <a:cxn ang="0">
                    <a:pos x="193" y="33"/>
                  </a:cxn>
                  <a:cxn ang="0">
                    <a:pos x="188" y="0"/>
                  </a:cxn>
                </a:cxnLst>
                <a:rect l="0" t="0" r="r" b="b"/>
                <a:pathLst>
                  <a:path w="224" h="48">
                    <a:moveTo>
                      <a:pt x="0" y="43"/>
                    </a:moveTo>
                    <a:lnTo>
                      <a:pt x="196" y="13"/>
                    </a:lnTo>
                    <a:lnTo>
                      <a:pt x="197" y="19"/>
                    </a:lnTo>
                    <a:lnTo>
                      <a:pt x="1" y="48"/>
                    </a:lnTo>
                    <a:lnTo>
                      <a:pt x="0" y="43"/>
                    </a:lnTo>
                    <a:close/>
                    <a:moveTo>
                      <a:pt x="188" y="0"/>
                    </a:moveTo>
                    <a:lnTo>
                      <a:pt x="224" y="12"/>
                    </a:lnTo>
                    <a:lnTo>
                      <a:pt x="193" y="33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05" name="Line 89"/>
              <p:cNvSpPr>
                <a:spLocks noChangeShapeType="1"/>
              </p:cNvSpPr>
              <p:nvPr/>
            </p:nvSpPr>
            <p:spPr bwMode="auto">
              <a:xfrm flipV="1">
                <a:off x="1274" y="2130"/>
                <a:ext cx="76" cy="61"/>
              </a:xfrm>
              <a:prstGeom prst="line">
                <a:avLst/>
              </a:prstGeom>
              <a:noFill/>
              <a:ln w="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sp>
          <p:nvSpPr>
            <p:cNvPr id="206" name="Freeform 198"/>
            <p:cNvSpPr>
              <a:spLocks noEditPoints="1"/>
            </p:cNvSpPr>
            <p:nvPr/>
          </p:nvSpPr>
          <p:spPr bwMode="auto">
            <a:xfrm>
              <a:off x="2124060" y="4903798"/>
              <a:ext cx="355600" cy="76200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7" name="Freeform 199"/>
            <p:cNvSpPr>
              <a:spLocks noEditPoints="1"/>
            </p:cNvSpPr>
            <p:nvPr/>
          </p:nvSpPr>
          <p:spPr bwMode="auto">
            <a:xfrm>
              <a:off x="2357422" y="4929198"/>
              <a:ext cx="355600" cy="7620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8" name="Line 200"/>
            <p:cNvSpPr>
              <a:spLocks noChangeShapeType="1"/>
            </p:cNvSpPr>
            <p:nvPr/>
          </p:nvSpPr>
          <p:spPr bwMode="auto">
            <a:xfrm flipV="1">
              <a:off x="2354247" y="4903798"/>
              <a:ext cx="120650" cy="96838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9" name="Freeform 201"/>
            <p:cNvSpPr>
              <a:spLocks noEditPoints="1"/>
            </p:cNvSpPr>
            <p:nvPr/>
          </p:nvSpPr>
          <p:spPr bwMode="auto">
            <a:xfrm>
              <a:off x="2124060" y="4903798"/>
              <a:ext cx="355600" cy="76200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0" name="Freeform 202"/>
            <p:cNvSpPr>
              <a:spLocks noEditPoints="1"/>
            </p:cNvSpPr>
            <p:nvPr/>
          </p:nvSpPr>
          <p:spPr bwMode="auto">
            <a:xfrm>
              <a:off x="2357422" y="4929198"/>
              <a:ext cx="355600" cy="7620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1" name="Line 203"/>
            <p:cNvSpPr>
              <a:spLocks noChangeShapeType="1"/>
            </p:cNvSpPr>
            <p:nvPr/>
          </p:nvSpPr>
          <p:spPr bwMode="auto">
            <a:xfrm flipV="1">
              <a:off x="2354247" y="4903798"/>
              <a:ext cx="120650" cy="96838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Line 187"/>
          <p:cNvSpPr>
            <a:spLocks noChangeShapeType="1"/>
          </p:cNvSpPr>
          <p:nvPr/>
        </p:nvSpPr>
        <p:spPr bwMode="auto">
          <a:xfrm flipV="1">
            <a:off x="4071934" y="3643314"/>
            <a:ext cx="1357322" cy="2000264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95" name="Ellipszis 194"/>
          <p:cNvSpPr/>
          <p:nvPr/>
        </p:nvSpPr>
        <p:spPr>
          <a:xfrm>
            <a:off x="4572000" y="1500174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8" name="Szövegdoboz 197"/>
          <p:cNvSpPr txBox="1"/>
          <p:nvPr/>
        </p:nvSpPr>
        <p:spPr>
          <a:xfrm>
            <a:off x="4643438" y="1643050"/>
            <a:ext cx="1000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Ügyfél-szolgálat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4" name="Ellipszis 193"/>
          <p:cNvSpPr/>
          <p:nvPr/>
        </p:nvSpPr>
        <p:spPr>
          <a:xfrm>
            <a:off x="4786313" y="5643578"/>
            <a:ext cx="1224651" cy="7858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39" name="Freeform 85"/>
          <p:cNvSpPr>
            <a:spLocks/>
          </p:cNvSpPr>
          <p:nvPr/>
        </p:nvSpPr>
        <p:spPr bwMode="auto">
          <a:xfrm>
            <a:off x="6724664" y="372427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FFC00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71725" y="2392368"/>
            <a:ext cx="1331913" cy="1042988"/>
            <a:chOff x="1494" y="1057"/>
            <a:chExt cx="839" cy="657"/>
          </a:xfrm>
        </p:grpSpPr>
        <p:sp>
          <p:nvSpPr>
            <p:cNvPr id="4102" name="Oval 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solidFill>
              <a:srgbClr val="618F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44763" y="2619381"/>
            <a:ext cx="482600" cy="244475"/>
            <a:chOff x="1603" y="1200"/>
            <a:chExt cx="304" cy="15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647950" y="267018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551113" y="2960693"/>
            <a:ext cx="482600" cy="244475"/>
            <a:chOff x="1607" y="1415"/>
            <a:chExt cx="304" cy="154"/>
          </a:xfrm>
        </p:grpSpPr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654300" y="301149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127375" y="2813056"/>
            <a:ext cx="482600" cy="246063"/>
            <a:chOff x="1970" y="1322"/>
            <a:chExt cx="304" cy="155"/>
          </a:xfrm>
        </p:grpSpPr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221038" y="286385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371725" y="3641731"/>
            <a:ext cx="1331913" cy="1042988"/>
            <a:chOff x="1494" y="1844"/>
            <a:chExt cx="839" cy="657"/>
          </a:xfrm>
        </p:grpSpPr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solidFill>
              <a:srgbClr val="33CC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2551113" y="3868743"/>
            <a:ext cx="482600" cy="246063"/>
            <a:chOff x="1607" y="1987"/>
            <a:chExt cx="304" cy="155"/>
          </a:xfrm>
        </p:grpSpPr>
        <p:sp>
          <p:nvSpPr>
            <p:cNvPr id="4120" name="Rectangle 2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1" name="Rectangle 25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2654300" y="391954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559050" y="4210056"/>
            <a:ext cx="481013" cy="244475"/>
            <a:chOff x="1612" y="2202"/>
            <a:chExt cx="303" cy="154"/>
          </a:xfrm>
        </p:grpSpPr>
        <p:sp>
          <p:nvSpPr>
            <p:cNvPr id="4124" name="Rectangle 2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660650" y="425926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133725" y="4062418"/>
            <a:ext cx="482600" cy="246063"/>
            <a:chOff x="1974" y="2109"/>
            <a:chExt cx="304" cy="155"/>
          </a:xfrm>
        </p:grpSpPr>
        <p:sp>
          <p:nvSpPr>
            <p:cNvPr id="4128" name="Rectangle 3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9" name="Rectangle 33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3227388" y="411480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11625" y="3427418"/>
            <a:ext cx="534988" cy="246063"/>
            <a:chOff x="2590" y="1709"/>
            <a:chExt cx="337" cy="155"/>
          </a:xfrm>
        </p:grpSpPr>
        <p:sp>
          <p:nvSpPr>
            <p:cNvPr id="4132" name="Rectangle 3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3" name="Rectangle 37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4219575" y="347980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5156200" y="3421068"/>
            <a:ext cx="608013" cy="246063"/>
            <a:chOff x="3248" y="1705"/>
            <a:chExt cx="383" cy="155"/>
          </a:xfrm>
        </p:grpSpPr>
        <p:sp>
          <p:nvSpPr>
            <p:cNvPr id="4136" name="Rectangle 4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7" name="Rectangle 41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5248275" y="347345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4459288" y="3768731"/>
            <a:ext cx="482600" cy="246063"/>
            <a:chOff x="2809" y="1924"/>
            <a:chExt cx="304" cy="155"/>
          </a:xfrm>
        </p:grpSpPr>
        <p:sp>
          <p:nvSpPr>
            <p:cNvPr id="4140" name="Rectangle 4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1" name="Rectangle 45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4562475" y="381953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5564188" y="3762381"/>
            <a:ext cx="481013" cy="244475"/>
            <a:chOff x="3505" y="1920"/>
            <a:chExt cx="303" cy="154"/>
          </a:xfrm>
        </p:grpSpPr>
        <p:sp>
          <p:nvSpPr>
            <p:cNvPr id="4144" name="Rectangle 4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5" name="Rectangle 49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7" name="Rectangle 51"/>
          <p:cNvSpPr>
            <a:spLocks noChangeArrowheads="1"/>
          </p:cNvSpPr>
          <p:nvPr/>
        </p:nvSpPr>
        <p:spPr bwMode="auto">
          <a:xfrm>
            <a:off x="5661025" y="381318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7" name="Group 54"/>
          <p:cNvGrpSpPr>
            <a:grpSpLocks/>
          </p:cNvGrpSpPr>
          <p:nvPr/>
        </p:nvGrpSpPr>
        <p:grpSpPr bwMode="auto">
          <a:xfrm>
            <a:off x="4800600" y="2867031"/>
            <a:ext cx="534988" cy="244475"/>
            <a:chOff x="3024" y="1356"/>
            <a:chExt cx="337" cy="154"/>
          </a:xfrm>
        </p:grpSpPr>
        <p:sp>
          <p:nvSpPr>
            <p:cNvPr id="4148" name="Rectangle 5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9" name="Rectangle 53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4918075" y="291624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8" name="Group 58"/>
          <p:cNvGrpSpPr>
            <a:grpSpLocks/>
          </p:cNvGrpSpPr>
          <p:nvPr/>
        </p:nvGrpSpPr>
        <p:grpSpPr bwMode="auto">
          <a:xfrm>
            <a:off x="5516563" y="2873381"/>
            <a:ext cx="534988" cy="244475"/>
            <a:chOff x="3475" y="1360"/>
            <a:chExt cx="337" cy="154"/>
          </a:xfrm>
        </p:grpSpPr>
        <p:sp>
          <p:nvSpPr>
            <p:cNvPr id="4152" name="Rectangle 5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53" name="Rectangle 57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5665788" y="292259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64" name="Line 68"/>
          <p:cNvSpPr>
            <a:spLocks noChangeShapeType="1"/>
          </p:cNvSpPr>
          <p:nvPr/>
        </p:nvSpPr>
        <p:spPr bwMode="auto">
          <a:xfrm>
            <a:off x="4646613" y="354806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5" name="Line 69"/>
          <p:cNvSpPr>
            <a:spLocks noChangeShapeType="1"/>
          </p:cNvSpPr>
          <p:nvPr/>
        </p:nvSpPr>
        <p:spPr bwMode="auto">
          <a:xfrm>
            <a:off x="5764212" y="3541718"/>
            <a:ext cx="808051" cy="31591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9" name="Line 73"/>
          <p:cNvSpPr>
            <a:spLocks noChangeShapeType="1"/>
          </p:cNvSpPr>
          <p:nvPr/>
        </p:nvSpPr>
        <p:spPr bwMode="auto">
          <a:xfrm>
            <a:off x="5087938" y="311468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0" name="Line 74"/>
          <p:cNvSpPr>
            <a:spLocks noChangeShapeType="1"/>
          </p:cNvSpPr>
          <p:nvPr/>
        </p:nvSpPr>
        <p:spPr bwMode="auto">
          <a:xfrm flipH="1">
            <a:off x="5603875" y="311468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1" name="Line 75"/>
          <p:cNvSpPr>
            <a:spLocks noChangeShapeType="1"/>
          </p:cNvSpPr>
          <p:nvPr/>
        </p:nvSpPr>
        <p:spPr bwMode="auto">
          <a:xfrm>
            <a:off x="5597525" y="366871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2" name="Line 76"/>
          <p:cNvSpPr>
            <a:spLocks noChangeShapeType="1"/>
          </p:cNvSpPr>
          <p:nvPr/>
        </p:nvSpPr>
        <p:spPr bwMode="auto">
          <a:xfrm>
            <a:off x="4506913" y="367506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3" name="Line 77"/>
          <p:cNvSpPr>
            <a:spLocks noChangeShapeType="1"/>
          </p:cNvSpPr>
          <p:nvPr/>
        </p:nvSpPr>
        <p:spPr bwMode="auto">
          <a:xfrm>
            <a:off x="3602038" y="292735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4" name="Line 78"/>
          <p:cNvSpPr>
            <a:spLocks noChangeShapeType="1"/>
          </p:cNvSpPr>
          <p:nvPr/>
        </p:nvSpPr>
        <p:spPr bwMode="auto">
          <a:xfrm flipV="1">
            <a:off x="3609975" y="358140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5" name="Line 79"/>
          <p:cNvSpPr>
            <a:spLocks noChangeShapeType="1"/>
          </p:cNvSpPr>
          <p:nvPr/>
        </p:nvSpPr>
        <p:spPr bwMode="auto">
          <a:xfrm flipV="1">
            <a:off x="3040063" y="419735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6" name="Line 80"/>
          <p:cNvSpPr>
            <a:spLocks noChangeShapeType="1"/>
          </p:cNvSpPr>
          <p:nvPr/>
        </p:nvSpPr>
        <p:spPr bwMode="auto">
          <a:xfrm>
            <a:off x="3027363" y="401003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19" name="Group 90"/>
          <p:cNvGrpSpPr>
            <a:grpSpLocks/>
          </p:cNvGrpSpPr>
          <p:nvPr/>
        </p:nvGrpSpPr>
        <p:grpSpPr bwMode="auto">
          <a:xfrm>
            <a:off x="1792288" y="4095756"/>
            <a:ext cx="588963" cy="101600"/>
            <a:chOff x="1129" y="2130"/>
            <a:chExt cx="371" cy="64"/>
          </a:xfrm>
        </p:grpSpPr>
        <p:sp>
          <p:nvSpPr>
            <p:cNvPr id="4183" name="Freeform 87"/>
            <p:cNvSpPr>
              <a:spLocks noEditPoints="1"/>
            </p:cNvSpPr>
            <p:nvPr/>
          </p:nvSpPr>
          <p:spPr bwMode="auto">
            <a:xfrm>
              <a:off x="1129" y="2130"/>
              <a:ext cx="224" cy="48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4" name="Freeform 88"/>
            <p:cNvSpPr>
              <a:spLocks noEditPoints="1"/>
            </p:cNvSpPr>
            <p:nvPr/>
          </p:nvSpPr>
          <p:spPr bwMode="auto">
            <a:xfrm>
              <a:off x="1276" y="2146"/>
              <a:ext cx="224" cy="48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5" name="Line 89"/>
            <p:cNvSpPr>
              <a:spLocks noChangeShapeType="1"/>
            </p:cNvSpPr>
            <p:nvPr/>
          </p:nvSpPr>
          <p:spPr bwMode="auto">
            <a:xfrm flipV="1">
              <a:off x="1274" y="2130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0" name="Group 94"/>
          <p:cNvGrpSpPr>
            <a:grpSpLocks/>
          </p:cNvGrpSpPr>
          <p:nvPr/>
        </p:nvGrpSpPr>
        <p:grpSpPr bwMode="auto">
          <a:xfrm>
            <a:off x="1779588" y="2865443"/>
            <a:ext cx="588963" cy="103188"/>
            <a:chOff x="1121" y="1355"/>
            <a:chExt cx="371" cy="65"/>
          </a:xfrm>
        </p:grpSpPr>
        <p:sp>
          <p:nvSpPr>
            <p:cNvPr id="4187" name="Freeform 91"/>
            <p:cNvSpPr>
              <a:spLocks noEditPoints="1"/>
            </p:cNvSpPr>
            <p:nvPr/>
          </p:nvSpPr>
          <p:spPr bwMode="auto">
            <a:xfrm>
              <a:off x="1121" y="1355"/>
              <a:ext cx="223" cy="48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223" y="0"/>
                </a:cxn>
                <a:cxn ang="0">
                  <a:pos x="223" y="6"/>
                </a:cxn>
                <a:cxn ang="0">
                  <a:pos x="28" y="35"/>
                </a:cxn>
                <a:cxn ang="0">
                  <a:pos x="27" y="30"/>
                </a:cxn>
                <a:cxn ang="0">
                  <a:pos x="35" y="48"/>
                </a:cxn>
                <a:cxn ang="0">
                  <a:pos x="0" y="37"/>
                </a:cxn>
                <a:cxn ang="0">
                  <a:pos x="30" y="15"/>
                </a:cxn>
                <a:cxn ang="0">
                  <a:pos x="35" y="48"/>
                </a:cxn>
              </a:cxnLst>
              <a:rect l="0" t="0" r="r" b="b"/>
              <a:pathLst>
                <a:path w="223" h="48">
                  <a:moveTo>
                    <a:pt x="27" y="30"/>
                  </a:moveTo>
                  <a:lnTo>
                    <a:pt x="223" y="0"/>
                  </a:lnTo>
                  <a:lnTo>
                    <a:pt x="223" y="6"/>
                  </a:lnTo>
                  <a:lnTo>
                    <a:pt x="28" y="35"/>
                  </a:lnTo>
                  <a:lnTo>
                    <a:pt x="27" y="30"/>
                  </a:lnTo>
                  <a:close/>
                  <a:moveTo>
                    <a:pt x="35" y="48"/>
                  </a:moveTo>
                  <a:lnTo>
                    <a:pt x="0" y="37"/>
                  </a:lnTo>
                  <a:lnTo>
                    <a:pt x="30" y="15"/>
                  </a:lnTo>
                  <a:lnTo>
                    <a:pt x="35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8" name="Freeform 92"/>
            <p:cNvSpPr>
              <a:spLocks noEditPoints="1"/>
            </p:cNvSpPr>
            <p:nvPr/>
          </p:nvSpPr>
          <p:spPr bwMode="auto">
            <a:xfrm>
              <a:off x="1268" y="1372"/>
              <a:ext cx="224" cy="4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95" y="13"/>
                </a:cxn>
                <a:cxn ang="0">
                  <a:pos x="196" y="18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188" y="0"/>
                </a:cxn>
                <a:cxn ang="0">
                  <a:pos x="224" y="11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2"/>
                  </a:moveTo>
                  <a:lnTo>
                    <a:pt x="195" y="13"/>
                  </a:lnTo>
                  <a:lnTo>
                    <a:pt x="196" y="18"/>
                  </a:lnTo>
                  <a:lnTo>
                    <a:pt x="0" y="48"/>
                  </a:lnTo>
                  <a:lnTo>
                    <a:pt x="0" y="42"/>
                  </a:lnTo>
                  <a:close/>
                  <a:moveTo>
                    <a:pt x="188" y="0"/>
                  </a:moveTo>
                  <a:lnTo>
                    <a:pt x="224" y="11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9" name="Line 93"/>
            <p:cNvSpPr>
              <a:spLocks noChangeShapeType="1"/>
            </p:cNvSpPr>
            <p:nvPr/>
          </p:nvSpPr>
          <p:spPr bwMode="auto">
            <a:xfrm flipV="1">
              <a:off x="1266" y="1356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91" name="Line 95"/>
          <p:cNvSpPr>
            <a:spLocks noChangeShapeType="1"/>
          </p:cNvSpPr>
          <p:nvPr/>
        </p:nvSpPr>
        <p:spPr bwMode="auto">
          <a:xfrm flipV="1">
            <a:off x="3033713" y="294958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2" name="Line 96"/>
          <p:cNvSpPr>
            <a:spLocks noChangeShapeType="1"/>
          </p:cNvSpPr>
          <p:nvPr/>
        </p:nvSpPr>
        <p:spPr bwMode="auto">
          <a:xfrm>
            <a:off x="3021013" y="276384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3" name="Rectangle 97"/>
          <p:cNvSpPr>
            <a:spLocks noChangeArrowheads="1"/>
          </p:cNvSpPr>
          <p:nvPr/>
        </p:nvSpPr>
        <p:spPr bwMode="auto">
          <a:xfrm>
            <a:off x="1427163" y="47815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4" name="Rectangle 98"/>
          <p:cNvSpPr>
            <a:spLocks noChangeArrowheads="1"/>
          </p:cNvSpPr>
          <p:nvPr/>
        </p:nvSpPr>
        <p:spPr bwMode="auto">
          <a:xfrm>
            <a:off x="1549400" y="4819656"/>
            <a:ext cx="327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5" name="Rectangle 99"/>
          <p:cNvSpPr>
            <a:spLocks noChangeArrowheads="1"/>
          </p:cNvSpPr>
          <p:nvPr/>
        </p:nvSpPr>
        <p:spPr bwMode="auto">
          <a:xfrm>
            <a:off x="2782888" y="4791081"/>
            <a:ext cx="48101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6" name="Rectangle 100"/>
          <p:cNvSpPr>
            <a:spLocks noChangeArrowheads="1"/>
          </p:cNvSpPr>
          <p:nvPr/>
        </p:nvSpPr>
        <p:spPr bwMode="auto">
          <a:xfrm>
            <a:off x="2859088" y="4830768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7" name="Rectangle 101"/>
          <p:cNvSpPr>
            <a:spLocks noChangeArrowheads="1"/>
          </p:cNvSpPr>
          <p:nvPr/>
        </p:nvSpPr>
        <p:spPr bwMode="auto">
          <a:xfrm>
            <a:off x="4921250" y="47307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8" name="Rectangle 102"/>
          <p:cNvSpPr>
            <a:spLocks noChangeArrowheads="1"/>
          </p:cNvSpPr>
          <p:nvPr/>
        </p:nvSpPr>
        <p:spPr bwMode="auto">
          <a:xfrm>
            <a:off x="4997450" y="4770443"/>
            <a:ext cx="41751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3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NSS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99" name="Rectangle 103"/>
          <p:cNvSpPr>
            <a:spLocks noChangeArrowheads="1"/>
          </p:cNvSpPr>
          <p:nvPr/>
        </p:nvSpPr>
        <p:spPr bwMode="auto">
          <a:xfrm>
            <a:off x="6357950" y="4714884"/>
            <a:ext cx="1304925" cy="41116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08" name="Freeform 112"/>
          <p:cNvSpPr>
            <a:spLocks noEditPoints="1"/>
          </p:cNvSpPr>
          <p:nvPr/>
        </p:nvSpPr>
        <p:spPr bwMode="auto">
          <a:xfrm>
            <a:off x="2070100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10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2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9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6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6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10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10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1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799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2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2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0"/>
                </a:moveTo>
                <a:lnTo>
                  <a:pt x="13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0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3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09" name="Freeform 113"/>
          <p:cNvSpPr>
            <a:spLocks noEditPoints="1"/>
          </p:cNvSpPr>
          <p:nvPr/>
        </p:nvSpPr>
        <p:spPr bwMode="auto">
          <a:xfrm>
            <a:off x="3948113" y="2362206"/>
            <a:ext cx="22225" cy="2579688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8" y="59"/>
              </a:cxn>
              <a:cxn ang="0">
                <a:pos x="0" y="59"/>
              </a:cxn>
              <a:cxn ang="0">
                <a:pos x="9" y="152"/>
              </a:cxn>
              <a:cxn ang="0">
                <a:pos x="8" y="118"/>
              </a:cxn>
              <a:cxn ang="0">
                <a:pos x="0" y="211"/>
              </a:cxn>
              <a:cxn ang="0">
                <a:pos x="9" y="236"/>
              </a:cxn>
              <a:cxn ang="0">
                <a:pos x="0" y="236"/>
              </a:cxn>
              <a:cxn ang="0">
                <a:pos x="9" y="328"/>
              </a:cxn>
              <a:cxn ang="0">
                <a:pos x="9" y="295"/>
              </a:cxn>
              <a:cxn ang="0">
                <a:pos x="1" y="387"/>
              </a:cxn>
              <a:cxn ang="0">
                <a:pos x="10" y="413"/>
              </a:cxn>
              <a:cxn ang="0">
                <a:pos x="1" y="413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0" y="589"/>
              </a:cxn>
              <a:cxn ang="0">
                <a:pos x="2" y="589"/>
              </a:cxn>
              <a:cxn ang="0">
                <a:pos x="11" y="682"/>
              </a:cxn>
              <a:cxn ang="0">
                <a:pos x="10" y="648"/>
              </a:cxn>
              <a:cxn ang="0">
                <a:pos x="2" y="741"/>
              </a:cxn>
              <a:cxn ang="0">
                <a:pos x="11" y="766"/>
              </a:cxn>
              <a:cxn ang="0">
                <a:pos x="2" y="766"/>
              </a:cxn>
              <a:cxn ang="0">
                <a:pos x="11" y="859"/>
              </a:cxn>
              <a:cxn ang="0">
                <a:pos x="11" y="825"/>
              </a:cxn>
              <a:cxn ang="0">
                <a:pos x="3" y="918"/>
              </a:cxn>
              <a:cxn ang="0">
                <a:pos x="12" y="943"/>
              </a:cxn>
              <a:cxn ang="0">
                <a:pos x="3" y="943"/>
              </a:cxn>
              <a:cxn ang="0">
                <a:pos x="12" y="1036"/>
              </a:cxn>
              <a:cxn ang="0">
                <a:pos x="12" y="1002"/>
              </a:cxn>
              <a:cxn ang="0">
                <a:pos x="4" y="1095"/>
              </a:cxn>
              <a:cxn ang="0">
                <a:pos x="12" y="1120"/>
              </a:cxn>
              <a:cxn ang="0">
                <a:pos x="4" y="1120"/>
              </a:cxn>
              <a:cxn ang="0">
                <a:pos x="13" y="1212"/>
              </a:cxn>
              <a:cxn ang="0">
                <a:pos x="13" y="1179"/>
              </a:cxn>
              <a:cxn ang="0">
                <a:pos x="4" y="1271"/>
              </a:cxn>
              <a:cxn ang="0">
                <a:pos x="13" y="1297"/>
              </a:cxn>
              <a:cxn ang="0">
                <a:pos x="5" y="1297"/>
              </a:cxn>
              <a:cxn ang="0">
                <a:pos x="13" y="1389"/>
              </a:cxn>
              <a:cxn ang="0">
                <a:pos x="13" y="1356"/>
              </a:cxn>
              <a:cxn ang="0">
                <a:pos x="5" y="1448"/>
              </a:cxn>
              <a:cxn ang="0">
                <a:pos x="14" y="1473"/>
              </a:cxn>
              <a:cxn ang="0">
                <a:pos x="5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4" h="1625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69"/>
                </a:lnTo>
                <a:lnTo>
                  <a:pt x="1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8"/>
                </a:lnTo>
                <a:lnTo>
                  <a:pt x="1" y="328"/>
                </a:lnTo>
                <a:lnTo>
                  <a:pt x="1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7"/>
                </a:lnTo>
                <a:lnTo>
                  <a:pt x="1" y="387"/>
                </a:lnTo>
                <a:lnTo>
                  <a:pt x="1" y="354"/>
                </a:lnTo>
                <a:lnTo>
                  <a:pt x="9" y="354"/>
                </a:lnTo>
                <a:close/>
                <a:moveTo>
                  <a:pt x="10" y="413"/>
                </a:moveTo>
                <a:lnTo>
                  <a:pt x="10" y="446"/>
                </a:lnTo>
                <a:lnTo>
                  <a:pt x="1" y="446"/>
                </a:lnTo>
                <a:lnTo>
                  <a:pt x="1" y="413"/>
                </a:lnTo>
                <a:lnTo>
                  <a:pt x="10" y="413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1" y="472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1"/>
                </a:lnTo>
                <a:lnTo>
                  <a:pt x="10" y="530"/>
                </a:lnTo>
                <a:close/>
                <a:moveTo>
                  <a:pt x="10" y="589"/>
                </a:moveTo>
                <a:lnTo>
                  <a:pt x="10" y="623"/>
                </a:lnTo>
                <a:lnTo>
                  <a:pt x="2" y="623"/>
                </a:lnTo>
                <a:lnTo>
                  <a:pt x="2" y="589"/>
                </a:lnTo>
                <a:lnTo>
                  <a:pt x="10" y="589"/>
                </a:lnTo>
                <a:close/>
                <a:moveTo>
                  <a:pt x="10" y="648"/>
                </a:moveTo>
                <a:lnTo>
                  <a:pt x="11" y="682"/>
                </a:lnTo>
                <a:lnTo>
                  <a:pt x="2" y="682"/>
                </a:lnTo>
                <a:lnTo>
                  <a:pt x="2" y="648"/>
                </a:lnTo>
                <a:lnTo>
                  <a:pt x="10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2" y="741"/>
                </a:lnTo>
                <a:lnTo>
                  <a:pt x="2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2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1" y="859"/>
                </a:lnTo>
                <a:lnTo>
                  <a:pt x="3" y="859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1" y="884"/>
                </a:moveTo>
                <a:lnTo>
                  <a:pt x="11" y="918"/>
                </a:lnTo>
                <a:lnTo>
                  <a:pt x="3" y="918"/>
                </a:lnTo>
                <a:lnTo>
                  <a:pt x="3" y="884"/>
                </a:lnTo>
                <a:lnTo>
                  <a:pt x="11" y="884"/>
                </a:lnTo>
                <a:close/>
                <a:moveTo>
                  <a:pt x="12" y="943"/>
                </a:moveTo>
                <a:lnTo>
                  <a:pt x="12" y="977"/>
                </a:lnTo>
                <a:lnTo>
                  <a:pt x="3" y="977"/>
                </a:lnTo>
                <a:lnTo>
                  <a:pt x="3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6"/>
                </a:lnTo>
                <a:lnTo>
                  <a:pt x="4" y="1036"/>
                </a:lnTo>
                <a:lnTo>
                  <a:pt x="3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5"/>
                </a:lnTo>
                <a:lnTo>
                  <a:pt x="4" y="1095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2" y="1120"/>
                </a:moveTo>
                <a:lnTo>
                  <a:pt x="12" y="1153"/>
                </a:lnTo>
                <a:lnTo>
                  <a:pt x="4" y="1154"/>
                </a:lnTo>
                <a:lnTo>
                  <a:pt x="4" y="1120"/>
                </a:lnTo>
                <a:lnTo>
                  <a:pt x="12" y="1120"/>
                </a:lnTo>
                <a:close/>
                <a:moveTo>
                  <a:pt x="13" y="1179"/>
                </a:moveTo>
                <a:lnTo>
                  <a:pt x="13" y="1212"/>
                </a:lnTo>
                <a:lnTo>
                  <a:pt x="4" y="1212"/>
                </a:lnTo>
                <a:lnTo>
                  <a:pt x="4" y="1179"/>
                </a:lnTo>
                <a:lnTo>
                  <a:pt x="13" y="1179"/>
                </a:lnTo>
                <a:close/>
                <a:moveTo>
                  <a:pt x="13" y="1238"/>
                </a:moveTo>
                <a:lnTo>
                  <a:pt x="13" y="1271"/>
                </a:lnTo>
                <a:lnTo>
                  <a:pt x="4" y="1271"/>
                </a:lnTo>
                <a:lnTo>
                  <a:pt x="4" y="1238"/>
                </a:lnTo>
                <a:lnTo>
                  <a:pt x="13" y="1238"/>
                </a:lnTo>
                <a:close/>
                <a:moveTo>
                  <a:pt x="13" y="1297"/>
                </a:moveTo>
                <a:lnTo>
                  <a:pt x="13" y="1330"/>
                </a:lnTo>
                <a:lnTo>
                  <a:pt x="5" y="1330"/>
                </a:lnTo>
                <a:lnTo>
                  <a:pt x="5" y="1297"/>
                </a:lnTo>
                <a:lnTo>
                  <a:pt x="13" y="1297"/>
                </a:lnTo>
                <a:close/>
                <a:moveTo>
                  <a:pt x="13" y="1356"/>
                </a:moveTo>
                <a:lnTo>
                  <a:pt x="13" y="1389"/>
                </a:lnTo>
                <a:lnTo>
                  <a:pt x="5" y="1389"/>
                </a:lnTo>
                <a:lnTo>
                  <a:pt x="5" y="1356"/>
                </a:lnTo>
                <a:lnTo>
                  <a:pt x="13" y="1356"/>
                </a:lnTo>
                <a:close/>
                <a:moveTo>
                  <a:pt x="13" y="1414"/>
                </a:moveTo>
                <a:lnTo>
                  <a:pt x="14" y="1448"/>
                </a:lnTo>
                <a:lnTo>
                  <a:pt x="5" y="1448"/>
                </a:lnTo>
                <a:lnTo>
                  <a:pt x="5" y="1415"/>
                </a:lnTo>
                <a:lnTo>
                  <a:pt x="13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5" y="1507"/>
                </a:lnTo>
                <a:lnTo>
                  <a:pt x="5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5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4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10" name="Freeform 114"/>
          <p:cNvSpPr>
            <a:spLocks noEditPoints="1"/>
          </p:cNvSpPr>
          <p:nvPr/>
        </p:nvSpPr>
        <p:spPr bwMode="auto">
          <a:xfrm>
            <a:off x="6126163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9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1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8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7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9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9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4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5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5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21" name="Group 117"/>
          <p:cNvGrpSpPr>
            <a:grpSpLocks/>
          </p:cNvGrpSpPr>
          <p:nvPr/>
        </p:nvGrpSpPr>
        <p:grpSpPr bwMode="auto">
          <a:xfrm>
            <a:off x="2371725" y="2392368"/>
            <a:ext cx="1331913" cy="1042988"/>
            <a:chOff x="1494" y="1057"/>
            <a:chExt cx="839" cy="657"/>
          </a:xfrm>
          <a:solidFill>
            <a:srgbClr val="00B0F0"/>
          </a:solidFill>
        </p:grpSpPr>
        <p:sp>
          <p:nvSpPr>
            <p:cNvPr id="4211" name="Oval 115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2" name="Oval 11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2" name="Group 120"/>
          <p:cNvGrpSpPr>
            <a:grpSpLocks/>
          </p:cNvGrpSpPr>
          <p:nvPr/>
        </p:nvGrpSpPr>
        <p:grpSpPr bwMode="auto">
          <a:xfrm>
            <a:off x="2544763" y="2619381"/>
            <a:ext cx="482600" cy="244475"/>
            <a:chOff x="1603" y="1200"/>
            <a:chExt cx="304" cy="154"/>
          </a:xfrm>
        </p:grpSpPr>
        <p:sp>
          <p:nvSpPr>
            <p:cNvPr id="4214" name="Rectangle 118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5" name="Rectangle 11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17" name="Rectangle 121"/>
          <p:cNvSpPr>
            <a:spLocks noChangeArrowheads="1"/>
          </p:cNvSpPr>
          <p:nvPr/>
        </p:nvSpPr>
        <p:spPr bwMode="auto">
          <a:xfrm>
            <a:off x="2647950" y="267018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3" name="Group 124"/>
          <p:cNvGrpSpPr>
            <a:grpSpLocks/>
          </p:cNvGrpSpPr>
          <p:nvPr/>
        </p:nvGrpSpPr>
        <p:grpSpPr bwMode="auto">
          <a:xfrm>
            <a:off x="2551113" y="2960693"/>
            <a:ext cx="482600" cy="244475"/>
            <a:chOff x="1607" y="1415"/>
            <a:chExt cx="304" cy="154"/>
          </a:xfrm>
        </p:grpSpPr>
        <p:sp>
          <p:nvSpPr>
            <p:cNvPr id="4218" name="Rectangle 122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9" name="Rectangle 12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1" name="Rectangle 125"/>
          <p:cNvSpPr>
            <a:spLocks noChangeArrowheads="1"/>
          </p:cNvSpPr>
          <p:nvPr/>
        </p:nvSpPr>
        <p:spPr bwMode="auto">
          <a:xfrm>
            <a:off x="2654300" y="301149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4" name="Group 128"/>
          <p:cNvGrpSpPr>
            <a:grpSpLocks/>
          </p:cNvGrpSpPr>
          <p:nvPr/>
        </p:nvGrpSpPr>
        <p:grpSpPr bwMode="auto">
          <a:xfrm>
            <a:off x="3127375" y="2813056"/>
            <a:ext cx="482600" cy="246063"/>
            <a:chOff x="1970" y="1322"/>
            <a:chExt cx="304" cy="155"/>
          </a:xfrm>
        </p:grpSpPr>
        <p:sp>
          <p:nvSpPr>
            <p:cNvPr id="4222" name="Rectangle 126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3" name="Rectangle 12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5" name="Rectangle 129"/>
          <p:cNvSpPr>
            <a:spLocks noChangeArrowheads="1"/>
          </p:cNvSpPr>
          <p:nvPr/>
        </p:nvSpPr>
        <p:spPr bwMode="auto">
          <a:xfrm>
            <a:off x="3221038" y="286385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5" name="Group 132"/>
          <p:cNvGrpSpPr>
            <a:grpSpLocks/>
          </p:cNvGrpSpPr>
          <p:nvPr/>
        </p:nvGrpSpPr>
        <p:grpSpPr bwMode="auto">
          <a:xfrm>
            <a:off x="2371725" y="3641731"/>
            <a:ext cx="1331913" cy="1042988"/>
            <a:chOff x="1494" y="1844"/>
            <a:chExt cx="839" cy="657"/>
          </a:xfrm>
          <a:solidFill>
            <a:srgbClr val="00B0F0"/>
          </a:solidFill>
        </p:grpSpPr>
        <p:sp>
          <p:nvSpPr>
            <p:cNvPr id="4226" name="Oval 130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7" name="Oval 13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6" name="Group 135"/>
          <p:cNvGrpSpPr>
            <a:grpSpLocks/>
          </p:cNvGrpSpPr>
          <p:nvPr/>
        </p:nvGrpSpPr>
        <p:grpSpPr bwMode="auto">
          <a:xfrm>
            <a:off x="2551113" y="3868743"/>
            <a:ext cx="482600" cy="246063"/>
            <a:chOff x="1607" y="1987"/>
            <a:chExt cx="304" cy="155"/>
          </a:xfrm>
        </p:grpSpPr>
        <p:sp>
          <p:nvSpPr>
            <p:cNvPr id="4229" name="Rectangle 133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0" name="Rectangle 13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2" name="Rectangle 136"/>
          <p:cNvSpPr>
            <a:spLocks noChangeArrowheads="1"/>
          </p:cNvSpPr>
          <p:nvPr/>
        </p:nvSpPr>
        <p:spPr bwMode="auto">
          <a:xfrm>
            <a:off x="2654300" y="391954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7" name="Group 139"/>
          <p:cNvGrpSpPr>
            <a:grpSpLocks/>
          </p:cNvGrpSpPr>
          <p:nvPr/>
        </p:nvGrpSpPr>
        <p:grpSpPr bwMode="auto">
          <a:xfrm>
            <a:off x="2559050" y="4210056"/>
            <a:ext cx="481013" cy="244475"/>
            <a:chOff x="1612" y="2202"/>
            <a:chExt cx="303" cy="154"/>
          </a:xfrm>
        </p:grpSpPr>
        <p:sp>
          <p:nvSpPr>
            <p:cNvPr id="4233" name="Rectangle 137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4" name="Rectangle 13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6" name="Rectangle 140"/>
          <p:cNvSpPr>
            <a:spLocks noChangeArrowheads="1"/>
          </p:cNvSpPr>
          <p:nvPr/>
        </p:nvSpPr>
        <p:spPr bwMode="auto">
          <a:xfrm>
            <a:off x="2660650" y="425926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8" name="Group 143"/>
          <p:cNvGrpSpPr>
            <a:grpSpLocks/>
          </p:cNvGrpSpPr>
          <p:nvPr/>
        </p:nvGrpSpPr>
        <p:grpSpPr bwMode="auto">
          <a:xfrm>
            <a:off x="3133725" y="4062418"/>
            <a:ext cx="482600" cy="246063"/>
            <a:chOff x="1974" y="2109"/>
            <a:chExt cx="304" cy="155"/>
          </a:xfrm>
        </p:grpSpPr>
        <p:sp>
          <p:nvSpPr>
            <p:cNvPr id="4237" name="Rectangle 141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8" name="Rectangle 14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0" name="Rectangle 144"/>
          <p:cNvSpPr>
            <a:spLocks noChangeArrowheads="1"/>
          </p:cNvSpPr>
          <p:nvPr/>
        </p:nvSpPr>
        <p:spPr bwMode="auto">
          <a:xfrm>
            <a:off x="3227388" y="411480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9" name="Group 147"/>
          <p:cNvGrpSpPr>
            <a:grpSpLocks/>
          </p:cNvGrpSpPr>
          <p:nvPr/>
        </p:nvGrpSpPr>
        <p:grpSpPr bwMode="auto">
          <a:xfrm>
            <a:off x="4111625" y="3427418"/>
            <a:ext cx="534988" cy="246063"/>
            <a:chOff x="2590" y="1709"/>
            <a:chExt cx="337" cy="155"/>
          </a:xfrm>
        </p:grpSpPr>
        <p:sp>
          <p:nvSpPr>
            <p:cNvPr id="4241" name="Rectangle 145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2" name="Rectangle 14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4" name="Rectangle 148"/>
          <p:cNvSpPr>
            <a:spLocks noChangeArrowheads="1"/>
          </p:cNvSpPr>
          <p:nvPr/>
        </p:nvSpPr>
        <p:spPr bwMode="auto">
          <a:xfrm>
            <a:off x="4219575" y="347980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0" name="Group 151"/>
          <p:cNvGrpSpPr>
            <a:grpSpLocks/>
          </p:cNvGrpSpPr>
          <p:nvPr/>
        </p:nvGrpSpPr>
        <p:grpSpPr bwMode="auto">
          <a:xfrm>
            <a:off x="5156200" y="3421068"/>
            <a:ext cx="608013" cy="246063"/>
            <a:chOff x="3248" y="1705"/>
            <a:chExt cx="383" cy="155"/>
          </a:xfrm>
        </p:grpSpPr>
        <p:sp>
          <p:nvSpPr>
            <p:cNvPr id="4245" name="Rectangle 149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6" name="Rectangle 15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8" name="Rectangle 152"/>
          <p:cNvSpPr>
            <a:spLocks noChangeArrowheads="1"/>
          </p:cNvSpPr>
          <p:nvPr/>
        </p:nvSpPr>
        <p:spPr bwMode="auto">
          <a:xfrm>
            <a:off x="5248275" y="347345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1" name="Group 155"/>
          <p:cNvGrpSpPr>
            <a:grpSpLocks/>
          </p:cNvGrpSpPr>
          <p:nvPr/>
        </p:nvGrpSpPr>
        <p:grpSpPr bwMode="auto">
          <a:xfrm>
            <a:off x="4459288" y="3768731"/>
            <a:ext cx="482600" cy="246063"/>
            <a:chOff x="2809" y="1924"/>
            <a:chExt cx="304" cy="155"/>
          </a:xfrm>
        </p:grpSpPr>
        <p:sp>
          <p:nvSpPr>
            <p:cNvPr id="4249" name="Rectangle 153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0" name="Rectangle 15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2" name="Rectangle 156"/>
          <p:cNvSpPr>
            <a:spLocks noChangeArrowheads="1"/>
          </p:cNvSpPr>
          <p:nvPr/>
        </p:nvSpPr>
        <p:spPr bwMode="auto">
          <a:xfrm>
            <a:off x="4562475" y="381953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" name="Group 159"/>
          <p:cNvGrpSpPr>
            <a:grpSpLocks/>
          </p:cNvGrpSpPr>
          <p:nvPr/>
        </p:nvGrpSpPr>
        <p:grpSpPr bwMode="auto">
          <a:xfrm>
            <a:off x="5564188" y="3762381"/>
            <a:ext cx="481013" cy="244475"/>
            <a:chOff x="3505" y="1920"/>
            <a:chExt cx="303" cy="154"/>
          </a:xfrm>
        </p:grpSpPr>
        <p:sp>
          <p:nvSpPr>
            <p:cNvPr id="4253" name="Rectangle 157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4" name="Rectangle 15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6" name="Rectangle 160"/>
          <p:cNvSpPr>
            <a:spLocks noChangeArrowheads="1"/>
          </p:cNvSpPr>
          <p:nvPr/>
        </p:nvSpPr>
        <p:spPr bwMode="auto">
          <a:xfrm>
            <a:off x="5661025" y="381318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3" name="Group 163"/>
          <p:cNvGrpSpPr>
            <a:grpSpLocks/>
          </p:cNvGrpSpPr>
          <p:nvPr/>
        </p:nvGrpSpPr>
        <p:grpSpPr bwMode="auto">
          <a:xfrm>
            <a:off x="4800600" y="2867031"/>
            <a:ext cx="534988" cy="244475"/>
            <a:chOff x="3024" y="1356"/>
            <a:chExt cx="337" cy="154"/>
          </a:xfrm>
        </p:grpSpPr>
        <p:sp>
          <p:nvSpPr>
            <p:cNvPr id="4257" name="Rectangle 161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8" name="Rectangle 16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0" name="Rectangle 164"/>
          <p:cNvSpPr>
            <a:spLocks noChangeArrowheads="1"/>
          </p:cNvSpPr>
          <p:nvPr/>
        </p:nvSpPr>
        <p:spPr bwMode="auto">
          <a:xfrm>
            <a:off x="4918075" y="291624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4" name="Group 167"/>
          <p:cNvGrpSpPr>
            <a:grpSpLocks/>
          </p:cNvGrpSpPr>
          <p:nvPr/>
        </p:nvGrpSpPr>
        <p:grpSpPr bwMode="auto">
          <a:xfrm>
            <a:off x="5516563" y="2873381"/>
            <a:ext cx="534988" cy="244475"/>
            <a:chOff x="3475" y="1360"/>
            <a:chExt cx="337" cy="154"/>
          </a:xfrm>
        </p:grpSpPr>
        <p:sp>
          <p:nvSpPr>
            <p:cNvPr id="4261" name="Rectangle 165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62" name="Rectangle 16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4" name="Rectangle 168"/>
          <p:cNvSpPr>
            <a:spLocks noChangeArrowheads="1"/>
          </p:cNvSpPr>
          <p:nvPr/>
        </p:nvSpPr>
        <p:spPr bwMode="auto">
          <a:xfrm>
            <a:off x="5665788" y="292259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3" name="Line 177"/>
          <p:cNvSpPr>
            <a:spLocks noChangeShapeType="1"/>
          </p:cNvSpPr>
          <p:nvPr/>
        </p:nvSpPr>
        <p:spPr bwMode="auto">
          <a:xfrm>
            <a:off x="4646613" y="354806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4" name="Line 178"/>
          <p:cNvSpPr>
            <a:spLocks noChangeShapeType="1"/>
          </p:cNvSpPr>
          <p:nvPr/>
        </p:nvSpPr>
        <p:spPr bwMode="auto">
          <a:xfrm flipV="1">
            <a:off x="5764212" y="3214686"/>
            <a:ext cx="736613" cy="327032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8" name="Line 182"/>
          <p:cNvSpPr>
            <a:spLocks noChangeShapeType="1"/>
          </p:cNvSpPr>
          <p:nvPr/>
        </p:nvSpPr>
        <p:spPr bwMode="auto">
          <a:xfrm>
            <a:off x="5087938" y="311468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9" name="Line 183"/>
          <p:cNvSpPr>
            <a:spLocks noChangeShapeType="1"/>
          </p:cNvSpPr>
          <p:nvPr/>
        </p:nvSpPr>
        <p:spPr bwMode="auto">
          <a:xfrm flipH="1">
            <a:off x="5603875" y="311468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0" name="Line 184"/>
          <p:cNvSpPr>
            <a:spLocks noChangeShapeType="1"/>
          </p:cNvSpPr>
          <p:nvPr/>
        </p:nvSpPr>
        <p:spPr bwMode="auto">
          <a:xfrm>
            <a:off x="5597525" y="366871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1" name="Line 185"/>
          <p:cNvSpPr>
            <a:spLocks noChangeShapeType="1"/>
          </p:cNvSpPr>
          <p:nvPr/>
        </p:nvSpPr>
        <p:spPr bwMode="auto">
          <a:xfrm>
            <a:off x="4506913" y="367506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2" name="Line 186"/>
          <p:cNvSpPr>
            <a:spLocks noChangeShapeType="1"/>
          </p:cNvSpPr>
          <p:nvPr/>
        </p:nvSpPr>
        <p:spPr bwMode="auto">
          <a:xfrm>
            <a:off x="3602038" y="292735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3" name="Line 187"/>
          <p:cNvSpPr>
            <a:spLocks noChangeShapeType="1"/>
          </p:cNvSpPr>
          <p:nvPr/>
        </p:nvSpPr>
        <p:spPr bwMode="auto">
          <a:xfrm flipV="1">
            <a:off x="3609975" y="358140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4" name="Line 188"/>
          <p:cNvSpPr>
            <a:spLocks noChangeShapeType="1"/>
          </p:cNvSpPr>
          <p:nvPr/>
        </p:nvSpPr>
        <p:spPr bwMode="auto">
          <a:xfrm flipV="1">
            <a:off x="3040063" y="419735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5" name="Line 189"/>
          <p:cNvSpPr>
            <a:spLocks noChangeShapeType="1"/>
          </p:cNvSpPr>
          <p:nvPr/>
        </p:nvSpPr>
        <p:spPr bwMode="auto">
          <a:xfrm>
            <a:off x="3027363" y="401003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4" name="Freeform 198"/>
          <p:cNvSpPr>
            <a:spLocks noEditPoints="1"/>
          </p:cNvSpPr>
          <p:nvPr/>
        </p:nvSpPr>
        <p:spPr bwMode="auto">
          <a:xfrm>
            <a:off x="1792288" y="409575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5" name="Freeform 199"/>
          <p:cNvSpPr>
            <a:spLocks noEditPoints="1"/>
          </p:cNvSpPr>
          <p:nvPr/>
        </p:nvSpPr>
        <p:spPr bwMode="auto">
          <a:xfrm>
            <a:off x="2025650" y="412115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6" name="Line 200"/>
          <p:cNvSpPr>
            <a:spLocks noChangeShapeType="1"/>
          </p:cNvSpPr>
          <p:nvPr/>
        </p:nvSpPr>
        <p:spPr bwMode="auto">
          <a:xfrm flipV="1">
            <a:off x="2022475" y="409575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7" name="Freeform 201"/>
          <p:cNvSpPr>
            <a:spLocks noEditPoints="1"/>
          </p:cNvSpPr>
          <p:nvPr/>
        </p:nvSpPr>
        <p:spPr bwMode="auto">
          <a:xfrm>
            <a:off x="1792288" y="409575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8" name="Freeform 202"/>
          <p:cNvSpPr>
            <a:spLocks noEditPoints="1"/>
          </p:cNvSpPr>
          <p:nvPr/>
        </p:nvSpPr>
        <p:spPr bwMode="auto">
          <a:xfrm>
            <a:off x="2025650" y="412115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9" name="Line 203"/>
          <p:cNvSpPr>
            <a:spLocks noChangeShapeType="1"/>
          </p:cNvSpPr>
          <p:nvPr/>
        </p:nvSpPr>
        <p:spPr bwMode="auto">
          <a:xfrm flipV="1">
            <a:off x="2022475" y="409575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0" name="Freeform 204"/>
          <p:cNvSpPr>
            <a:spLocks noEditPoints="1"/>
          </p:cNvSpPr>
          <p:nvPr/>
        </p:nvSpPr>
        <p:spPr bwMode="auto">
          <a:xfrm>
            <a:off x="1779588" y="286544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1" name="Freeform 205"/>
          <p:cNvSpPr>
            <a:spLocks noEditPoints="1"/>
          </p:cNvSpPr>
          <p:nvPr/>
        </p:nvSpPr>
        <p:spPr bwMode="auto">
          <a:xfrm>
            <a:off x="2012950" y="289243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2" name="Line 206"/>
          <p:cNvSpPr>
            <a:spLocks noChangeShapeType="1"/>
          </p:cNvSpPr>
          <p:nvPr/>
        </p:nvSpPr>
        <p:spPr bwMode="auto">
          <a:xfrm flipV="1">
            <a:off x="2009775" y="286703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3" name="Freeform 207"/>
          <p:cNvSpPr>
            <a:spLocks noEditPoints="1"/>
          </p:cNvSpPr>
          <p:nvPr/>
        </p:nvSpPr>
        <p:spPr bwMode="auto">
          <a:xfrm>
            <a:off x="1779588" y="286544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4" name="Freeform 208"/>
          <p:cNvSpPr>
            <a:spLocks noEditPoints="1"/>
          </p:cNvSpPr>
          <p:nvPr/>
        </p:nvSpPr>
        <p:spPr bwMode="auto">
          <a:xfrm>
            <a:off x="2012950" y="289243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5" name="Line 209"/>
          <p:cNvSpPr>
            <a:spLocks noChangeShapeType="1"/>
          </p:cNvSpPr>
          <p:nvPr/>
        </p:nvSpPr>
        <p:spPr bwMode="auto">
          <a:xfrm flipV="1">
            <a:off x="2009775" y="286703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6" name="Line 210"/>
          <p:cNvSpPr>
            <a:spLocks noChangeShapeType="1"/>
          </p:cNvSpPr>
          <p:nvPr/>
        </p:nvSpPr>
        <p:spPr bwMode="auto">
          <a:xfrm flipV="1">
            <a:off x="3033713" y="294958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7" name="Line 211"/>
          <p:cNvSpPr>
            <a:spLocks noChangeShapeType="1"/>
          </p:cNvSpPr>
          <p:nvPr/>
        </p:nvSpPr>
        <p:spPr bwMode="auto">
          <a:xfrm>
            <a:off x="3021013" y="276384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8" name="Rectangle 212"/>
          <p:cNvSpPr>
            <a:spLocks noChangeArrowheads="1"/>
          </p:cNvSpPr>
          <p:nvPr/>
        </p:nvSpPr>
        <p:spPr bwMode="auto">
          <a:xfrm>
            <a:off x="1427163" y="47815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10" name="Rectangle 214"/>
          <p:cNvSpPr>
            <a:spLocks noChangeArrowheads="1"/>
          </p:cNvSpPr>
          <p:nvPr/>
        </p:nvSpPr>
        <p:spPr bwMode="auto">
          <a:xfrm>
            <a:off x="2782888" y="4791081"/>
            <a:ext cx="481013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12" name="Rectangle 216"/>
          <p:cNvSpPr>
            <a:spLocks noChangeArrowheads="1"/>
          </p:cNvSpPr>
          <p:nvPr/>
        </p:nvSpPr>
        <p:spPr bwMode="auto">
          <a:xfrm>
            <a:off x="4921250" y="4730756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3" name="Freeform 227"/>
          <p:cNvSpPr>
            <a:spLocks noEditPoints="1"/>
          </p:cNvSpPr>
          <p:nvPr/>
        </p:nvSpPr>
        <p:spPr bwMode="auto">
          <a:xfrm>
            <a:off x="2070100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10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2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9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6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6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10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10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1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799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2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2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0"/>
                </a:moveTo>
                <a:lnTo>
                  <a:pt x="13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0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3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4" name="Freeform 228"/>
          <p:cNvSpPr>
            <a:spLocks noEditPoints="1"/>
          </p:cNvSpPr>
          <p:nvPr/>
        </p:nvSpPr>
        <p:spPr bwMode="auto">
          <a:xfrm>
            <a:off x="3948113" y="2362206"/>
            <a:ext cx="22225" cy="2579688"/>
          </a:xfrm>
          <a:custGeom>
            <a:avLst/>
            <a:gdLst/>
            <a:ahLst/>
            <a:cxnLst>
              <a:cxn ang="0">
                <a:pos x="0" y="34"/>
              </a:cxn>
              <a:cxn ang="0">
                <a:pos x="8" y="59"/>
              </a:cxn>
              <a:cxn ang="0">
                <a:pos x="0" y="59"/>
              </a:cxn>
              <a:cxn ang="0">
                <a:pos x="9" y="152"/>
              </a:cxn>
              <a:cxn ang="0">
                <a:pos x="8" y="118"/>
              </a:cxn>
              <a:cxn ang="0">
                <a:pos x="0" y="211"/>
              </a:cxn>
              <a:cxn ang="0">
                <a:pos x="9" y="236"/>
              </a:cxn>
              <a:cxn ang="0">
                <a:pos x="0" y="236"/>
              </a:cxn>
              <a:cxn ang="0">
                <a:pos x="9" y="328"/>
              </a:cxn>
              <a:cxn ang="0">
                <a:pos x="9" y="295"/>
              </a:cxn>
              <a:cxn ang="0">
                <a:pos x="1" y="387"/>
              </a:cxn>
              <a:cxn ang="0">
                <a:pos x="10" y="413"/>
              </a:cxn>
              <a:cxn ang="0">
                <a:pos x="1" y="413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0" y="589"/>
              </a:cxn>
              <a:cxn ang="0">
                <a:pos x="2" y="589"/>
              </a:cxn>
              <a:cxn ang="0">
                <a:pos x="11" y="682"/>
              </a:cxn>
              <a:cxn ang="0">
                <a:pos x="10" y="648"/>
              </a:cxn>
              <a:cxn ang="0">
                <a:pos x="2" y="741"/>
              </a:cxn>
              <a:cxn ang="0">
                <a:pos x="11" y="766"/>
              </a:cxn>
              <a:cxn ang="0">
                <a:pos x="2" y="766"/>
              </a:cxn>
              <a:cxn ang="0">
                <a:pos x="11" y="859"/>
              </a:cxn>
              <a:cxn ang="0">
                <a:pos x="11" y="825"/>
              </a:cxn>
              <a:cxn ang="0">
                <a:pos x="3" y="918"/>
              </a:cxn>
              <a:cxn ang="0">
                <a:pos x="12" y="943"/>
              </a:cxn>
              <a:cxn ang="0">
                <a:pos x="3" y="943"/>
              </a:cxn>
              <a:cxn ang="0">
                <a:pos x="12" y="1036"/>
              </a:cxn>
              <a:cxn ang="0">
                <a:pos x="12" y="1002"/>
              </a:cxn>
              <a:cxn ang="0">
                <a:pos x="4" y="1095"/>
              </a:cxn>
              <a:cxn ang="0">
                <a:pos x="12" y="1120"/>
              </a:cxn>
              <a:cxn ang="0">
                <a:pos x="4" y="1120"/>
              </a:cxn>
              <a:cxn ang="0">
                <a:pos x="13" y="1212"/>
              </a:cxn>
              <a:cxn ang="0">
                <a:pos x="13" y="1179"/>
              </a:cxn>
              <a:cxn ang="0">
                <a:pos x="4" y="1271"/>
              </a:cxn>
              <a:cxn ang="0">
                <a:pos x="13" y="1297"/>
              </a:cxn>
              <a:cxn ang="0">
                <a:pos x="5" y="1297"/>
              </a:cxn>
              <a:cxn ang="0">
                <a:pos x="13" y="1389"/>
              </a:cxn>
              <a:cxn ang="0">
                <a:pos x="13" y="1356"/>
              </a:cxn>
              <a:cxn ang="0">
                <a:pos x="5" y="1448"/>
              </a:cxn>
              <a:cxn ang="0">
                <a:pos x="14" y="1473"/>
              </a:cxn>
              <a:cxn ang="0">
                <a:pos x="5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4" h="1625">
                <a:moveTo>
                  <a:pt x="8" y="0"/>
                </a:moveTo>
                <a:lnTo>
                  <a:pt x="8" y="34"/>
                </a:lnTo>
                <a:lnTo>
                  <a:pt x="0" y="34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8" y="59"/>
                </a:moveTo>
                <a:lnTo>
                  <a:pt x="8" y="93"/>
                </a:lnTo>
                <a:lnTo>
                  <a:pt x="0" y="93"/>
                </a:lnTo>
                <a:lnTo>
                  <a:pt x="0" y="59"/>
                </a:lnTo>
                <a:lnTo>
                  <a:pt x="8" y="59"/>
                </a:lnTo>
                <a:close/>
                <a:moveTo>
                  <a:pt x="8" y="118"/>
                </a:moveTo>
                <a:lnTo>
                  <a:pt x="9" y="152"/>
                </a:lnTo>
                <a:lnTo>
                  <a:pt x="0" y="152"/>
                </a:lnTo>
                <a:lnTo>
                  <a:pt x="0" y="118"/>
                </a:lnTo>
                <a:lnTo>
                  <a:pt x="8" y="118"/>
                </a:lnTo>
                <a:close/>
                <a:moveTo>
                  <a:pt x="9" y="177"/>
                </a:moveTo>
                <a:lnTo>
                  <a:pt x="9" y="211"/>
                </a:lnTo>
                <a:lnTo>
                  <a:pt x="0" y="211"/>
                </a:lnTo>
                <a:lnTo>
                  <a:pt x="0" y="177"/>
                </a:lnTo>
                <a:lnTo>
                  <a:pt x="9" y="177"/>
                </a:lnTo>
                <a:close/>
                <a:moveTo>
                  <a:pt x="9" y="236"/>
                </a:moveTo>
                <a:lnTo>
                  <a:pt x="9" y="269"/>
                </a:lnTo>
                <a:lnTo>
                  <a:pt x="1" y="270"/>
                </a:lnTo>
                <a:lnTo>
                  <a:pt x="0" y="236"/>
                </a:lnTo>
                <a:lnTo>
                  <a:pt x="9" y="236"/>
                </a:lnTo>
                <a:close/>
                <a:moveTo>
                  <a:pt x="9" y="295"/>
                </a:moveTo>
                <a:lnTo>
                  <a:pt x="9" y="328"/>
                </a:lnTo>
                <a:lnTo>
                  <a:pt x="1" y="328"/>
                </a:lnTo>
                <a:lnTo>
                  <a:pt x="1" y="295"/>
                </a:lnTo>
                <a:lnTo>
                  <a:pt x="9" y="295"/>
                </a:lnTo>
                <a:close/>
                <a:moveTo>
                  <a:pt x="9" y="354"/>
                </a:moveTo>
                <a:lnTo>
                  <a:pt x="9" y="387"/>
                </a:lnTo>
                <a:lnTo>
                  <a:pt x="1" y="387"/>
                </a:lnTo>
                <a:lnTo>
                  <a:pt x="1" y="354"/>
                </a:lnTo>
                <a:lnTo>
                  <a:pt x="9" y="354"/>
                </a:lnTo>
                <a:close/>
                <a:moveTo>
                  <a:pt x="10" y="413"/>
                </a:moveTo>
                <a:lnTo>
                  <a:pt x="10" y="446"/>
                </a:lnTo>
                <a:lnTo>
                  <a:pt x="1" y="446"/>
                </a:lnTo>
                <a:lnTo>
                  <a:pt x="1" y="413"/>
                </a:lnTo>
                <a:lnTo>
                  <a:pt x="10" y="413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1" y="472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1"/>
                </a:lnTo>
                <a:lnTo>
                  <a:pt x="10" y="530"/>
                </a:lnTo>
                <a:close/>
                <a:moveTo>
                  <a:pt x="10" y="589"/>
                </a:moveTo>
                <a:lnTo>
                  <a:pt x="10" y="623"/>
                </a:lnTo>
                <a:lnTo>
                  <a:pt x="2" y="623"/>
                </a:lnTo>
                <a:lnTo>
                  <a:pt x="2" y="589"/>
                </a:lnTo>
                <a:lnTo>
                  <a:pt x="10" y="589"/>
                </a:lnTo>
                <a:close/>
                <a:moveTo>
                  <a:pt x="10" y="648"/>
                </a:moveTo>
                <a:lnTo>
                  <a:pt x="11" y="682"/>
                </a:lnTo>
                <a:lnTo>
                  <a:pt x="2" y="682"/>
                </a:lnTo>
                <a:lnTo>
                  <a:pt x="2" y="648"/>
                </a:lnTo>
                <a:lnTo>
                  <a:pt x="10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2" y="741"/>
                </a:lnTo>
                <a:lnTo>
                  <a:pt x="2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2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1" y="859"/>
                </a:lnTo>
                <a:lnTo>
                  <a:pt x="3" y="859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1" y="884"/>
                </a:moveTo>
                <a:lnTo>
                  <a:pt x="11" y="918"/>
                </a:lnTo>
                <a:lnTo>
                  <a:pt x="3" y="918"/>
                </a:lnTo>
                <a:lnTo>
                  <a:pt x="3" y="884"/>
                </a:lnTo>
                <a:lnTo>
                  <a:pt x="11" y="884"/>
                </a:lnTo>
                <a:close/>
                <a:moveTo>
                  <a:pt x="12" y="943"/>
                </a:moveTo>
                <a:lnTo>
                  <a:pt x="12" y="977"/>
                </a:lnTo>
                <a:lnTo>
                  <a:pt x="3" y="977"/>
                </a:lnTo>
                <a:lnTo>
                  <a:pt x="3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6"/>
                </a:lnTo>
                <a:lnTo>
                  <a:pt x="4" y="1036"/>
                </a:lnTo>
                <a:lnTo>
                  <a:pt x="3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5"/>
                </a:lnTo>
                <a:lnTo>
                  <a:pt x="4" y="1095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2" y="1120"/>
                </a:moveTo>
                <a:lnTo>
                  <a:pt x="12" y="1153"/>
                </a:lnTo>
                <a:lnTo>
                  <a:pt x="4" y="1154"/>
                </a:lnTo>
                <a:lnTo>
                  <a:pt x="4" y="1120"/>
                </a:lnTo>
                <a:lnTo>
                  <a:pt x="12" y="1120"/>
                </a:lnTo>
                <a:close/>
                <a:moveTo>
                  <a:pt x="13" y="1179"/>
                </a:moveTo>
                <a:lnTo>
                  <a:pt x="13" y="1212"/>
                </a:lnTo>
                <a:lnTo>
                  <a:pt x="4" y="1212"/>
                </a:lnTo>
                <a:lnTo>
                  <a:pt x="4" y="1179"/>
                </a:lnTo>
                <a:lnTo>
                  <a:pt x="13" y="1179"/>
                </a:lnTo>
                <a:close/>
                <a:moveTo>
                  <a:pt x="13" y="1238"/>
                </a:moveTo>
                <a:lnTo>
                  <a:pt x="13" y="1271"/>
                </a:lnTo>
                <a:lnTo>
                  <a:pt x="4" y="1271"/>
                </a:lnTo>
                <a:lnTo>
                  <a:pt x="4" y="1238"/>
                </a:lnTo>
                <a:lnTo>
                  <a:pt x="13" y="1238"/>
                </a:lnTo>
                <a:close/>
                <a:moveTo>
                  <a:pt x="13" y="1297"/>
                </a:moveTo>
                <a:lnTo>
                  <a:pt x="13" y="1330"/>
                </a:lnTo>
                <a:lnTo>
                  <a:pt x="5" y="1330"/>
                </a:lnTo>
                <a:lnTo>
                  <a:pt x="5" y="1297"/>
                </a:lnTo>
                <a:lnTo>
                  <a:pt x="13" y="1297"/>
                </a:lnTo>
                <a:close/>
                <a:moveTo>
                  <a:pt x="13" y="1356"/>
                </a:moveTo>
                <a:lnTo>
                  <a:pt x="13" y="1389"/>
                </a:lnTo>
                <a:lnTo>
                  <a:pt x="5" y="1389"/>
                </a:lnTo>
                <a:lnTo>
                  <a:pt x="5" y="1356"/>
                </a:lnTo>
                <a:lnTo>
                  <a:pt x="13" y="1356"/>
                </a:lnTo>
                <a:close/>
                <a:moveTo>
                  <a:pt x="13" y="1414"/>
                </a:moveTo>
                <a:lnTo>
                  <a:pt x="14" y="1448"/>
                </a:lnTo>
                <a:lnTo>
                  <a:pt x="5" y="1448"/>
                </a:lnTo>
                <a:lnTo>
                  <a:pt x="5" y="1415"/>
                </a:lnTo>
                <a:lnTo>
                  <a:pt x="13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5" y="1507"/>
                </a:lnTo>
                <a:lnTo>
                  <a:pt x="5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5" y="1532"/>
                </a:lnTo>
                <a:lnTo>
                  <a:pt x="14" y="1532"/>
                </a:lnTo>
                <a:close/>
                <a:moveTo>
                  <a:pt x="14" y="1591"/>
                </a:moveTo>
                <a:lnTo>
                  <a:pt x="14" y="1625"/>
                </a:lnTo>
                <a:lnTo>
                  <a:pt x="6" y="1625"/>
                </a:lnTo>
                <a:lnTo>
                  <a:pt x="6" y="1591"/>
                </a:lnTo>
                <a:lnTo>
                  <a:pt x="14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25" name="Freeform 229"/>
          <p:cNvSpPr>
            <a:spLocks noEditPoints="1"/>
          </p:cNvSpPr>
          <p:nvPr/>
        </p:nvSpPr>
        <p:spPr bwMode="auto">
          <a:xfrm>
            <a:off x="6126163" y="2382843"/>
            <a:ext cx="23813" cy="2579688"/>
          </a:xfrm>
          <a:custGeom>
            <a:avLst/>
            <a:gdLst/>
            <a:ahLst/>
            <a:cxnLst>
              <a:cxn ang="0">
                <a:pos x="0" y="33"/>
              </a:cxn>
              <a:cxn ang="0">
                <a:pos x="9" y="59"/>
              </a:cxn>
              <a:cxn ang="0">
                <a:pos x="0" y="59"/>
              </a:cxn>
              <a:cxn ang="0">
                <a:pos x="9" y="151"/>
              </a:cxn>
              <a:cxn ang="0">
                <a:pos x="9" y="118"/>
              </a:cxn>
              <a:cxn ang="0">
                <a:pos x="1" y="210"/>
              </a:cxn>
              <a:cxn ang="0">
                <a:pos x="9" y="235"/>
              </a:cxn>
              <a:cxn ang="0">
                <a:pos x="1" y="235"/>
              </a:cxn>
              <a:cxn ang="0">
                <a:pos x="10" y="328"/>
              </a:cxn>
              <a:cxn ang="0">
                <a:pos x="9" y="294"/>
              </a:cxn>
              <a:cxn ang="0">
                <a:pos x="1" y="387"/>
              </a:cxn>
              <a:cxn ang="0">
                <a:pos x="10" y="412"/>
              </a:cxn>
              <a:cxn ang="0">
                <a:pos x="2" y="412"/>
              </a:cxn>
              <a:cxn ang="0">
                <a:pos x="10" y="505"/>
              </a:cxn>
              <a:cxn ang="0">
                <a:pos x="10" y="471"/>
              </a:cxn>
              <a:cxn ang="0">
                <a:pos x="2" y="564"/>
              </a:cxn>
              <a:cxn ang="0">
                <a:pos x="11" y="589"/>
              </a:cxn>
              <a:cxn ang="0">
                <a:pos x="2" y="589"/>
              </a:cxn>
              <a:cxn ang="0">
                <a:pos x="11" y="682"/>
              </a:cxn>
              <a:cxn ang="0">
                <a:pos x="11" y="648"/>
              </a:cxn>
              <a:cxn ang="0">
                <a:pos x="3" y="741"/>
              </a:cxn>
              <a:cxn ang="0">
                <a:pos x="11" y="766"/>
              </a:cxn>
              <a:cxn ang="0">
                <a:pos x="3" y="766"/>
              </a:cxn>
              <a:cxn ang="0">
                <a:pos x="12" y="858"/>
              </a:cxn>
              <a:cxn ang="0">
                <a:pos x="11" y="825"/>
              </a:cxn>
              <a:cxn ang="0">
                <a:pos x="3" y="917"/>
              </a:cxn>
              <a:cxn ang="0">
                <a:pos x="12" y="943"/>
              </a:cxn>
              <a:cxn ang="0">
                <a:pos x="4" y="943"/>
              </a:cxn>
              <a:cxn ang="0">
                <a:pos x="12" y="1035"/>
              </a:cxn>
              <a:cxn ang="0">
                <a:pos x="12" y="1002"/>
              </a:cxn>
              <a:cxn ang="0">
                <a:pos x="4" y="1094"/>
              </a:cxn>
              <a:cxn ang="0">
                <a:pos x="13" y="1119"/>
              </a:cxn>
              <a:cxn ang="0">
                <a:pos x="4" y="1119"/>
              </a:cxn>
              <a:cxn ang="0">
                <a:pos x="13" y="1212"/>
              </a:cxn>
              <a:cxn ang="0">
                <a:pos x="13" y="1178"/>
              </a:cxn>
              <a:cxn ang="0">
                <a:pos x="5" y="1271"/>
              </a:cxn>
              <a:cxn ang="0">
                <a:pos x="13" y="1296"/>
              </a:cxn>
              <a:cxn ang="0">
                <a:pos x="5" y="1296"/>
              </a:cxn>
              <a:cxn ang="0">
                <a:pos x="14" y="1389"/>
              </a:cxn>
              <a:cxn ang="0">
                <a:pos x="14" y="1355"/>
              </a:cxn>
              <a:cxn ang="0">
                <a:pos x="6" y="1448"/>
              </a:cxn>
              <a:cxn ang="0">
                <a:pos x="14" y="1473"/>
              </a:cxn>
              <a:cxn ang="0">
                <a:pos x="6" y="1473"/>
              </a:cxn>
              <a:cxn ang="0">
                <a:pos x="14" y="1566"/>
              </a:cxn>
              <a:cxn ang="0">
                <a:pos x="14" y="1532"/>
              </a:cxn>
              <a:cxn ang="0">
                <a:pos x="6" y="1625"/>
              </a:cxn>
            </a:cxnLst>
            <a:rect l="0" t="0" r="r" b="b"/>
            <a:pathLst>
              <a:path w="15" h="1625">
                <a:moveTo>
                  <a:pt x="8" y="0"/>
                </a:moveTo>
                <a:lnTo>
                  <a:pt x="8" y="33"/>
                </a:lnTo>
                <a:lnTo>
                  <a:pt x="0" y="33"/>
                </a:lnTo>
                <a:lnTo>
                  <a:pt x="0" y="0"/>
                </a:lnTo>
                <a:lnTo>
                  <a:pt x="8" y="0"/>
                </a:lnTo>
                <a:close/>
                <a:moveTo>
                  <a:pt x="9" y="59"/>
                </a:moveTo>
                <a:lnTo>
                  <a:pt x="9" y="92"/>
                </a:lnTo>
                <a:lnTo>
                  <a:pt x="0" y="92"/>
                </a:lnTo>
                <a:lnTo>
                  <a:pt x="0" y="59"/>
                </a:lnTo>
                <a:lnTo>
                  <a:pt x="9" y="59"/>
                </a:lnTo>
                <a:close/>
                <a:moveTo>
                  <a:pt x="9" y="118"/>
                </a:moveTo>
                <a:lnTo>
                  <a:pt x="9" y="151"/>
                </a:lnTo>
                <a:lnTo>
                  <a:pt x="1" y="151"/>
                </a:lnTo>
                <a:lnTo>
                  <a:pt x="0" y="118"/>
                </a:lnTo>
                <a:lnTo>
                  <a:pt x="9" y="118"/>
                </a:lnTo>
                <a:close/>
                <a:moveTo>
                  <a:pt x="9" y="177"/>
                </a:moveTo>
                <a:lnTo>
                  <a:pt x="9" y="210"/>
                </a:lnTo>
                <a:lnTo>
                  <a:pt x="1" y="210"/>
                </a:lnTo>
                <a:lnTo>
                  <a:pt x="1" y="177"/>
                </a:lnTo>
                <a:lnTo>
                  <a:pt x="9" y="177"/>
                </a:lnTo>
                <a:close/>
                <a:moveTo>
                  <a:pt x="9" y="235"/>
                </a:moveTo>
                <a:lnTo>
                  <a:pt x="9" y="269"/>
                </a:lnTo>
                <a:lnTo>
                  <a:pt x="1" y="269"/>
                </a:lnTo>
                <a:lnTo>
                  <a:pt x="1" y="235"/>
                </a:lnTo>
                <a:lnTo>
                  <a:pt x="9" y="235"/>
                </a:lnTo>
                <a:close/>
                <a:moveTo>
                  <a:pt x="9" y="294"/>
                </a:moveTo>
                <a:lnTo>
                  <a:pt x="10" y="328"/>
                </a:lnTo>
                <a:lnTo>
                  <a:pt x="1" y="328"/>
                </a:lnTo>
                <a:lnTo>
                  <a:pt x="1" y="294"/>
                </a:lnTo>
                <a:lnTo>
                  <a:pt x="9" y="294"/>
                </a:lnTo>
                <a:close/>
                <a:moveTo>
                  <a:pt x="10" y="353"/>
                </a:moveTo>
                <a:lnTo>
                  <a:pt x="10" y="387"/>
                </a:lnTo>
                <a:lnTo>
                  <a:pt x="1" y="387"/>
                </a:lnTo>
                <a:lnTo>
                  <a:pt x="1" y="353"/>
                </a:lnTo>
                <a:lnTo>
                  <a:pt x="10" y="353"/>
                </a:lnTo>
                <a:close/>
                <a:moveTo>
                  <a:pt x="10" y="412"/>
                </a:moveTo>
                <a:lnTo>
                  <a:pt x="10" y="446"/>
                </a:lnTo>
                <a:lnTo>
                  <a:pt x="2" y="446"/>
                </a:lnTo>
                <a:lnTo>
                  <a:pt x="2" y="412"/>
                </a:lnTo>
                <a:lnTo>
                  <a:pt x="10" y="412"/>
                </a:lnTo>
                <a:close/>
                <a:moveTo>
                  <a:pt x="10" y="471"/>
                </a:moveTo>
                <a:lnTo>
                  <a:pt x="10" y="505"/>
                </a:lnTo>
                <a:lnTo>
                  <a:pt x="2" y="505"/>
                </a:lnTo>
                <a:lnTo>
                  <a:pt x="2" y="471"/>
                </a:lnTo>
                <a:lnTo>
                  <a:pt x="10" y="471"/>
                </a:lnTo>
                <a:close/>
                <a:moveTo>
                  <a:pt x="10" y="530"/>
                </a:moveTo>
                <a:lnTo>
                  <a:pt x="10" y="564"/>
                </a:lnTo>
                <a:lnTo>
                  <a:pt x="2" y="564"/>
                </a:lnTo>
                <a:lnTo>
                  <a:pt x="2" y="530"/>
                </a:lnTo>
                <a:lnTo>
                  <a:pt x="10" y="530"/>
                </a:lnTo>
                <a:close/>
                <a:moveTo>
                  <a:pt x="11" y="589"/>
                </a:moveTo>
                <a:lnTo>
                  <a:pt x="11" y="623"/>
                </a:lnTo>
                <a:lnTo>
                  <a:pt x="2" y="623"/>
                </a:lnTo>
                <a:lnTo>
                  <a:pt x="2" y="589"/>
                </a:lnTo>
                <a:lnTo>
                  <a:pt x="11" y="589"/>
                </a:lnTo>
                <a:close/>
                <a:moveTo>
                  <a:pt x="11" y="648"/>
                </a:moveTo>
                <a:lnTo>
                  <a:pt x="11" y="682"/>
                </a:lnTo>
                <a:lnTo>
                  <a:pt x="3" y="682"/>
                </a:lnTo>
                <a:lnTo>
                  <a:pt x="2" y="648"/>
                </a:lnTo>
                <a:lnTo>
                  <a:pt x="11" y="648"/>
                </a:lnTo>
                <a:close/>
                <a:moveTo>
                  <a:pt x="11" y="707"/>
                </a:moveTo>
                <a:lnTo>
                  <a:pt x="11" y="741"/>
                </a:lnTo>
                <a:lnTo>
                  <a:pt x="3" y="741"/>
                </a:lnTo>
                <a:lnTo>
                  <a:pt x="3" y="707"/>
                </a:lnTo>
                <a:lnTo>
                  <a:pt x="11" y="707"/>
                </a:lnTo>
                <a:close/>
                <a:moveTo>
                  <a:pt x="11" y="766"/>
                </a:moveTo>
                <a:lnTo>
                  <a:pt x="11" y="800"/>
                </a:lnTo>
                <a:lnTo>
                  <a:pt x="3" y="800"/>
                </a:lnTo>
                <a:lnTo>
                  <a:pt x="3" y="766"/>
                </a:lnTo>
                <a:lnTo>
                  <a:pt x="11" y="766"/>
                </a:lnTo>
                <a:close/>
                <a:moveTo>
                  <a:pt x="11" y="825"/>
                </a:moveTo>
                <a:lnTo>
                  <a:pt x="12" y="858"/>
                </a:lnTo>
                <a:lnTo>
                  <a:pt x="3" y="858"/>
                </a:lnTo>
                <a:lnTo>
                  <a:pt x="3" y="825"/>
                </a:lnTo>
                <a:lnTo>
                  <a:pt x="11" y="825"/>
                </a:lnTo>
                <a:close/>
                <a:moveTo>
                  <a:pt x="12" y="884"/>
                </a:moveTo>
                <a:lnTo>
                  <a:pt x="12" y="917"/>
                </a:lnTo>
                <a:lnTo>
                  <a:pt x="3" y="917"/>
                </a:lnTo>
                <a:lnTo>
                  <a:pt x="3" y="884"/>
                </a:lnTo>
                <a:lnTo>
                  <a:pt x="12" y="884"/>
                </a:lnTo>
                <a:close/>
                <a:moveTo>
                  <a:pt x="12" y="943"/>
                </a:moveTo>
                <a:lnTo>
                  <a:pt x="12" y="976"/>
                </a:lnTo>
                <a:lnTo>
                  <a:pt x="4" y="976"/>
                </a:lnTo>
                <a:lnTo>
                  <a:pt x="4" y="943"/>
                </a:lnTo>
                <a:lnTo>
                  <a:pt x="12" y="943"/>
                </a:lnTo>
                <a:close/>
                <a:moveTo>
                  <a:pt x="12" y="1002"/>
                </a:moveTo>
                <a:lnTo>
                  <a:pt x="12" y="1035"/>
                </a:lnTo>
                <a:lnTo>
                  <a:pt x="4" y="1035"/>
                </a:lnTo>
                <a:lnTo>
                  <a:pt x="4" y="1002"/>
                </a:lnTo>
                <a:lnTo>
                  <a:pt x="12" y="1002"/>
                </a:lnTo>
                <a:close/>
                <a:moveTo>
                  <a:pt x="12" y="1061"/>
                </a:moveTo>
                <a:lnTo>
                  <a:pt x="12" y="1094"/>
                </a:lnTo>
                <a:lnTo>
                  <a:pt x="4" y="1094"/>
                </a:lnTo>
                <a:lnTo>
                  <a:pt x="4" y="1061"/>
                </a:lnTo>
                <a:lnTo>
                  <a:pt x="12" y="1061"/>
                </a:lnTo>
                <a:close/>
                <a:moveTo>
                  <a:pt x="13" y="1119"/>
                </a:moveTo>
                <a:lnTo>
                  <a:pt x="13" y="1153"/>
                </a:lnTo>
                <a:lnTo>
                  <a:pt x="4" y="1153"/>
                </a:lnTo>
                <a:lnTo>
                  <a:pt x="4" y="1119"/>
                </a:lnTo>
                <a:lnTo>
                  <a:pt x="13" y="1119"/>
                </a:lnTo>
                <a:close/>
                <a:moveTo>
                  <a:pt x="13" y="1178"/>
                </a:moveTo>
                <a:lnTo>
                  <a:pt x="13" y="1212"/>
                </a:lnTo>
                <a:lnTo>
                  <a:pt x="5" y="1212"/>
                </a:lnTo>
                <a:lnTo>
                  <a:pt x="4" y="1178"/>
                </a:lnTo>
                <a:lnTo>
                  <a:pt x="13" y="1178"/>
                </a:lnTo>
                <a:close/>
                <a:moveTo>
                  <a:pt x="13" y="1237"/>
                </a:moveTo>
                <a:lnTo>
                  <a:pt x="13" y="1271"/>
                </a:lnTo>
                <a:lnTo>
                  <a:pt x="5" y="1271"/>
                </a:lnTo>
                <a:lnTo>
                  <a:pt x="5" y="1237"/>
                </a:lnTo>
                <a:lnTo>
                  <a:pt x="13" y="1237"/>
                </a:lnTo>
                <a:close/>
                <a:moveTo>
                  <a:pt x="13" y="1296"/>
                </a:moveTo>
                <a:lnTo>
                  <a:pt x="14" y="1330"/>
                </a:lnTo>
                <a:lnTo>
                  <a:pt x="5" y="1330"/>
                </a:lnTo>
                <a:lnTo>
                  <a:pt x="5" y="1296"/>
                </a:lnTo>
                <a:lnTo>
                  <a:pt x="13" y="1296"/>
                </a:lnTo>
                <a:close/>
                <a:moveTo>
                  <a:pt x="14" y="1355"/>
                </a:moveTo>
                <a:lnTo>
                  <a:pt x="14" y="1389"/>
                </a:lnTo>
                <a:lnTo>
                  <a:pt x="5" y="1389"/>
                </a:lnTo>
                <a:lnTo>
                  <a:pt x="5" y="1355"/>
                </a:lnTo>
                <a:lnTo>
                  <a:pt x="14" y="1355"/>
                </a:lnTo>
                <a:close/>
                <a:moveTo>
                  <a:pt x="14" y="1414"/>
                </a:moveTo>
                <a:lnTo>
                  <a:pt x="14" y="1448"/>
                </a:lnTo>
                <a:lnTo>
                  <a:pt x="6" y="1448"/>
                </a:lnTo>
                <a:lnTo>
                  <a:pt x="5" y="1414"/>
                </a:lnTo>
                <a:lnTo>
                  <a:pt x="14" y="1414"/>
                </a:lnTo>
                <a:close/>
                <a:moveTo>
                  <a:pt x="14" y="1473"/>
                </a:moveTo>
                <a:lnTo>
                  <a:pt x="14" y="1507"/>
                </a:lnTo>
                <a:lnTo>
                  <a:pt x="6" y="1507"/>
                </a:lnTo>
                <a:lnTo>
                  <a:pt x="6" y="1473"/>
                </a:lnTo>
                <a:lnTo>
                  <a:pt x="14" y="1473"/>
                </a:lnTo>
                <a:close/>
                <a:moveTo>
                  <a:pt x="14" y="1532"/>
                </a:moveTo>
                <a:lnTo>
                  <a:pt x="14" y="1566"/>
                </a:lnTo>
                <a:lnTo>
                  <a:pt x="6" y="1566"/>
                </a:lnTo>
                <a:lnTo>
                  <a:pt x="6" y="1532"/>
                </a:lnTo>
                <a:lnTo>
                  <a:pt x="14" y="1532"/>
                </a:lnTo>
                <a:close/>
                <a:moveTo>
                  <a:pt x="15" y="1591"/>
                </a:moveTo>
                <a:lnTo>
                  <a:pt x="15" y="1625"/>
                </a:lnTo>
                <a:lnTo>
                  <a:pt x="6" y="1625"/>
                </a:lnTo>
                <a:lnTo>
                  <a:pt x="6" y="1591"/>
                </a:lnTo>
                <a:lnTo>
                  <a:pt x="15" y="1591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aphicFrame>
        <p:nvGraphicFramePr>
          <p:cNvPr id="4326" name="Object 111"/>
          <p:cNvGraphicFramePr>
            <a:graphicFrameLocks noGrp="1" noChangeAspect="1"/>
          </p:cNvGraphicFramePr>
          <p:nvPr/>
        </p:nvGraphicFramePr>
        <p:xfrm>
          <a:off x="1571604" y="2857496"/>
          <a:ext cx="234950" cy="569913"/>
        </p:xfrm>
        <a:graphic>
          <a:graphicData uri="http://schemas.openxmlformats.org/presentationml/2006/ole">
            <p:oleObj spid="_x0000_s30722" name="Kép" r:id="rId4" imgW="1486080" imgH="3609421" progId="Word.Picture.8">
              <p:embed/>
            </p:oleObj>
          </a:graphicData>
        </a:graphic>
      </p:graphicFrame>
      <p:graphicFrame>
        <p:nvGraphicFramePr>
          <p:cNvPr id="4327" name="Object 111"/>
          <p:cNvGraphicFramePr>
            <a:graphicFrameLocks noGrp="1" noChangeAspect="1"/>
          </p:cNvGraphicFramePr>
          <p:nvPr/>
        </p:nvGraphicFramePr>
        <p:xfrm>
          <a:off x="1571604" y="4071942"/>
          <a:ext cx="234950" cy="569913"/>
        </p:xfrm>
        <a:graphic>
          <a:graphicData uri="http://schemas.openxmlformats.org/presentationml/2006/ole">
            <p:oleObj spid="_x0000_s30723" name="Kép" r:id="rId5" imgW="1486080" imgH="3609421" progId="Word.Picture.8">
              <p:embed/>
            </p:oleObj>
          </a:graphicData>
        </a:graphic>
      </p:graphicFrame>
      <p:sp>
        <p:nvSpPr>
          <p:cNvPr id="236" name="Freeform 85"/>
          <p:cNvSpPr>
            <a:spLocks/>
          </p:cNvSpPr>
          <p:nvPr/>
        </p:nvSpPr>
        <p:spPr bwMode="auto">
          <a:xfrm>
            <a:off x="6500826" y="2714620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8" name="Freeform 85"/>
          <p:cNvSpPr>
            <a:spLocks/>
          </p:cNvSpPr>
          <p:nvPr/>
        </p:nvSpPr>
        <p:spPr bwMode="auto">
          <a:xfrm>
            <a:off x="6572264" y="357187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92D05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4268" name="Rectangle 172"/>
          <p:cNvSpPr>
            <a:spLocks noChangeArrowheads="1"/>
          </p:cNvSpPr>
          <p:nvPr/>
        </p:nvSpPr>
        <p:spPr bwMode="auto">
          <a:xfrm>
            <a:off x="6786578" y="3000372"/>
            <a:ext cx="4730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PSTN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2" name="Rectangle 176"/>
          <p:cNvSpPr>
            <a:spLocks noChangeArrowheads="1"/>
          </p:cNvSpPr>
          <p:nvPr/>
        </p:nvSpPr>
        <p:spPr bwMode="auto">
          <a:xfrm>
            <a:off x="6858016" y="3857628"/>
            <a:ext cx="4857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PLMN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187" name="Egyenes összekötő 186"/>
          <p:cNvCxnSpPr/>
          <p:nvPr/>
        </p:nvCxnSpPr>
        <p:spPr>
          <a:xfrm>
            <a:off x="1142976" y="5286388"/>
            <a:ext cx="6929486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Szövegdoboz 187"/>
          <p:cNvSpPr txBox="1"/>
          <p:nvPr/>
        </p:nvSpPr>
        <p:spPr>
          <a:xfrm>
            <a:off x="357158" y="321468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MNO</a:t>
            </a:r>
            <a:endParaRPr lang="hu-HU" b="1" dirty="0"/>
          </a:p>
        </p:txBody>
      </p:sp>
      <p:sp>
        <p:nvSpPr>
          <p:cNvPr id="189" name="Szövegdoboz 188"/>
          <p:cNvSpPr txBox="1"/>
          <p:nvPr/>
        </p:nvSpPr>
        <p:spPr>
          <a:xfrm>
            <a:off x="214282" y="564357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Ext-MVNO</a:t>
            </a:r>
            <a:endParaRPr lang="hu-HU" b="1" dirty="0"/>
          </a:p>
        </p:txBody>
      </p:sp>
      <p:sp>
        <p:nvSpPr>
          <p:cNvPr id="191" name="Ellipszis 190"/>
          <p:cNvSpPr/>
          <p:nvPr/>
        </p:nvSpPr>
        <p:spPr>
          <a:xfrm>
            <a:off x="6215074" y="5643578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2" name="Szövegdoboz 191"/>
          <p:cNvSpPr txBox="1"/>
          <p:nvPr/>
        </p:nvSpPr>
        <p:spPr>
          <a:xfrm>
            <a:off x="6286512" y="5857892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Marketing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3" name="Szövegdoboz 192"/>
          <p:cNvSpPr txBox="1"/>
          <p:nvPr/>
        </p:nvSpPr>
        <p:spPr>
          <a:xfrm>
            <a:off x="4857752" y="5786454"/>
            <a:ext cx="10715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Ügyfél-szolgálat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6" name="Ellipszis 195"/>
          <p:cNvSpPr/>
          <p:nvPr/>
        </p:nvSpPr>
        <p:spPr>
          <a:xfrm>
            <a:off x="6000760" y="1500174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7" name="Szövegdoboz 196"/>
          <p:cNvSpPr txBox="1"/>
          <p:nvPr/>
        </p:nvSpPr>
        <p:spPr>
          <a:xfrm>
            <a:off x="6072198" y="1714488"/>
            <a:ext cx="1000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Marketing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Ellipszis 198"/>
          <p:cNvSpPr/>
          <p:nvPr/>
        </p:nvSpPr>
        <p:spPr>
          <a:xfrm>
            <a:off x="3071802" y="1500174"/>
            <a:ext cx="1143008" cy="78581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0" name="Szövegdoboz 199"/>
          <p:cNvSpPr txBox="1"/>
          <p:nvPr/>
        </p:nvSpPr>
        <p:spPr>
          <a:xfrm>
            <a:off x="3071802" y="1714488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3" name="Ellipszis 202"/>
          <p:cNvSpPr/>
          <p:nvPr/>
        </p:nvSpPr>
        <p:spPr>
          <a:xfrm>
            <a:off x="2143108" y="5643578"/>
            <a:ext cx="1143008" cy="78581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4" name="Szövegdoboz 203"/>
          <p:cNvSpPr txBox="1"/>
          <p:nvPr/>
        </p:nvSpPr>
        <p:spPr>
          <a:xfrm>
            <a:off x="2143108" y="5857892"/>
            <a:ext cx="11430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" name="Ellipszis 204"/>
          <p:cNvSpPr/>
          <p:nvPr/>
        </p:nvSpPr>
        <p:spPr>
          <a:xfrm>
            <a:off x="3500430" y="5643578"/>
            <a:ext cx="1143008" cy="785818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06" name="Szövegdoboz 205"/>
          <p:cNvSpPr txBox="1"/>
          <p:nvPr/>
        </p:nvSpPr>
        <p:spPr>
          <a:xfrm>
            <a:off x="3428992" y="5786454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Értéknövelt szolgáltatások 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09" name="Object 4"/>
          <p:cNvGraphicFramePr>
            <a:graphicFrameLocks noGrp="1" noChangeAspect="1"/>
          </p:cNvGraphicFramePr>
          <p:nvPr/>
        </p:nvGraphicFramePr>
        <p:xfrm>
          <a:off x="1571604" y="5572140"/>
          <a:ext cx="234950" cy="569912"/>
        </p:xfrm>
        <a:graphic>
          <a:graphicData uri="http://schemas.openxmlformats.org/presentationml/2006/ole">
            <p:oleObj spid="_x0000_s30724" name="Kép" r:id="rId6" imgW="1486080" imgH="3609421" progId="Word.Picture.8">
              <p:embed/>
            </p:oleObj>
          </a:graphicData>
        </a:graphic>
      </p:graphicFrame>
      <p:grpSp>
        <p:nvGrpSpPr>
          <p:cNvPr id="210" name="Csoportba foglalás 209"/>
          <p:cNvGrpSpPr/>
          <p:nvPr/>
        </p:nvGrpSpPr>
        <p:grpSpPr>
          <a:xfrm rot="18390678">
            <a:off x="1580847" y="4966972"/>
            <a:ext cx="1210932" cy="99922"/>
            <a:chOff x="2124060" y="4903798"/>
            <a:chExt cx="588963" cy="101600"/>
          </a:xfrm>
        </p:grpSpPr>
        <p:grpSp>
          <p:nvGrpSpPr>
            <p:cNvPr id="211" name="Group 90"/>
            <p:cNvGrpSpPr>
              <a:grpSpLocks/>
            </p:cNvGrpSpPr>
            <p:nvPr/>
          </p:nvGrpSpPr>
          <p:grpSpPr bwMode="auto">
            <a:xfrm>
              <a:off x="2124060" y="4903798"/>
              <a:ext cx="588963" cy="101600"/>
              <a:chOff x="1129" y="2130"/>
              <a:chExt cx="371" cy="64"/>
            </a:xfrm>
          </p:grpSpPr>
          <p:sp>
            <p:nvSpPr>
              <p:cNvPr id="218" name="Freeform 87"/>
              <p:cNvSpPr>
                <a:spLocks noEditPoints="1"/>
              </p:cNvSpPr>
              <p:nvPr/>
            </p:nvSpPr>
            <p:spPr bwMode="auto">
              <a:xfrm>
                <a:off x="1129" y="2130"/>
                <a:ext cx="224" cy="48"/>
              </a:xfrm>
              <a:custGeom>
                <a:avLst/>
                <a:gdLst/>
                <a:ahLst/>
                <a:cxnLst>
                  <a:cxn ang="0">
                    <a:pos x="27" y="29"/>
                  </a:cxn>
                  <a:cxn ang="0">
                    <a:pos x="223" y="0"/>
                  </a:cxn>
                  <a:cxn ang="0">
                    <a:pos x="224" y="5"/>
                  </a:cxn>
                  <a:cxn ang="0">
                    <a:pos x="28" y="35"/>
                  </a:cxn>
                  <a:cxn ang="0">
                    <a:pos x="27" y="29"/>
                  </a:cxn>
                  <a:cxn ang="0">
                    <a:pos x="36" y="48"/>
                  </a:cxn>
                  <a:cxn ang="0">
                    <a:pos x="0" y="36"/>
                  </a:cxn>
                  <a:cxn ang="0">
                    <a:pos x="31" y="15"/>
                  </a:cxn>
                  <a:cxn ang="0">
                    <a:pos x="36" y="48"/>
                  </a:cxn>
                </a:cxnLst>
                <a:rect l="0" t="0" r="r" b="b"/>
                <a:pathLst>
                  <a:path w="224" h="48">
                    <a:moveTo>
                      <a:pt x="27" y="29"/>
                    </a:moveTo>
                    <a:lnTo>
                      <a:pt x="223" y="0"/>
                    </a:lnTo>
                    <a:lnTo>
                      <a:pt x="224" y="5"/>
                    </a:lnTo>
                    <a:lnTo>
                      <a:pt x="28" y="35"/>
                    </a:lnTo>
                    <a:lnTo>
                      <a:pt x="27" y="29"/>
                    </a:lnTo>
                    <a:close/>
                    <a:moveTo>
                      <a:pt x="36" y="48"/>
                    </a:moveTo>
                    <a:lnTo>
                      <a:pt x="0" y="36"/>
                    </a:lnTo>
                    <a:lnTo>
                      <a:pt x="31" y="15"/>
                    </a:lnTo>
                    <a:lnTo>
                      <a:pt x="36" y="48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19" name="Freeform 88"/>
              <p:cNvSpPr>
                <a:spLocks noEditPoints="1"/>
              </p:cNvSpPr>
              <p:nvPr/>
            </p:nvSpPr>
            <p:spPr bwMode="auto">
              <a:xfrm>
                <a:off x="1276" y="2146"/>
                <a:ext cx="224" cy="48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96" y="13"/>
                  </a:cxn>
                  <a:cxn ang="0">
                    <a:pos x="197" y="19"/>
                  </a:cxn>
                  <a:cxn ang="0">
                    <a:pos x="1" y="48"/>
                  </a:cxn>
                  <a:cxn ang="0">
                    <a:pos x="0" y="43"/>
                  </a:cxn>
                  <a:cxn ang="0">
                    <a:pos x="188" y="0"/>
                  </a:cxn>
                  <a:cxn ang="0">
                    <a:pos x="224" y="12"/>
                  </a:cxn>
                  <a:cxn ang="0">
                    <a:pos x="193" y="33"/>
                  </a:cxn>
                  <a:cxn ang="0">
                    <a:pos x="188" y="0"/>
                  </a:cxn>
                </a:cxnLst>
                <a:rect l="0" t="0" r="r" b="b"/>
                <a:pathLst>
                  <a:path w="224" h="48">
                    <a:moveTo>
                      <a:pt x="0" y="43"/>
                    </a:moveTo>
                    <a:lnTo>
                      <a:pt x="196" y="13"/>
                    </a:lnTo>
                    <a:lnTo>
                      <a:pt x="197" y="19"/>
                    </a:lnTo>
                    <a:lnTo>
                      <a:pt x="1" y="48"/>
                    </a:lnTo>
                    <a:lnTo>
                      <a:pt x="0" y="43"/>
                    </a:lnTo>
                    <a:close/>
                    <a:moveTo>
                      <a:pt x="188" y="0"/>
                    </a:moveTo>
                    <a:lnTo>
                      <a:pt x="224" y="12"/>
                    </a:lnTo>
                    <a:lnTo>
                      <a:pt x="193" y="33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20" name="Line 89"/>
              <p:cNvSpPr>
                <a:spLocks noChangeShapeType="1"/>
              </p:cNvSpPr>
              <p:nvPr/>
            </p:nvSpPr>
            <p:spPr bwMode="auto">
              <a:xfrm flipV="1">
                <a:off x="1274" y="2130"/>
                <a:ext cx="76" cy="61"/>
              </a:xfrm>
              <a:prstGeom prst="line">
                <a:avLst/>
              </a:prstGeom>
              <a:noFill/>
              <a:ln w="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sp>
          <p:nvSpPr>
            <p:cNvPr id="212" name="Freeform 198"/>
            <p:cNvSpPr>
              <a:spLocks noEditPoints="1"/>
            </p:cNvSpPr>
            <p:nvPr/>
          </p:nvSpPr>
          <p:spPr bwMode="auto">
            <a:xfrm>
              <a:off x="2124060" y="4903798"/>
              <a:ext cx="355600" cy="76200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3" name="Freeform 199"/>
            <p:cNvSpPr>
              <a:spLocks noEditPoints="1"/>
            </p:cNvSpPr>
            <p:nvPr/>
          </p:nvSpPr>
          <p:spPr bwMode="auto">
            <a:xfrm>
              <a:off x="2357422" y="4929198"/>
              <a:ext cx="355600" cy="7620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4" name="Line 200"/>
            <p:cNvSpPr>
              <a:spLocks noChangeShapeType="1"/>
            </p:cNvSpPr>
            <p:nvPr/>
          </p:nvSpPr>
          <p:spPr bwMode="auto">
            <a:xfrm flipV="1">
              <a:off x="2354247" y="4903798"/>
              <a:ext cx="120650" cy="96838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5" name="Freeform 201"/>
            <p:cNvSpPr>
              <a:spLocks noEditPoints="1"/>
            </p:cNvSpPr>
            <p:nvPr/>
          </p:nvSpPr>
          <p:spPr bwMode="auto">
            <a:xfrm>
              <a:off x="2124060" y="4903798"/>
              <a:ext cx="355600" cy="76200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6" name="Freeform 202"/>
            <p:cNvSpPr>
              <a:spLocks noEditPoints="1"/>
            </p:cNvSpPr>
            <p:nvPr/>
          </p:nvSpPr>
          <p:spPr bwMode="auto">
            <a:xfrm>
              <a:off x="2357422" y="4929198"/>
              <a:ext cx="355600" cy="7620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7" name="Line 203"/>
            <p:cNvSpPr>
              <a:spLocks noChangeShapeType="1"/>
            </p:cNvSpPr>
            <p:nvPr/>
          </p:nvSpPr>
          <p:spPr bwMode="auto">
            <a:xfrm flipV="1">
              <a:off x="2354247" y="4903798"/>
              <a:ext cx="120650" cy="96838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Line 75"/>
          <p:cNvSpPr>
            <a:spLocks noChangeShapeType="1"/>
          </p:cNvSpPr>
          <p:nvPr/>
        </p:nvSpPr>
        <p:spPr bwMode="auto">
          <a:xfrm flipH="1">
            <a:off x="4214810" y="5214950"/>
            <a:ext cx="1000132" cy="357191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1" name="Line 75"/>
          <p:cNvSpPr>
            <a:spLocks noChangeShapeType="1"/>
          </p:cNvSpPr>
          <p:nvPr/>
        </p:nvSpPr>
        <p:spPr bwMode="auto">
          <a:xfrm flipH="1">
            <a:off x="5091121" y="5270509"/>
            <a:ext cx="285752" cy="357191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6" name="Line 184"/>
          <p:cNvSpPr>
            <a:spLocks noChangeShapeType="1"/>
          </p:cNvSpPr>
          <p:nvPr/>
        </p:nvSpPr>
        <p:spPr bwMode="auto">
          <a:xfrm flipV="1">
            <a:off x="5591189" y="4841881"/>
            <a:ext cx="142875" cy="214314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39" name="Freeform 85"/>
          <p:cNvSpPr>
            <a:spLocks/>
          </p:cNvSpPr>
          <p:nvPr/>
        </p:nvSpPr>
        <p:spPr bwMode="auto">
          <a:xfrm>
            <a:off x="6724664" y="300989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FFC00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42" name="Title 3"/>
          <p:cNvSpPr>
            <a:spLocks noGrp="1"/>
          </p:cNvSpPr>
          <p:nvPr>
            <p:ph type="ctrTitle"/>
          </p:nvPr>
        </p:nvSpPr>
        <p:spPr>
          <a:xfrm>
            <a:off x="1428728" y="1000108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virtuális szolgáltatás műszaki feltételei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371725" y="1677988"/>
            <a:ext cx="1331913" cy="1042988"/>
            <a:chOff x="1494" y="1057"/>
            <a:chExt cx="839" cy="657"/>
          </a:xfrm>
        </p:grpSpPr>
        <p:sp>
          <p:nvSpPr>
            <p:cNvPr id="4102" name="Oval 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solidFill>
              <a:srgbClr val="618FFD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3" name="Oval 7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2544763" y="1905001"/>
            <a:ext cx="482600" cy="244475"/>
            <a:chOff x="1603" y="1200"/>
            <a:chExt cx="304" cy="154"/>
          </a:xfrm>
        </p:grpSpPr>
        <p:sp>
          <p:nvSpPr>
            <p:cNvPr id="4105" name="Rectangle 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06" name="Rectangle 10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08" name="Rectangle 12"/>
          <p:cNvSpPr>
            <a:spLocks noChangeArrowheads="1"/>
          </p:cNvSpPr>
          <p:nvPr/>
        </p:nvSpPr>
        <p:spPr bwMode="auto">
          <a:xfrm>
            <a:off x="2647950" y="195580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551113" y="2246313"/>
            <a:ext cx="482600" cy="244475"/>
            <a:chOff x="1607" y="1415"/>
            <a:chExt cx="304" cy="154"/>
          </a:xfrm>
        </p:grpSpPr>
        <p:sp>
          <p:nvSpPr>
            <p:cNvPr id="4109" name="Rectangle 1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0" name="Rectangle 14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2654300" y="229711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3127375" y="2098676"/>
            <a:ext cx="482600" cy="246063"/>
            <a:chOff x="1970" y="1322"/>
            <a:chExt cx="304" cy="155"/>
          </a:xfrm>
        </p:grpSpPr>
        <p:sp>
          <p:nvSpPr>
            <p:cNvPr id="4113" name="Rectangle 1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4" name="Rectangle 18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16" name="Rectangle 20"/>
          <p:cNvSpPr>
            <a:spLocks noChangeArrowheads="1"/>
          </p:cNvSpPr>
          <p:nvPr/>
        </p:nvSpPr>
        <p:spPr bwMode="auto">
          <a:xfrm>
            <a:off x="3221038" y="214947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2371725" y="2927351"/>
            <a:ext cx="1331913" cy="1042988"/>
            <a:chOff x="1494" y="1844"/>
            <a:chExt cx="839" cy="657"/>
          </a:xfrm>
        </p:grpSpPr>
        <p:sp>
          <p:nvSpPr>
            <p:cNvPr id="4117" name="Oval 2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solidFill>
              <a:srgbClr val="33CC33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18" name="Oval 22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noFill/>
            <a:ln w="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2551113" y="3154363"/>
            <a:ext cx="482600" cy="246063"/>
            <a:chOff x="1607" y="1987"/>
            <a:chExt cx="304" cy="155"/>
          </a:xfrm>
        </p:grpSpPr>
        <p:sp>
          <p:nvSpPr>
            <p:cNvPr id="4120" name="Rectangle 2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1" name="Rectangle 25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3" name="Rectangle 27"/>
          <p:cNvSpPr>
            <a:spLocks noChangeArrowheads="1"/>
          </p:cNvSpPr>
          <p:nvPr/>
        </p:nvSpPr>
        <p:spPr bwMode="auto">
          <a:xfrm>
            <a:off x="2654300" y="320516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1" name="Group 30"/>
          <p:cNvGrpSpPr>
            <a:grpSpLocks/>
          </p:cNvGrpSpPr>
          <p:nvPr/>
        </p:nvGrpSpPr>
        <p:grpSpPr bwMode="auto">
          <a:xfrm>
            <a:off x="2559050" y="3495676"/>
            <a:ext cx="481013" cy="244475"/>
            <a:chOff x="1612" y="2202"/>
            <a:chExt cx="303" cy="154"/>
          </a:xfrm>
        </p:grpSpPr>
        <p:sp>
          <p:nvSpPr>
            <p:cNvPr id="4124" name="Rectangle 2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5" name="Rectangle 29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27" name="Rectangle 31"/>
          <p:cNvSpPr>
            <a:spLocks noChangeArrowheads="1"/>
          </p:cNvSpPr>
          <p:nvPr/>
        </p:nvSpPr>
        <p:spPr bwMode="auto">
          <a:xfrm>
            <a:off x="2660650" y="354488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2" name="Group 34"/>
          <p:cNvGrpSpPr>
            <a:grpSpLocks/>
          </p:cNvGrpSpPr>
          <p:nvPr/>
        </p:nvGrpSpPr>
        <p:grpSpPr bwMode="auto">
          <a:xfrm>
            <a:off x="3133725" y="3348038"/>
            <a:ext cx="482600" cy="246063"/>
            <a:chOff x="1974" y="2109"/>
            <a:chExt cx="304" cy="155"/>
          </a:xfrm>
        </p:grpSpPr>
        <p:sp>
          <p:nvSpPr>
            <p:cNvPr id="4128" name="Rectangle 3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29" name="Rectangle 33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1" name="Rectangle 35"/>
          <p:cNvSpPr>
            <a:spLocks noChangeArrowheads="1"/>
          </p:cNvSpPr>
          <p:nvPr/>
        </p:nvSpPr>
        <p:spPr bwMode="auto">
          <a:xfrm>
            <a:off x="3227388" y="340042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4111625" y="2713038"/>
            <a:ext cx="534988" cy="246063"/>
            <a:chOff x="2590" y="1709"/>
            <a:chExt cx="337" cy="155"/>
          </a:xfrm>
        </p:grpSpPr>
        <p:sp>
          <p:nvSpPr>
            <p:cNvPr id="4132" name="Rectangle 3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3" name="Rectangle 37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5" name="Rectangle 39"/>
          <p:cNvSpPr>
            <a:spLocks noChangeArrowheads="1"/>
          </p:cNvSpPr>
          <p:nvPr/>
        </p:nvSpPr>
        <p:spPr bwMode="auto">
          <a:xfrm>
            <a:off x="4219575" y="276542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4" name="Group 42"/>
          <p:cNvGrpSpPr>
            <a:grpSpLocks/>
          </p:cNvGrpSpPr>
          <p:nvPr/>
        </p:nvGrpSpPr>
        <p:grpSpPr bwMode="auto">
          <a:xfrm>
            <a:off x="5156200" y="2706688"/>
            <a:ext cx="608013" cy="246063"/>
            <a:chOff x="3248" y="1705"/>
            <a:chExt cx="383" cy="155"/>
          </a:xfrm>
        </p:grpSpPr>
        <p:sp>
          <p:nvSpPr>
            <p:cNvPr id="4136" name="Rectangle 4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37" name="Rectangle 41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39" name="Rectangle 43"/>
          <p:cNvSpPr>
            <a:spLocks noChangeArrowheads="1"/>
          </p:cNvSpPr>
          <p:nvPr/>
        </p:nvSpPr>
        <p:spPr bwMode="auto">
          <a:xfrm>
            <a:off x="5248275" y="275907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5" name="Group 46"/>
          <p:cNvGrpSpPr>
            <a:grpSpLocks/>
          </p:cNvGrpSpPr>
          <p:nvPr/>
        </p:nvGrpSpPr>
        <p:grpSpPr bwMode="auto">
          <a:xfrm>
            <a:off x="4459288" y="3054351"/>
            <a:ext cx="482600" cy="246063"/>
            <a:chOff x="2809" y="1924"/>
            <a:chExt cx="304" cy="155"/>
          </a:xfrm>
        </p:grpSpPr>
        <p:sp>
          <p:nvSpPr>
            <p:cNvPr id="4140" name="Rectangle 4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1" name="Rectangle 45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4562475" y="310515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" name="Group 50"/>
          <p:cNvGrpSpPr>
            <a:grpSpLocks/>
          </p:cNvGrpSpPr>
          <p:nvPr/>
        </p:nvGrpSpPr>
        <p:grpSpPr bwMode="auto">
          <a:xfrm>
            <a:off x="5564188" y="3048001"/>
            <a:ext cx="481013" cy="244475"/>
            <a:chOff x="3505" y="1920"/>
            <a:chExt cx="303" cy="154"/>
          </a:xfrm>
        </p:grpSpPr>
        <p:sp>
          <p:nvSpPr>
            <p:cNvPr id="4144" name="Rectangle 4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5" name="Rectangle 49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47" name="Rectangle 51"/>
          <p:cNvSpPr>
            <a:spLocks noChangeArrowheads="1"/>
          </p:cNvSpPr>
          <p:nvPr/>
        </p:nvSpPr>
        <p:spPr bwMode="auto">
          <a:xfrm>
            <a:off x="5661025" y="309880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7" name="Group 54"/>
          <p:cNvGrpSpPr>
            <a:grpSpLocks/>
          </p:cNvGrpSpPr>
          <p:nvPr/>
        </p:nvGrpSpPr>
        <p:grpSpPr bwMode="auto">
          <a:xfrm>
            <a:off x="4800600" y="2152651"/>
            <a:ext cx="534988" cy="244475"/>
            <a:chOff x="3024" y="1356"/>
            <a:chExt cx="337" cy="154"/>
          </a:xfrm>
        </p:grpSpPr>
        <p:sp>
          <p:nvSpPr>
            <p:cNvPr id="4148" name="Rectangle 5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49" name="Rectangle 53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1" name="Rectangle 55"/>
          <p:cNvSpPr>
            <a:spLocks noChangeArrowheads="1"/>
          </p:cNvSpPr>
          <p:nvPr/>
        </p:nvSpPr>
        <p:spPr bwMode="auto">
          <a:xfrm>
            <a:off x="4918075" y="220186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8" name="Group 58"/>
          <p:cNvGrpSpPr>
            <a:grpSpLocks/>
          </p:cNvGrpSpPr>
          <p:nvPr/>
        </p:nvGrpSpPr>
        <p:grpSpPr bwMode="auto">
          <a:xfrm>
            <a:off x="5516563" y="2159001"/>
            <a:ext cx="534988" cy="244475"/>
            <a:chOff x="3475" y="1360"/>
            <a:chExt cx="337" cy="154"/>
          </a:xfrm>
        </p:grpSpPr>
        <p:sp>
          <p:nvSpPr>
            <p:cNvPr id="4152" name="Rectangle 5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53" name="Rectangle 57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55" name="Rectangle 59"/>
          <p:cNvSpPr>
            <a:spLocks noChangeArrowheads="1"/>
          </p:cNvSpPr>
          <p:nvPr/>
        </p:nvSpPr>
        <p:spPr bwMode="auto">
          <a:xfrm>
            <a:off x="5665788" y="220821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164" name="Line 68"/>
          <p:cNvSpPr>
            <a:spLocks noChangeShapeType="1"/>
          </p:cNvSpPr>
          <p:nvPr/>
        </p:nvSpPr>
        <p:spPr bwMode="auto">
          <a:xfrm>
            <a:off x="4646613" y="283368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5" name="Line 69"/>
          <p:cNvSpPr>
            <a:spLocks noChangeShapeType="1"/>
          </p:cNvSpPr>
          <p:nvPr/>
        </p:nvSpPr>
        <p:spPr bwMode="auto">
          <a:xfrm>
            <a:off x="5764212" y="2827338"/>
            <a:ext cx="808051" cy="31591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69" name="Line 73"/>
          <p:cNvSpPr>
            <a:spLocks noChangeShapeType="1"/>
          </p:cNvSpPr>
          <p:nvPr/>
        </p:nvSpPr>
        <p:spPr bwMode="auto">
          <a:xfrm>
            <a:off x="5087938" y="240030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0" name="Line 74"/>
          <p:cNvSpPr>
            <a:spLocks noChangeShapeType="1"/>
          </p:cNvSpPr>
          <p:nvPr/>
        </p:nvSpPr>
        <p:spPr bwMode="auto">
          <a:xfrm flipH="1">
            <a:off x="5603875" y="240030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1" name="Line 75"/>
          <p:cNvSpPr>
            <a:spLocks noChangeShapeType="1"/>
          </p:cNvSpPr>
          <p:nvPr/>
        </p:nvSpPr>
        <p:spPr bwMode="auto">
          <a:xfrm>
            <a:off x="5597525" y="295433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2" name="Line 76"/>
          <p:cNvSpPr>
            <a:spLocks noChangeShapeType="1"/>
          </p:cNvSpPr>
          <p:nvPr/>
        </p:nvSpPr>
        <p:spPr bwMode="auto">
          <a:xfrm>
            <a:off x="4506913" y="296068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3" name="Line 77"/>
          <p:cNvSpPr>
            <a:spLocks noChangeShapeType="1"/>
          </p:cNvSpPr>
          <p:nvPr/>
        </p:nvSpPr>
        <p:spPr bwMode="auto">
          <a:xfrm>
            <a:off x="3602038" y="221297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4" name="Line 78"/>
          <p:cNvSpPr>
            <a:spLocks noChangeShapeType="1"/>
          </p:cNvSpPr>
          <p:nvPr/>
        </p:nvSpPr>
        <p:spPr bwMode="auto">
          <a:xfrm flipV="1">
            <a:off x="3609975" y="286702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5" name="Line 79"/>
          <p:cNvSpPr>
            <a:spLocks noChangeShapeType="1"/>
          </p:cNvSpPr>
          <p:nvPr/>
        </p:nvSpPr>
        <p:spPr bwMode="auto">
          <a:xfrm flipV="1">
            <a:off x="3040063" y="348297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76" name="Line 80"/>
          <p:cNvSpPr>
            <a:spLocks noChangeShapeType="1"/>
          </p:cNvSpPr>
          <p:nvPr/>
        </p:nvSpPr>
        <p:spPr bwMode="auto">
          <a:xfrm>
            <a:off x="3027363" y="329565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19" name="Group 90"/>
          <p:cNvGrpSpPr>
            <a:grpSpLocks/>
          </p:cNvGrpSpPr>
          <p:nvPr/>
        </p:nvGrpSpPr>
        <p:grpSpPr bwMode="auto">
          <a:xfrm>
            <a:off x="1792288" y="3381376"/>
            <a:ext cx="588963" cy="101600"/>
            <a:chOff x="1129" y="2130"/>
            <a:chExt cx="371" cy="64"/>
          </a:xfrm>
        </p:grpSpPr>
        <p:sp>
          <p:nvSpPr>
            <p:cNvPr id="4183" name="Freeform 87"/>
            <p:cNvSpPr>
              <a:spLocks noEditPoints="1"/>
            </p:cNvSpPr>
            <p:nvPr/>
          </p:nvSpPr>
          <p:spPr bwMode="auto">
            <a:xfrm>
              <a:off x="1129" y="2130"/>
              <a:ext cx="224" cy="48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4" name="Freeform 88"/>
            <p:cNvSpPr>
              <a:spLocks noEditPoints="1"/>
            </p:cNvSpPr>
            <p:nvPr/>
          </p:nvSpPr>
          <p:spPr bwMode="auto">
            <a:xfrm>
              <a:off x="1276" y="2146"/>
              <a:ext cx="224" cy="48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5" name="Line 89"/>
            <p:cNvSpPr>
              <a:spLocks noChangeShapeType="1"/>
            </p:cNvSpPr>
            <p:nvPr/>
          </p:nvSpPr>
          <p:spPr bwMode="auto">
            <a:xfrm flipV="1">
              <a:off x="1274" y="2130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0" name="Group 94"/>
          <p:cNvGrpSpPr>
            <a:grpSpLocks/>
          </p:cNvGrpSpPr>
          <p:nvPr/>
        </p:nvGrpSpPr>
        <p:grpSpPr bwMode="auto">
          <a:xfrm>
            <a:off x="1779588" y="2151063"/>
            <a:ext cx="588963" cy="103188"/>
            <a:chOff x="1121" y="1355"/>
            <a:chExt cx="371" cy="65"/>
          </a:xfrm>
        </p:grpSpPr>
        <p:sp>
          <p:nvSpPr>
            <p:cNvPr id="4187" name="Freeform 91"/>
            <p:cNvSpPr>
              <a:spLocks noEditPoints="1"/>
            </p:cNvSpPr>
            <p:nvPr/>
          </p:nvSpPr>
          <p:spPr bwMode="auto">
            <a:xfrm>
              <a:off x="1121" y="1355"/>
              <a:ext cx="223" cy="48"/>
            </a:xfrm>
            <a:custGeom>
              <a:avLst/>
              <a:gdLst/>
              <a:ahLst/>
              <a:cxnLst>
                <a:cxn ang="0">
                  <a:pos x="27" y="30"/>
                </a:cxn>
                <a:cxn ang="0">
                  <a:pos x="223" y="0"/>
                </a:cxn>
                <a:cxn ang="0">
                  <a:pos x="223" y="6"/>
                </a:cxn>
                <a:cxn ang="0">
                  <a:pos x="28" y="35"/>
                </a:cxn>
                <a:cxn ang="0">
                  <a:pos x="27" y="30"/>
                </a:cxn>
                <a:cxn ang="0">
                  <a:pos x="35" y="48"/>
                </a:cxn>
                <a:cxn ang="0">
                  <a:pos x="0" y="37"/>
                </a:cxn>
                <a:cxn ang="0">
                  <a:pos x="30" y="15"/>
                </a:cxn>
                <a:cxn ang="0">
                  <a:pos x="35" y="48"/>
                </a:cxn>
              </a:cxnLst>
              <a:rect l="0" t="0" r="r" b="b"/>
              <a:pathLst>
                <a:path w="223" h="48">
                  <a:moveTo>
                    <a:pt x="27" y="30"/>
                  </a:moveTo>
                  <a:lnTo>
                    <a:pt x="223" y="0"/>
                  </a:lnTo>
                  <a:lnTo>
                    <a:pt x="223" y="6"/>
                  </a:lnTo>
                  <a:lnTo>
                    <a:pt x="28" y="35"/>
                  </a:lnTo>
                  <a:lnTo>
                    <a:pt x="27" y="30"/>
                  </a:lnTo>
                  <a:close/>
                  <a:moveTo>
                    <a:pt x="35" y="48"/>
                  </a:moveTo>
                  <a:lnTo>
                    <a:pt x="0" y="37"/>
                  </a:lnTo>
                  <a:lnTo>
                    <a:pt x="30" y="15"/>
                  </a:lnTo>
                  <a:lnTo>
                    <a:pt x="35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8" name="Freeform 92"/>
            <p:cNvSpPr>
              <a:spLocks noEditPoints="1"/>
            </p:cNvSpPr>
            <p:nvPr/>
          </p:nvSpPr>
          <p:spPr bwMode="auto">
            <a:xfrm>
              <a:off x="1268" y="1372"/>
              <a:ext cx="224" cy="48"/>
            </a:xfrm>
            <a:custGeom>
              <a:avLst/>
              <a:gdLst/>
              <a:ahLst/>
              <a:cxnLst>
                <a:cxn ang="0">
                  <a:pos x="0" y="42"/>
                </a:cxn>
                <a:cxn ang="0">
                  <a:pos x="195" y="13"/>
                </a:cxn>
                <a:cxn ang="0">
                  <a:pos x="196" y="18"/>
                </a:cxn>
                <a:cxn ang="0">
                  <a:pos x="0" y="48"/>
                </a:cxn>
                <a:cxn ang="0">
                  <a:pos x="0" y="42"/>
                </a:cxn>
                <a:cxn ang="0">
                  <a:pos x="188" y="0"/>
                </a:cxn>
                <a:cxn ang="0">
                  <a:pos x="224" y="11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2"/>
                  </a:moveTo>
                  <a:lnTo>
                    <a:pt x="195" y="13"/>
                  </a:lnTo>
                  <a:lnTo>
                    <a:pt x="196" y="18"/>
                  </a:lnTo>
                  <a:lnTo>
                    <a:pt x="0" y="48"/>
                  </a:lnTo>
                  <a:lnTo>
                    <a:pt x="0" y="42"/>
                  </a:lnTo>
                  <a:close/>
                  <a:moveTo>
                    <a:pt x="188" y="0"/>
                  </a:moveTo>
                  <a:lnTo>
                    <a:pt x="224" y="11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189" name="Line 93"/>
            <p:cNvSpPr>
              <a:spLocks noChangeShapeType="1"/>
            </p:cNvSpPr>
            <p:nvPr/>
          </p:nvSpPr>
          <p:spPr bwMode="auto">
            <a:xfrm flipV="1">
              <a:off x="1266" y="1356"/>
              <a:ext cx="76" cy="61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191" name="Line 95"/>
          <p:cNvSpPr>
            <a:spLocks noChangeShapeType="1"/>
          </p:cNvSpPr>
          <p:nvPr/>
        </p:nvSpPr>
        <p:spPr bwMode="auto">
          <a:xfrm flipV="1">
            <a:off x="3033713" y="223520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192" name="Line 96"/>
          <p:cNvSpPr>
            <a:spLocks noChangeShapeType="1"/>
          </p:cNvSpPr>
          <p:nvPr/>
        </p:nvSpPr>
        <p:spPr bwMode="auto">
          <a:xfrm>
            <a:off x="3021013" y="204946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21" name="Group 117"/>
          <p:cNvGrpSpPr>
            <a:grpSpLocks/>
          </p:cNvGrpSpPr>
          <p:nvPr/>
        </p:nvGrpSpPr>
        <p:grpSpPr bwMode="auto">
          <a:xfrm>
            <a:off x="2371725" y="1677988"/>
            <a:ext cx="1331913" cy="1042988"/>
            <a:chOff x="1494" y="1057"/>
            <a:chExt cx="839" cy="657"/>
          </a:xfrm>
          <a:solidFill>
            <a:srgbClr val="0070B8"/>
          </a:solidFill>
        </p:grpSpPr>
        <p:sp>
          <p:nvSpPr>
            <p:cNvPr id="4211" name="Oval 115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2" name="Oval 116"/>
            <p:cNvSpPr>
              <a:spLocks noChangeArrowheads="1"/>
            </p:cNvSpPr>
            <p:nvPr/>
          </p:nvSpPr>
          <p:spPr bwMode="auto">
            <a:xfrm>
              <a:off x="1494" y="1057"/>
              <a:ext cx="839" cy="657"/>
            </a:xfrm>
            <a:prstGeom prst="ellipse">
              <a:avLst/>
            </a:prstGeom>
            <a:grpFill/>
            <a:ln w="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2" name="Group 120"/>
          <p:cNvGrpSpPr>
            <a:grpSpLocks/>
          </p:cNvGrpSpPr>
          <p:nvPr/>
        </p:nvGrpSpPr>
        <p:grpSpPr bwMode="auto">
          <a:xfrm>
            <a:off x="2544763" y="1905001"/>
            <a:ext cx="482600" cy="244475"/>
            <a:chOff x="1603" y="1200"/>
            <a:chExt cx="304" cy="154"/>
          </a:xfrm>
        </p:grpSpPr>
        <p:sp>
          <p:nvSpPr>
            <p:cNvPr id="4214" name="Rectangle 118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5" name="Rectangle 119"/>
            <p:cNvSpPr>
              <a:spLocks noChangeArrowheads="1"/>
            </p:cNvSpPr>
            <p:nvPr/>
          </p:nvSpPr>
          <p:spPr bwMode="auto">
            <a:xfrm>
              <a:off x="1603" y="1200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17" name="Rectangle 121"/>
          <p:cNvSpPr>
            <a:spLocks noChangeArrowheads="1"/>
          </p:cNvSpPr>
          <p:nvPr/>
        </p:nvSpPr>
        <p:spPr bwMode="auto">
          <a:xfrm>
            <a:off x="2647950" y="1955801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3" name="Group 124"/>
          <p:cNvGrpSpPr>
            <a:grpSpLocks/>
          </p:cNvGrpSpPr>
          <p:nvPr/>
        </p:nvGrpSpPr>
        <p:grpSpPr bwMode="auto">
          <a:xfrm>
            <a:off x="2551113" y="2246313"/>
            <a:ext cx="482600" cy="244475"/>
            <a:chOff x="1607" y="1415"/>
            <a:chExt cx="304" cy="154"/>
          </a:xfrm>
        </p:grpSpPr>
        <p:sp>
          <p:nvSpPr>
            <p:cNvPr id="4218" name="Rectangle 122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19" name="Rectangle 123"/>
            <p:cNvSpPr>
              <a:spLocks noChangeArrowheads="1"/>
            </p:cNvSpPr>
            <p:nvPr/>
          </p:nvSpPr>
          <p:spPr bwMode="auto">
            <a:xfrm>
              <a:off x="1607" y="1415"/>
              <a:ext cx="304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1" name="Rectangle 125"/>
          <p:cNvSpPr>
            <a:spLocks noChangeArrowheads="1"/>
          </p:cNvSpPr>
          <p:nvPr/>
        </p:nvSpPr>
        <p:spPr bwMode="auto">
          <a:xfrm>
            <a:off x="2654300" y="229711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4" name="Group 128"/>
          <p:cNvGrpSpPr>
            <a:grpSpLocks/>
          </p:cNvGrpSpPr>
          <p:nvPr/>
        </p:nvGrpSpPr>
        <p:grpSpPr bwMode="auto">
          <a:xfrm>
            <a:off x="3127375" y="2098676"/>
            <a:ext cx="482600" cy="246063"/>
            <a:chOff x="1970" y="1322"/>
            <a:chExt cx="304" cy="155"/>
          </a:xfrm>
        </p:grpSpPr>
        <p:sp>
          <p:nvSpPr>
            <p:cNvPr id="4222" name="Rectangle 126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3" name="Rectangle 127"/>
            <p:cNvSpPr>
              <a:spLocks noChangeArrowheads="1"/>
            </p:cNvSpPr>
            <p:nvPr/>
          </p:nvSpPr>
          <p:spPr bwMode="auto">
            <a:xfrm>
              <a:off x="1970" y="1322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25" name="Rectangle 129"/>
          <p:cNvSpPr>
            <a:spLocks noChangeArrowheads="1"/>
          </p:cNvSpPr>
          <p:nvPr/>
        </p:nvSpPr>
        <p:spPr bwMode="auto">
          <a:xfrm>
            <a:off x="3221038" y="214947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5" name="Group 132"/>
          <p:cNvGrpSpPr>
            <a:grpSpLocks/>
          </p:cNvGrpSpPr>
          <p:nvPr/>
        </p:nvGrpSpPr>
        <p:grpSpPr bwMode="auto">
          <a:xfrm>
            <a:off x="2371725" y="2927351"/>
            <a:ext cx="1331913" cy="1042988"/>
            <a:chOff x="1494" y="1844"/>
            <a:chExt cx="839" cy="657"/>
          </a:xfrm>
          <a:solidFill>
            <a:srgbClr val="0070B8"/>
          </a:solidFill>
        </p:grpSpPr>
        <p:sp>
          <p:nvSpPr>
            <p:cNvPr id="4226" name="Oval 130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0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27" name="Oval 131"/>
            <p:cNvSpPr>
              <a:spLocks noChangeArrowheads="1"/>
            </p:cNvSpPr>
            <p:nvPr/>
          </p:nvSpPr>
          <p:spPr bwMode="auto">
            <a:xfrm>
              <a:off x="1494" y="1844"/>
              <a:ext cx="839" cy="657"/>
            </a:xfrm>
            <a:prstGeom prst="ellipse">
              <a:avLst/>
            </a:prstGeom>
            <a:grpFill/>
            <a:ln w="5" cap="rnd">
              <a:solidFill>
                <a:schemeClr val="accent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grpSp>
        <p:nvGrpSpPr>
          <p:cNvPr id="26" name="Group 135"/>
          <p:cNvGrpSpPr>
            <a:grpSpLocks/>
          </p:cNvGrpSpPr>
          <p:nvPr/>
        </p:nvGrpSpPr>
        <p:grpSpPr bwMode="auto">
          <a:xfrm>
            <a:off x="2551113" y="3154363"/>
            <a:ext cx="482600" cy="246063"/>
            <a:chOff x="1607" y="1987"/>
            <a:chExt cx="304" cy="155"/>
          </a:xfrm>
        </p:grpSpPr>
        <p:sp>
          <p:nvSpPr>
            <p:cNvPr id="4229" name="Rectangle 133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0" name="Rectangle 134"/>
            <p:cNvSpPr>
              <a:spLocks noChangeArrowheads="1"/>
            </p:cNvSpPr>
            <p:nvPr/>
          </p:nvSpPr>
          <p:spPr bwMode="auto">
            <a:xfrm>
              <a:off x="1607" y="1987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2" name="Rectangle 136"/>
          <p:cNvSpPr>
            <a:spLocks noChangeArrowheads="1"/>
          </p:cNvSpPr>
          <p:nvPr/>
        </p:nvSpPr>
        <p:spPr bwMode="auto">
          <a:xfrm>
            <a:off x="2654300" y="3205163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7" name="Group 139"/>
          <p:cNvGrpSpPr>
            <a:grpSpLocks/>
          </p:cNvGrpSpPr>
          <p:nvPr/>
        </p:nvGrpSpPr>
        <p:grpSpPr bwMode="auto">
          <a:xfrm>
            <a:off x="2559050" y="3495676"/>
            <a:ext cx="481013" cy="244475"/>
            <a:chOff x="1612" y="2202"/>
            <a:chExt cx="303" cy="154"/>
          </a:xfrm>
        </p:grpSpPr>
        <p:sp>
          <p:nvSpPr>
            <p:cNvPr id="4233" name="Rectangle 137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4" name="Rectangle 138"/>
            <p:cNvSpPr>
              <a:spLocks noChangeArrowheads="1"/>
            </p:cNvSpPr>
            <p:nvPr/>
          </p:nvSpPr>
          <p:spPr bwMode="auto">
            <a:xfrm>
              <a:off x="1612" y="2202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36" name="Rectangle 140"/>
          <p:cNvSpPr>
            <a:spLocks noChangeArrowheads="1"/>
          </p:cNvSpPr>
          <p:nvPr/>
        </p:nvSpPr>
        <p:spPr bwMode="auto">
          <a:xfrm>
            <a:off x="2660650" y="3544888"/>
            <a:ext cx="3635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BTS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8" name="Group 143"/>
          <p:cNvGrpSpPr>
            <a:grpSpLocks/>
          </p:cNvGrpSpPr>
          <p:nvPr/>
        </p:nvGrpSpPr>
        <p:grpSpPr bwMode="auto">
          <a:xfrm>
            <a:off x="3133725" y="3348038"/>
            <a:ext cx="482600" cy="246063"/>
            <a:chOff x="1974" y="2109"/>
            <a:chExt cx="304" cy="155"/>
          </a:xfrm>
        </p:grpSpPr>
        <p:sp>
          <p:nvSpPr>
            <p:cNvPr id="4237" name="Rectangle 141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38" name="Rectangle 142"/>
            <p:cNvSpPr>
              <a:spLocks noChangeArrowheads="1"/>
            </p:cNvSpPr>
            <p:nvPr/>
          </p:nvSpPr>
          <p:spPr bwMode="auto">
            <a:xfrm>
              <a:off x="1974" y="2109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0" name="Rectangle 144"/>
          <p:cNvSpPr>
            <a:spLocks noChangeArrowheads="1"/>
          </p:cNvSpPr>
          <p:nvPr/>
        </p:nvSpPr>
        <p:spPr bwMode="auto">
          <a:xfrm>
            <a:off x="3227388" y="3400426"/>
            <a:ext cx="37782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BSC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9" name="Group 147"/>
          <p:cNvGrpSpPr>
            <a:grpSpLocks/>
          </p:cNvGrpSpPr>
          <p:nvPr/>
        </p:nvGrpSpPr>
        <p:grpSpPr bwMode="auto">
          <a:xfrm>
            <a:off x="4111625" y="2713038"/>
            <a:ext cx="534988" cy="246063"/>
            <a:chOff x="2590" y="1709"/>
            <a:chExt cx="337" cy="155"/>
          </a:xfrm>
        </p:grpSpPr>
        <p:sp>
          <p:nvSpPr>
            <p:cNvPr id="4241" name="Rectangle 145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2" name="Rectangle 146"/>
            <p:cNvSpPr>
              <a:spLocks noChangeArrowheads="1"/>
            </p:cNvSpPr>
            <p:nvPr/>
          </p:nvSpPr>
          <p:spPr bwMode="auto">
            <a:xfrm>
              <a:off x="2590" y="1709"/>
              <a:ext cx="337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4" name="Rectangle 148"/>
          <p:cNvSpPr>
            <a:spLocks noChangeArrowheads="1"/>
          </p:cNvSpPr>
          <p:nvPr/>
        </p:nvSpPr>
        <p:spPr bwMode="auto">
          <a:xfrm>
            <a:off x="4219575" y="2765426"/>
            <a:ext cx="40163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0" name="Group 151"/>
          <p:cNvGrpSpPr>
            <a:grpSpLocks/>
          </p:cNvGrpSpPr>
          <p:nvPr/>
        </p:nvGrpSpPr>
        <p:grpSpPr bwMode="auto">
          <a:xfrm>
            <a:off x="5156200" y="2706688"/>
            <a:ext cx="608013" cy="246063"/>
            <a:chOff x="3248" y="1705"/>
            <a:chExt cx="383" cy="155"/>
          </a:xfrm>
        </p:grpSpPr>
        <p:sp>
          <p:nvSpPr>
            <p:cNvPr id="4245" name="Rectangle 149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46" name="Rectangle 15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48" name="Rectangle 152"/>
          <p:cNvSpPr>
            <a:spLocks noChangeArrowheads="1"/>
          </p:cNvSpPr>
          <p:nvPr/>
        </p:nvSpPr>
        <p:spPr bwMode="auto">
          <a:xfrm>
            <a:off x="5248275" y="2759076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1" name="Group 155"/>
          <p:cNvGrpSpPr>
            <a:grpSpLocks/>
          </p:cNvGrpSpPr>
          <p:nvPr/>
        </p:nvGrpSpPr>
        <p:grpSpPr bwMode="auto">
          <a:xfrm>
            <a:off x="4459288" y="3054351"/>
            <a:ext cx="482600" cy="246063"/>
            <a:chOff x="2809" y="1924"/>
            <a:chExt cx="304" cy="155"/>
          </a:xfrm>
        </p:grpSpPr>
        <p:sp>
          <p:nvSpPr>
            <p:cNvPr id="4249" name="Rectangle 153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0" name="Rectangle 154"/>
            <p:cNvSpPr>
              <a:spLocks noChangeArrowheads="1"/>
            </p:cNvSpPr>
            <p:nvPr/>
          </p:nvSpPr>
          <p:spPr bwMode="auto">
            <a:xfrm>
              <a:off x="2809" y="1924"/>
              <a:ext cx="304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2" name="Rectangle 156"/>
          <p:cNvSpPr>
            <a:spLocks noChangeArrowheads="1"/>
          </p:cNvSpPr>
          <p:nvPr/>
        </p:nvSpPr>
        <p:spPr bwMode="auto">
          <a:xfrm>
            <a:off x="4562475" y="3105151"/>
            <a:ext cx="3619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VLR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2" name="Group 159"/>
          <p:cNvGrpSpPr>
            <a:grpSpLocks/>
          </p:cNvGrpSpPr>
          <p:nvPr/>
        </p:nvGrpSpPr>
        <p:grpSpPr bwMode="auto">
          <a:xfrm>
            <a:off x="5564188" y="3048001"/>
            <a:ext cx="481013" cy="244475"/>
            <a:chOff x="3505" y="1920"/>
            <a:chExt cx="303" cy="154"/>
          </a:xfrm>
        </p:grpSpPr>
        <p:sp>
          <p:nvSpPr>
            <p:cNvPr id="4253" name="Rectangle 157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4" name="Rectangle 15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56" name="Rectangle 160"/>
          <p:cNvSpPr>
            <a:spLocks noChangeArrowheads="1"/>
          </p:cNvSpPr>
          <p:nvPr/>
        </p:nvSpPr>
        <p:spPr bwMode="auto">
          <a:xfrm>
            <a:off x="5661025" y="3098801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3" name="Group 163"/>
          <p:cNvGrpSpPr>
            <a:grpSpLocks/>
          </p:cNvGrpSpPr>
          <p:nvPr/>
        </p:nvGrpSpPr>
        <p:grpSpPr bwMode="auto">
          <a:xfrm>
            <a:off x="4800600" y="2152651"/>
            <a:ext cx="534988" cy="244475"/>
            <a:chOff x="3024" y="1356"/>
            <a:chExt cx="337" cy="154"/>
          </a:xfrm>
        </p:grpSpPr>
        <p:sp>
          <p:nvSpPr>
            <p:cNvPr id="4257" name="Rectangle 161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58" name="Rectangle 16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0" name="Rectangle 164"/>
          <p:cNvSpPr>
            <a:spLocks noChangeArrowheads="1"/>
          </p:cNvSpPr>
          <p:nvPr/>
        </p:nvSpPr>
        <p:spPr bwMode="auto">
          <a:xfrm>
            <a:off x="4918075" y="2201863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4" name="Group 167"/>
          <p:cNvGrpSpPr>
            <a:grpSpLocks/>
          </p:cNvGrpSpPr>
          <p:nvPr/>
        </p:nvGrpSpPr>
        <p:grpSpPr bwMode="auto">
          <a:xfrm>
            <a:off x="5516563" y="2159001"/>
            <a:ext cx="534988" cy="244475"/>
            <a:chOff x="3475" y="1360"/>
            <a:chExt cx="337" cy="154"/>
          </a:xfrm>
        </p:grpSpPr>
        <p:sp>
          <p:nvSpPr>
            <p:cNvPr id="4261" name="Rectangle 165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4262" name="Rectangle 16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4264" name="Rectangle 168"/>
          <p:cNvSpPr>
            <a:spLocks noChangeArrowheads="1"/>
          </p:cNvSpPr>
          <p:nvPr/>
        </p:nvSpPr>
        <p:spPr bwMode="auto">
          <a:xfrm>
            <a:off x="5665788" y="2208213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3" name="Line 177"/>
          <p:cNvSpPr>
            <a:spLocks noChangeShapeType="1"/>
          </p:cNvSpPr>
          <p:nvPr/>
        </p:nvSpPr>
        <p:spPr bwMode="auto">
          <a:xfrm>
            <a:off x="4646613" y="2833688"/>
            <a:ext cx="509588" cy="15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4" name="Line 178"/>
          <p:cNvSpPr>
            <a:spLocks noChangeShapeType="1"/>
          </p:cNvSpPr>
          <p:nvPr/>
        </p:nvSpPr>
        <p:spPr bwMode="auto">
          <a:xfrm flipV="1">
            <a:off x="5764212" y="2500306"/>
            <a:ext cx="736613" cy="327032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8" name="Line 182"/>
          <p:cNvSpPr>
            <a:spLocks noChangeShapeType="1"/>
          </p:cNvSpPr>
          <p:nvPr/>
        </p:nvSpPr>
        <p:spPr bwMode="auto">
          <a:xfrm>
            <a:off x="5087938" y="2400301"/>
            <a:ext cx="207963" cy="3000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79" name="Line 183"/>
          <p:cNvSpPr>
            <a:spLocks noChangeShapeType="1"/>
          </p:cNvSpPr>
          <p:nvPr/>
        </p:nvSpPr>
        <p:spPr bwMode="auto">
          <a:xfrm flipH="1">
            <a:off x="5603875" y="2400301"/>
            <a:ext cx="180975" cy="306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0" name="Line 184"/>
          <p:cNvSpPr>
            <a:spLocks noChangeShapeType="1"/>
          </p:cNvSpPr>
          <p:nvPr/>
        </p:nvSpPr>
        <p:spPr bwMode="auto">
          <a:xfrm>
            <a:off x="5597525" y="295433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1" name="Line 185"/>
          <p:cNvSpPr>
            <a:spLocks noChangeShapeType="1"/>
          </p:cNvSpPr>
          <p:nvPr/>
        </p:nvSpPr>
        <p:spPr bwMode="auto">
          <a:xfrm>
            <a:off x="4506913" y="2960688"/>
            <a:ext cx="1063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2" name="Line 186"/>
          <p:cNvSpPr>
            <a:spLocks noChangeShapeType="1"/>
          </p:cNvSpPr>
          <p:nvPr/>
        </p:nvSpPr>
        <p:spPr bwMode="auto">
          <a:xfrm>
            <a:off x="3602038" y="2212976"/>
            <a:ext cx="509588" cy="56038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3" name="Line 187"/>
          <p:cNvSpPr>
            <a:spLocks noChangeShapeType="1"/>
          </p:cNvSpPr>
          <p:nvPr/>
        </p:nvSpPr>
        <p:spPr bwMode="auto">
          <a:xfrm flipV="1">
            <a:off x="3609975" y="2867026"/>
            <a:ext cx="501650" cy="58896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4" name="Line 188"/>
          <p:cNvSpPr>
            <a:spLocks noChangeShapeType="1"/>
          </p:cNvSpPr>
          <p:nvPr/>
        </p:nvSpPr>
        <p:spPr bwMode="auto">
          <a:xfrm flipV="1">
            <a:off x="3040063" y="3482976"/>
            <a:ext cx="93663" cy="85725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85" name="Line 189"/>
          <p:cNvSpPr>
            <a:spLocks noChangeShapeType="1"/>
          </p:cNvSpPr>
          <p:nvPr/>
        </p:nvSpPr>
        <p:spPr bwMode="auto">
          <a:xfrm>
            <a:off x="3027363" y="3295651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4" name="Freeform 198"/>
          <p:cNvSpPr>
            <a:spLocks noEditPoints="1"/>
          </p:cNvSpPr>
          <p:nvPr/>
        </p:nvSpPr>
        <p:spPr bwMode="auto">
          <a:xfrm>
            <a:off x="1792288" y="338137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5" name="Freeform 199"/>
          <p:cNvSpPr>
            <a:spLocks noEditPoints="1"/>
          </p:cNvSpPr>
          <p:nvPr/>
        </p:nvSpPr>
        <p:spPr bwMode="auto">
          <a:xfrm>
            <a:off x="2025650" y="340677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6" name="Line 200"/>
          <p:cNvSpPr>
            <a:spLocks noChangeShapeType="1"/>
          </p:cNvSpPr>
          <p:nvPr/>
        </p:nvSpPr>
        <p:spPr bwMode="auto">
          <a:xfrm flipV="1">
            <a:off x="2022475" y="338137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7" name="Freeform 201"/>
          <p:cNvSpPr>
            <a:spLocks noEditPoints="1"/>
          </p:cNvSpPr>
          <p:nvPr/>
        </p:nvSpPr>
        <p:spPr bwMode="auto">
          <a:xfrm>
            <a:off x="1792288" y="3381376"/>
            <a:ext cx="355600" cy="76200"/>
          </a:xfrm>
          <a:custGeom>
            <a:avLst/>
            <a:gdLst/>
            <a:ahLst/>
            <a:cxnLst>
              <a:cxn ang="0">
                <a:pos x="27" y="29"/>
              </a:cxn>
              <a:cxn ang="0">
                <a:pos x="223" y="0"/>
              </a:cxn>
              <a:cxn ang="0">
                <a:pos x="224" y="5"/>
              </a:cxn>
              <a:cxn ang="0">
                <a:pos x="28" y="35"/>
              </a:cxn>
              <a:cxn ang="0">
                <a:pos x="27" y="29"/>
              </a:cxn>
              <a:cxn ang="0">
                <a:pos x="36" y="48"/>
              </a:cxn>
              <a:cxn ang="0">
                <a:pos x="0" y="36"/>
              </a:cxn>
              <a:cxn ang="0">
                <a:pos x="31" y="15"/>
              </a:cxn>
              <a:cxn ang="0">
                <a:pos x="36" y="48"/>
              </a:cxn>
            </a:cxnLst>
            <a:rect l="0" t="0" r="r" b="b"/>
            <a:pathLst>
              <a:path w="224" h="48">
                <a:moveTo>
                  <a:pt x="27" y="29"/>
                </a:moveTo>
                <a:lnTo>
                  <a:pt x="223" y="0"/>
                </a:lnTo>
                <a:lnTo>
                  <a:pt x="224" y="5"/>
                </a:lnTo>
                <a:lnTo>
                  <a:pt x="28" y="35"/>
                </a:lnTo>
                <a:lnTo>
                  <a:pt x="27" y="29"/>
                </a:lnTo>
                <a:close/>
                <a:moveTo>
                  <a:pt x="36" y="48"/>
                </a:moveTo>
                <a:lnTo>
                  <a:pt x="0" y="36"/>
                </a:lnTo>
                <a:lnTo>
                  <a:pt x="31" y="15"/>
                </a:lnTo>
                <a:lnTo>
                  <a:pt x="36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8" name="Freeform 202"/>
          <p:cNvSpPr>
            <a:spLocks noEditPoints="1"/>
          </p:cNvSpPr>
          <p:nvPr/>
        </p:nvSpPr>
        <p:spPr bwMode="auto">
          <a:xfrm>
            <a:off x="2025650" y="3406776"/>
            <a:ext cx="355600" cy="76200"/>
          </a:xfrm>
          <a:custGeom>
            <a:avLst/>
            <a:gdLst/>
            <a:ahLst/>
            <a:cxnLst>
              <a:cxn ang="0">
                <a:pos x="0" y="43"/>
              </a:cxn>
              <a:cxn ang="0">
                <a:pos x="196" y="13"/>
              </a:cxn>
              <a:cxn ang="0">
                <a:pos x="197" y="19"/>
              </a:cxn>
              <a:cxn ang="0">
                <a:pos x="1" y="48"/>
              </a:cxn>
              <a:cxn ang="0">
                <a:pos x="0" y="43"/>
              </a:cxn>
              <a:cxn ang="0">
                <a:pos x="188" y="0"/>
              </a:cxn>
              <a:cxn ang="0">
                <a:pos x="224" y="12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3"/>
                </a:moveTo>
                <a:lnTo>
                  <a:pt x="196" y="13"/>
                </a:lnTo>
                <a:lnTo>
                  <a:pt x="197" y="19"/>
                </a:lnTo>
                <a:lnTo>
                  <a:pt x="1" y="48"/>
                </a:lnTo>
                <a:lnTo>
                  <a:pt x="0" y="43"/>
                </a:lnTo>
                <a:close/>
                <a:moveTo>
                  <a:pt x="188" y="0"/>
                </a:moveTo>
                <a:lnTo>
                  <a:pt x="224" y="12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299" name="Line 203"/>
          <p:cNvSpPr>
            <a:spLocks noChangeShapeType="1"/>
          </p:cNvSpPr>
          <p:nvPr/>
        </p:nvSpPr>
        <p:spPr bwMode="auto">
          <a:xfrm flipV="1">
            <a:off x="2022475" y="3381376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0" name="Freeform 204"/>
          <p:cNvSpPr>
            <a:spLocks noEditPoints="1"/>
          </p:cNvSpPr>
          <p:nvPr/>
        </p:nvSpPr>
        <p:spPr bwMode="auto">
          <a:xfrm>
            <a:off x="1779588" y="215106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1" name="Freeform 205"/>
          <p:cNvSpPr>
            <a:spLocks noEditPoints="1"/>
          </p:cNvSpPr>
          <p:nvPr/>
        </p:nvSpPr>
        <p:spPr bwMode="auto">
          <a:xfrm>
            <a:off x="2012950" y="217805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2" name="Line 206"/>
          <p:cNvSpPr>
            <a:spLocks noChangeShapeType="1"/>
          </p:cNvSpPr>
          <p:nvPr/>
        </p:nvSpPr>
        <p:spPr bwMode="auto">
          <a:xfrm flipV="1">
            <a:off x="2009775" y="215265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3" name="Freeform 207"/>
          <p:cNvSpPr>
            <a:spLocks noEditPoints="1"/>
          </p:cNvSpPr>
          <p:nvPr/>
        </p:nvSpPr>
        <p:spPr bwMode="auto">
          <a:xfrm>
            <a:off x="1779588" y="2151063"/>
            <a:ext cx="354013" cy="76200"/>
          </a:xfrm>
          <a:custGeom>
            <a:avLst/>
            <a:gdLst/>
            <a:ahLst/>
            <a:cxnLst>
              <a:cxn ang="0">
                <a:pos x="27" y="30"/>
              </a:cxn>
              <a:cxn ang="0">
                <a:pos x="223" y="0"/>
              </a:cxn>
              <a:cxn ang="0">
                <a:pos x="223" y="6"/>
              </a:cxn>
              <a:cxn ang="0">
                <a:pos x="28" y="35"/>
              </a:cxn>
              <a:cxn ang="0">
                <a:pos x="27" y="30"/>
              </a:cxn>
              <a:cxn ang="0">
                <a:pos x="35" y="48"/>
              </a:cxn>
              <a:cxn ang="0">
                <a:pos x="0" y="37"/>
              </a:cxn>
              <a:cxn ang="0">
                <a:pos x="30" y="15"/>
              </a:cxn>
              <a:cxn ang="0">
                <a:pos x="35" y="48"/>
              </a:cxn>
            </a:cxnLst>
            <a:rect l="0" t="0" r="r" b="b"/>
            <a:pathLst>
              <a:path w="223" h="48">
                <a:moveTo>
                  <a:pt x="27" y="30"/>
                </a:moveTo>
                <a:lnTo>
                  <a:pt x="223" y="0"/>
                </a:lnTo>
                <a:lnTo>
                  <a:pt x="223" y="6"/>
                </a:lnTo>
                <a:lnTo>
                  <a:pt x="28" y="35"/>
                </a:lnTo>
                <a:lnTo>
                  <a:pt x="27" y="30"/>
                </a:lnTo>
                <a:close/>
                <a:moveTo>
                  <a:pt x="35" y="48"/>
                </a:moveTo>
                <a:lnTo>
                  <a:pt x="0" y="37"/>
                </a:lnTo>
                <a:lnTo>
                  <a:pt x="30" y="15"/>
                </a:lnTo>
                <a:lnTo>
                  <a:pt x="35" y="48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4" name="Freeform 208"/>
          <p:cNvSpPr>
            <a:spLocks noEditPoints="1"/>
          </p:cNvSpPr>
          <p:nvPr/>
        </p:nvSpPr>
        <p:spPr bwMode="auto">
          <a:xfrm>
            <a:off x="2012950" y="2178051"/>
            <a:ext cx="355600" cy="76200"/>
          </a:xfrm>
          <a:custGeom>
            <a:avLst/>
            <a:gdLst/>
            <a:ahLst/>
            <a:cxnLst>
              <a:cxn ang="0">
                <a:pos x="0" y="42"/>
              </a:cxn>
              <a:cxn ang="0">
                <a:pos x="195" y="13"/>
              </a:cxn>
              <a:cxn ang="0">
                <a:pos x="196" y="18"/>
              </a:cxn>
              <a:cxn ang="0">
                <a:pos x="0" y="48"/>
              </a:cxn>
              <a:cxn ang="0">
                <a:pos x="0" y="42"/>
              </a:cxn>
              <a:cxn ang="0">
                <a:pos x="188" y="0"/>
              </a:cxn>
              <a:cxn ang="0">
                <a:pos x="224" y="11"/>
              </a:cxn>
              <a:cxn ang="0">
                <a:pos x="193" y="33"/>
              </a:cxn>
              <a:cxn ang="0">
                <a:pos x="188" y="0"/>
              </a:cxn>
            </a:cxnLst>
            <a:rect l="0" t="0" r="r" b="b"/>
            <a:pathLst>
              <a:path w="224" h="48">
                <a:moveTo>
                  <a:pt x="0" y="42"/>
                </a:moveTo>
                <a:lnTo>
                  <a:pt x="195" y="13"/>
                </a:lnTo>
                <a:lnTo>
                  <a:pt x="196" y="18"/>
                </a:lnTo>
                <a:lnTo>
                  <a:pt x="0" y="48"/>
                </a:lnTo>
                <a:lnTo>
                  <a:pt x="0" y="42"/>
                </a:lnTo>
                <a:close/>
                <a:moveTo>
                  <a:pt x="188" y="0"/>
                </a:moveTo>
                <a:lnTo>
                  <a:pt x="224" y="11"/>
                </a:lnTo>
                <a:lnTo>
                  <a:pt x="193" y="33"/>
                </a:lnTo>
                <a:lnTo>
                  <a:pt x="188" y="0"/>
                </a:lnTo>
                <a:close/>
              </a:path>
            </a:pathLst>
          </a:custGeom>
          <a:solidFill>
            <a:srgbClr val="000000"/>
          </a:solidFill>
          <a:ln w="1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5" name="Line 209"/>
          <p:cNvSpPr>
            <a:spLocks noChangeShapeType="1"/>
          </p:cNvSpPr>
          <p:nvPr/>
        </p:nvSpPr>
        <p:spPr bwMode="auto">
          <a:xfrm flipV="1">
            <a:off x="2009775" y="2152651"/>
            <a:ext cx="120650" cy="96838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6" name="Line 210"/>
          <p:cNvSpPr>
            <a:spLocks noChangeShapeType="1"/>
          </p:cNvSpPr>
          <p:nvPr/>
        </p:nvSpPr>
        <p:spPr bwMode="auto">
          <a:xfrm flipV="1">
            <a:off x="3033713" y="2235201"/>
            <a:ext cx="93663" cy="87313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4307" name="Line 211"/>
          <p:cNvSpPr>
            <a:spLocks noChangeShapeType="1"/>
          </p:cNvSpPr>
          <p:nvPr/>
        </p:nvSpPr>
        <p:spPr bwMode="auto">
          <a:xfrm>
            <a:off x="3021013" y="2049463"/>
            <a:ext cx="106363" cy="13335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aphicFrame>
        <p:nvGraphicFramePr>
          <p:cNvPr id="4326" name="Object 111"/>
          <p:cNvGraphicFramePr>
            <a:graphicFrameLocks noGrp="1" noChangeAspect="1"/>
          </p:cNvGraphicFramePr>
          <p:nvPr/>
        </p:nvGraphicFramePr>
        <p:xfrm>
          <a:off x="1571604" y="2143116"/>
          <a:ext cx="234950" cy="569913"/>
        </p:xfrm>
        <a:graphic>
          <a:graphicData uri="http://schemas.openxmlformats.org/presentationml/2006/ole">
            <p:oleObj spid="_x0000_s29698" name="Kép" r:id="rId4" imgW="1486080" imgH="3609421" progId="Word.Picture.8">
              <p:embed/>
            </p:oleObj>
          </a:graphicData>
        </a:graphic>
      </p:graphicFrame>
      <p:graphicFrame>
        <p:nvGraphicFramePr>
          <p:cNvPr id="4327" name="Object 111"/>
          <p:cNvGraphicFramePr>
            <a:graphicFrameLocks noGrp="1" noChangeAspect="1"/>
          </p:cNvGraphicFramePr>
          <p:nvPr/>
        </p:nvGraphicFramePr>
        <p:xfrm>
          <a:off x="1571604" y="3357562"/>
          <a:ext cx="234950" cy="569913"/>
        </p:xfrm>
        <a:graphic>
          <a:graphicData uri="http://schemas.openxmlformats.org/presentationml/2006/ole">
            <p:oleObj spid="_x0000_s29699" name="Kép" r:id="rId5" imgW="1486080" imgH="3609421" progId="Word.Picture.8">
              <p:embed/>
            </p:oleObj>
          </a:graphicData>
        </a:graphic>
      </p:graphicFrame>
      <p:sp>
        <p:nvSpPr>
          <p:cNvPr id="236" name="Freeform 85"/>
          <p:cNvSpPr>
            <a:spLocks/>
          </p:cNvSpPr>
          <p:nvPr/>
        </p:nvSpPr>
        <p:spPr bwMode="auto">
          <a:xfrm>
            <a:off x="6500826" y="2000240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38" name="Freeform 85"/>
          <p:cNvSpPr>
            <a:spLocks/>
          </p:cNvSpPr>
          <p:nvPr/>
        </p:nvSpPr>
        <p:spPr bwMode="auto">
          <a:xfrm>
            <a:off x="6572264" y="2857496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92D05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4268" name="Rectangle 172"/>
          <p:cNvSpPr>
            <a:spLocks noChangeArrowheads="1"/>
          </p:cNvSpPr>
          <p:nvPr/>
        </p:nvSpPr>
        <p:spPr bwMode="auto">
          <a:xfrm>
            <a:off x="6786578" y="2285992"/>
            <a:ext cx="4730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PSTN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4272" name="Rectangle 176"/>
          <p:cNvSpPr>
            <a:spLocks noChangeArrowheads="1"/>
          </p:cNvSpPr>
          <p:nvPr/>
        </p:nvSpPr>
        <p:spPr bwMode="auto">
          <a:xfrm>
            <a:off x="6858016" y="3143248"/>
            <a:ext cx="4857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PLMN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6" name="Freeform 85"/>
          <p:cNvSpPr>
            <a:spLocks/>
          </p:cNvSpPr>
          <p:nvPr/>
        </p:nvSpPr>
        <p:spPr bwMode="auto">
          <a:xfrm>
            <a:off x="6746898" y="5367350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FFC00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grpSp>
        <p:nvGrpSpPr>
          <p:cNvPr id="187" name="Group 42"/>
          <p:cNvGrpSpPr>
            <a:grpSpLocks/>
          </p:cNvGrpSpPr>
          <p:nvPr/>
        </p:nvGrpSpPr>
        <p:grpSpPr bwMode="auto">
          <a:xfrm>
            <a:off x="5178434" y="5064142"/>
            <a:ext cx="608013" cy="246063"/>
            <a:chOff x="3248" y="1705"/>
            <a:chExt cx="383" cy="155"/>
          </a:xfrm>
        </p:grpSpPr>
        <p:sp>
          <p:nvSpPr>
            <p:cNvPr id="188" name="Rectangle 4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89" name="Rectangle 41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190" name="Rectangle 43"/>
          <p:cNvSpPr>
            <a:spLocks noChangeArrowheads="1"/>
          </p:cNvSpPr>
          <p:nvPr/>
        </p:nvSpPr>
        <p:spPr bwMode="auto">
          <a:xfrm>
            <a:off x="5270509" y="5116530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1" name="Group 50"/>
          <p:cNvGrpSpPr>
            <a:grpSpLocks/>
          </p:cNvGrpSpPr>
          <p:nvPr/>
        </p:nvGrpSpPr>
        <p:grpSpPr bwMode="auto">
          <a:xfrm>
            <a:off x="5591188" y="4627567"/>
            <a:ext cx="481013" cy="244475"/>
            <a:chOff x="3505" y="1920"/>
            <a:chExt cx="303" cy="154"/>
          </a:xfrm>
        </p:grpSpPr>
        <p:sp>
          <p:nvSpPr>
            <p:cNvPr id="192" name="Rectangle 4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93" name="Rectangle 49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194" name="Rectangle 51"/>
          <p:cNvSpPr>
            <a:spLocks noChangeArrowheads="1"/>
          </p:cNvSpPr>
          <p:nvPr/>
        </p:nvSpPr>
        <p:spPr bwMode="auto">
          <a:xfrm>
            <a:off x="5688025" y="4678367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5" name="Group 54"/>
          <p:cNvGrpSpPr>
            <a:grpSpLocks/>
          </p:cNvGrpSpPr>
          <p:nvPr/>
        </p:nvGrpSpPr>
        <p:grpSpPr bwMode="auto">
          <a:xfrm>
            <a:off x="4805370" y="5627699"/>
            <a:ext cx="534988" cy="244475"/>
            <a:chOff x="3024" y="1356"/>
            <a:chExt cx="337" cy="154"/>
          </a:xfrm>
        </p:grpSpPr>
        <p:sp>
          <p:nvSpPr>
            <p:cNvPr id="196" name="Rectangle 5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197" name="Rectangle 53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198" name="Rectangle 55"/>
          <p:cNvSpPr>
            <a:spLocks noChangeArrowheads="1"/>
          </p:cNvSpPr>
          <p:nvPr/>
        </p:nvSpPr>
        <p:spPr bwMode="auto">
          <a:xfrm>
            <a:off x="4922845" y="5676911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99" name="Group 58"/>
          <p:cNvGrpSpPr>
            <a:grpSpLocks/>
          </p:cNvGrpSpPr>
          <p:nvPr/>
        </p:nvGrpSpPr>
        <p:grpSpPr bwMode="auto">
          <a:xfrm>
            <a:off x="5521333" y="5634049"/>
            <a:ext cx="534988" cy="244475"/>
            <a:chOff x="3475" y="1360"/>
            <a:chExt cx="337" cy="154"/>
          </a:xfrm>
        </p:grpSpPr>
        <p:sp>
          <p:nvSpPr>
            <p:cNvPr id="200" name="Rectangle 5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1" name="Rectangle 57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202" name="Rectangle 59"/>
          <p:cNvSpPr>
            <a:spLocks noChangeArrowheads="1"/>
          </p:cNvSpPr>
          <p:nvPr/>
        </p:nvSpPr>
        <p:spPr bwMode="auto">
          <a:xfrm>
            <a:off x="5670558" y="5683261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3" name="Line 69"/>
          <p:cNvSpPr>
            <a:spLocks noChangeShapeType="1"/>
          </p:cNvSpPr>
          <p:nvPr/>
        </p:nvSpPr>
        <p:spPr bwMode="auto">
          <a:xfrm>
            <a:off x="5786446" y="5184792"/>
            <a:ext cx="808051" cy="315910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06" name="Line 75"/>
          <p:cNvSpPr>
            <a:spLocks noChangeShapeType="1"/>
          </p:cNvSpPr>
          <p:nvPr/>
        </p:nvSpPr>
        <p:spPr bwMode="auto">
          <a:xfrm>
            <a:off x="5619759" y="5311792"/>
            <a:ext cx="185743" cy="315907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pSp>
        <p:nvGrpSpPr>
          <p:cNvPr id="207" name="Group 151"/>
          <p:cNvGrpSpPr>
            <a:grpSpLocks/>
          </p:cNvGrpSpPr>
          <p:nvPr/>
        </p:nvGrpSpPr>
        <p:grpSpPr bwMode="auto">
          <a:xfrm>
            <a:off x="5178434" y="5064142"/>
            <a:ext cx="608013" cy="246063"/>
            <a:chOff x="3248" y="1705"/>
            <a:chExt cx="383" cy="155"/>
          </a:xfrm>
        </p:grpSpPr>
        <p:sp>
          <p:nvSpPr>
            <p:cNvPr id="208" name="Rectangle 149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09" name="Rectangle 150"/>
            <p:cNvSpPr>
              <a:spLocks noChangeArrowheads="1"/>
            </p:cNvSpPr>
            <p:nvPr/>
          </p:nvSpPr>
          <p:spPr bwMode="auto">
            <a:xfrm>
              <a:off x="3248" y="1705"/>
              <a:ext cx="383" cy="155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210" name="Rectangle 152"/>
          <p:cNvSpPr>
            <a:spLocks noChangeArrowheads="1"/>
          </p:cNvSpPr>
          <p:nvPr/>
        </p:nvSpPr>
        <p:spPr bwMode="auto">
          <a:xfrm>
            <a:off x="5270509" y="5116530"/>
            <a:ext cx="5222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GMSC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11" name="Group 159"/>
          <p:cNvGrpSpPr>
            <a:grpSpLocks/>
          </p:cNvGrpSpPr>
          <p:nvPr/>
        </p:nvGrpSpPr>
        <p:grpSpPr bwMode="auto">
          <a:xfrm>
            <a:off x="5591188" y="4627567"/>
            <a:ext cx="481013" cy="244475"/>
            <a:chOff x="3505" y="1920"/>
            <a:chExt cx="303" cy="154"/>
          </a:xfrm>
        </p:grpSpPr>
        <p:sp>
          <p:nvSpPr>
            <p:cNvPr id="212" name="Rectangle 157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3" name="Rectangle 158"/>
            <p:cNvSpPr>
              <a:spLocks noChangeArrowheads="1"/>
            </p:cNvSpPr>
            <p:nvPr/>
          </p:nvSpPr>
          <p:spPr bwMode="auto">
            <a:xfrm>
              <a:off x="3505" y="1920"/>
              <a:ext cx="303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214" name="Rectangle 160"/>
          <p:cNvSpPr>
            <a:spLocks noChangeArrowheads="1"/>
          </p:cNvSpPr>
          <p:nvPr/>
        </p:nvSpPr>
        <p:spPr bwMode="auto">
          <a:xfrm>
            <a:off x="5688025" y="4678367"/>
            <a:ext cx="369888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HLR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15" name="Group 163"/>
          <p:cNvGrpSpPr>
            <a:grpSpLocks/>
          </p:cNvGrpSpPr>
          <p:nvPr/>
        </p:nvGrpSpPr>
        <p:grpSpPr bwMode="auto">
          <a:xfrm>
            <a:off x="4805370" y="5627699"/>
            <a:ext cx="534988" cy="244475"/>
            <a:chOff x="3024" y="1356"/>
            <a:chExt cx="337" cy="154"/>
          </a:xfrm>
        </p:grpSpPr>
        <p:sp>
          <p:nvSpPr>
            <p:cNvPr id="216" name="Rectangle 161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17" name="Rectangle 162"/>
            <p:cNvSpPr>
              <a:spLocks noChangeArrowheads="1"/>
            </p:cNvSpPr>
            <p:nvPr/>
          </p:nvSpPr>
          <p:spPr bwMode="auto">
            <a:xfrm>
              <a:off x="3024" y="1356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218" name="Rectangle 164"/>
          <p:cNvSpPr>
            <a:spLocks noChangeArrowheads="1"/>
          </p:cNvSpPr>
          <p:nvPr/>
        </p:nvSpPr>
        <p:spPr bwMode="auto">
          <a:xfrm>
            <a:off x="4922845" y="5676911"/>
            <a:ext cx="387350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AUC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219" name="Group 167"/>
          <p:cNvGrpSpPr>
            <a:grpSpLocks/>
          </p:cNvGrpSpPr>
          <p:nvPr/>
        </p:nvGrpSpPr>
        <p:grpSpPr bwMode="auto">
          <a:xfrm>
            <a:off x="5521333" y="5634049"/>
            <a:ext cx="534988" cy="244475"/>
            <a:chOff x="3475" y="1360"/>
            <a:chExt cx="337" cy="154"/>
          </a:xfrm>
        </p:grpSpPr>
        <p:sp>
          <p:nvSpPr>
            <p:cNvPr id="220" name="Rectangle 165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21" name="Rectangle 166"/>
            <p:cNvSpPr>
              <a:spLocks noChangeArrowheads="1"/>
            </p:cNvSpPr>
            <p:nvPr/>
          </p:nvSpPr>
          <p:spPr bwMode="auto">
            <a:xfrm>
              <a:off x="3475" y="1360"/>
              <a:ext cx="337" cy="154"/>
            </a:xfrm>
            <a:prstGeom prst="rect">
              <a:avLst/>
            </a:prstGeom>
            <a:noFill/>
            <a:ln w="5" cap="rnd">
              <a:solidFill>
                <a:srgbClr val="00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sp>
        <p:nvSpPr>
          <p:cNvPr id="222" name="Rectangle 168"/>
          <p:cNvSpPr>
            <a:spLocks noChangeArrowheads="1"/>
          </p:cNvSpPr>
          <p:nvPr/>
        </p:nvSpPr>
        <p:spPr bwMode="auto">
          <a:xfrm>
            <a:off x="5670558" y="5683261"/>
            <a:ext cx="3206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EIR</a:t>
            </a:r>
            <a:endParaRPr kumimoji="0" lang="hu-H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3" name="Line 178"/>
          <p:cNvSpPr>
            <a:spLocks noChangeShapeType="1"/>
          </p:cNvSpPr>
          <p:nvPr/>
        </p:nvSpPr>
        <p:spPr bwMode="auto">
          <a:xfrm flipV="1">
            <a:off x="5786446" y="4857760"/>
            <a:ext cx="736613" cy="327032"/>
          </a:xfrm>
          <a:prstGeom prst="line">
            <a:avLst/>
          </a:prstGeom>
          <a:noFill/>
          <a:ln w="5" cap="flat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227" name="Freeform 85"/>
          <p:cNvSpPr>
            <a:spLocks/>
          </p:cNvSpPr>
          <p:nvPr/>
        </p:nvSpPr>
        <p:spPr bwMode="auto">
          <a:xfrm>
            <a:off x="6432566" y="4343415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A2C1FE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28" name="Freeform 85"/>
          <p:cNvSpPr>
            <a:spLocks/>
          </p:cNvSpPr>
          <p:nvPr/>
        </p:nvSpPr>
        <p:spPr bwMode="auto">
          <a:xfrm>
            <a:off x="6594498" y="5214950"/>
            <a:ext cx="942969" cy="796921"/>
          </a:xfrm>
          <a:custGeom>
            <a:avLst/>
            <a:gdLst/>
            <a:ahLst/>
            <a:cxnLst>
              <a:cxn ang="0">
                <a:pos x="132" y="120"/>
              </a:cxn>
              <a:cxn ang="0">
                <a:pos x="158" y="91"/>
              </a:cxn>
              <a:cxn ang="0">
                <a:pos x="194" y="75"/>
              </a:cxn>
              <a:cxn ang="0">
                <a:pos x="245" y="66"/>
              </a:cxn>
              <a:cxn ang="0">
                <a:pos x="302" y="76"/>
              </a:cxn>
              <a:cxn ang="0">
                <a:pos x="334" y="57"/>
              </a:cxn>
              <a:cxn ang="0">
                <a:pos x="370" y="20"/>
              </a:cxn>
              <a:cxn ang="0">
                <a:pos x="432" y="0"/>
              </a:cxn>
              <a:cxn ang="0">
                <a:pos x="494" y="4"/>
              </a:cxn>
              <a:cxn ang="0">
                <a:pos x="553" y="32"/>
              </a:cxn>
              <a:cxn ang="0">
                <a:pos x="582" y="67"/>
              </a:cxn>
              <a:cxn ang="0">
                <a:pos x="609" y="82"/>
              </a:cxn>
              <a:cxn ang="0">
                <a:pos x="659" y="91"/>
              </a:cxn>
              <a:cxn ang="0">
                <a:pos x="692" y="126"/>
              </a:cxn>
              <a:cxn ang="0">
                <a:pos x="697" y="165"/>
              </a:cxn>
              <a:cxn ang="0">
                <a:pos x="727" y="167"/>
              </a:cxn>
              <a:cxn ang="0">
                <a:pos x="756" y="184"/>
              </a:cxn>
              <a:cxn ang="0">
                <a:pos x="773" y="202"/>
              </a:cxn>
              <a:cxn ang="0">
                <a:pos x="786" y="229"/>
              </a:cxn>
              <a:cxn ang="0">
                <a:pos x="784" y="254"/>
              </a:cxn>
              <a:cxn ang="0">
                <a:pos x="786" y="286"/>
              </a:cxn>
              <a:cxn ang="0">
                <a:pos x="791" y="315"/>
              </a:cxn>
              <a:cxn ang="0">
                <a:pos x="784" y="347"/>
              </a:cxn>
              <a:cxn ang="0">
                <a:pos x="787" y="380"/>
              </a:cxn>
              <a:cxn ang="0">
                <a:pos x="792" y="410"/>
              </a:cxn>
              <a:cxn ang="0">
                <a:pos x="782" y="448"/>
              </a:cxn>
              <a:cxn ang="0">
                <a:pos x="759" y="475"/>
              </a:cxn>
              <a:cxn ang="0">
                <a:pos x="710" y="493"/>
              </a:cxn>
              <a:cxn ang="0">
                <a:pos x="673" y="482"/>
              </a:cxn>
              <a:cxn ang="0">
                <a:pos x="651" y="507"/>
              </a:cxn>
              <a:cxn ang="0">
                <a:pos x="624" y="523"/>
              </a:cxn>
              <a:cxn ang="0">
                <a:pos x="585" y="534"/>
              </a:cxn>
              <a:cxn ang="0">
                <a:pos x="539" y="527"/>
              </a:cxn>
              <a:cxn ang="0">
                <a:pos x="508" y="535"/>
              </a:cxn>
              <a:cxn ang="0">
                <a:pos x="483" y="555"/>
              </a:cxn>
              <a:cxn ang="0">
                <a:pos x="447" y="566"/>
              </a:cxn>
              <a:cxn ang="0">
                <a:pos x="414" y="563"/>
              </a:cxn>
              <a:cxn ang="0">
                <a:pos x="382" y="543"/>
              </a:cxn>
              <a:cxn ang="0">
                <a:pos x="359" y="563"/>
              </a:cxn>
              <a:cxn ang="0">
                <a:pos x="325" y="575"/>
              </a:cxn>
              <a:cxn ang="0">
                <a:pos x="282" y="567"/>
              </a:cxn>
              <a:cxn ang="0">
                <a:pos x="250" y="542"/>
              </a:cxn>
              <a:cxn ang="0">
                <a:pos x="223" y="533"/>
              </a:cxn>
              <a:cxn ang="0">
                <a:pos x="182" y="535"/>
              </a:cxn>
              <a:cxn ang="0">
                <a:pos x="147" y="518"/>
              </a:cxn>
              <a:cxn ang="0">
                <a:pos x="125" y="491"/>
              </a:cxn>
              <a:cxn ang="0">
                <a:pos x="111" y="479"/>
              </a:cxn>
              <a:cxn ang="0">
                <a:pos x="73" y="475"/>
              </a:cxn>
              <a:cxn ang="0">
                <a:pos x="38" y="449"/>
              </a:cxn>
              <a:cxn ang="0">
                <a:pos x="20" y="410"/>
              </a:cxn>
              <a:cxn ang="0">
                <a:pos x="18" y="365"/>
              </a:cxn>
              <a:cxn ang="0">
                <a:pos x="11" y="322"/>
              </a:cxn>
              <a:cxn ang="0">
                <a:pos x="0" y="280"/>
              </a:cxn>
              <a:cxn ang="0">
                <a:pos x="4" y="234"/>
              </a:cxn>
              <a:cxn ang="0">
                <a:pos x="29" y="196"/>
              </a:cxn>
              <a:cxn ang="0">
                <a:pos x="65" y="167"/>
              </a:cxn>
              <a:cxn ang="0">
                <a:pos x="114" y="153"/>
              </a:cxn>
              <a:cxn ang="0">
                <a:pos x="126" y="135"/>
              </a:cxn>
            </a:cxnLst>
            <a:rect l="0" t="0" r="r" b="b"/>
            <a:pathLst>
              <a:path w="793" h="576">
                <a:moveTo>
                  <a:pt x="126" y="135"/>
                </a:moveTo>
                <a:lnTo>
                  <a:pt x="132" y="120"/>
                </a:lnTo>
                <a:lnTo>
                  <a:pt x="142" y="103"/>
                </a:lnTo>
                <a:lnTo>
                  <a:pt x="158" y="91"/>
                </a:lnTo>
                <a:lnTo>
                  <a:pt x="177" y="80"/>
                </a:lnTo>
                <a:lnTo>
                  <a:pt x="194" y="75"/>
                </a:lnTo>
                <a:lnTo>
                  <a:pt x="214" y="69"/>
                </a:lnTo>
                <a:lnTo>
                  <a:pt x="245" y="66"/>
                </a:lnTo>
                <a:lnTo>
                  <a:pt x="274" y="69"/>
                </a:lnTo>
                <a:lnTo>
                  <a:pt x="302" y="76"/>
                </a:lnTo>
                <a:lnTo>
                  <a:pt x="322" y="83"/>
                </a:lnTo>
                <a:lnTo>
                  <a:pt x="334" y="57"/>
                </a:lnTo>
                <a:lnTo>
                  <a:pt x="350" y="37"/>
                </a:lnTo>
                <a:lnTo>
                  <a:pt x="370" y="20"/>
                </a:lnTo>
                <a:lnTo>
                  <a:pt x="398" y="9"/>
                </a:lnTo>
                <a:lnTo>
                  <a:pt x="432" y="0"/>
                </a:lnTo>
                <a:lnTo>
                  <a:pt x="465" y="0"/>
                </a:lnTo>
                <a:lnTo>
                  <a:pt x="494" y="4"/>
                </a:lnTo>
                <a:lnTo>
                  <a:pt x="527" y="14"/>
                </a:lnTo>
                <a:lnTo>
                  <a:pt x="553" y="32"/>
                </a:lnTo>
                <a:lnTo>
                  <a:pt x="571" y="50"/>
                </a:lnTo>
                <a:lnTo>
                  <a:pt x="582" y="67"/>
                </a:lnTo>
                <a:lnTo>
                  <a:pt x="585" y="89"/>
                </a:lnTo>
                <a:lnTo>
                  <a:pt x="609" y="82"/>
                </a:lnTo>
                <a:lnTo>
                  <a:pt x="635" y="84"/>
                </a:lnTo>
                <a:lnTo>
                  <a:pt x="659" y="91"/>
                </a:lnTo>
                <a:lnTo>
                  <a:pt x="678" y="107"/>
                </a:lnTo>
                <a:lnTo>
                  <a:pt x="692" y="126"/>
                </a:lnTo>
                <a:lnTo>
                  <a:pt x="697" y="149"/>
                </a:lnTo>
                <a:lnTo>
                  <a:pt x="697" y="165"/>
                </a:lnTo>
                <a:lnTo>
                  <a:pt x="710" y="164"/>
                </a:lnTo>
                <a:lnTo>
                  <a:pt x="727" y="167"/>
                </a:lnTo>
                <a:lnTo>
                  <a:pt x="743" y="175"/>
                </a:lnTo>
                <a:lnTo>
                  <a:pt x="756" y="184"/>
                </a:lnTo>
                <a:lnTo>
                  <a:pt x="765" y="192"/>
                </a:lnTo>
                <a:lnTo>
                  <a:pt x="773" y="202"/>
                </a:lnTo>
                <a:lnTo>
                  <a:pt x="781" y="214"/>
                </a:lnTo>
                <a:lnTo>
                  <a:pt x="786" y="229"/>
                </a:lnTo>
                <a:lnTo>
                  <a:pt x="787" y="241"/>
                </a:lnTo>
                <a:lnTo>
                  <a:pt x="784" y="254"/>
                </a:lnTo>
                <a:lnTo>
                  <a:pt x="779" y="269"/>
                </a:lnTo>
                <a:lnTo>
                  <a:pt x="786" y="286"/>
                </a:lnTo>
                <a:lnTo>
                  <a:pt x="789" y="300"/>
                </a:lnTo>
                <a:lnTo>
                  <a:pt x="791" y="315"/>
                </a:lnTo>
                <a:lnTo>
                  <a:pt x="787" y="335"/>
                </a:lnTo>
                <a:lnTo>
                  <a:pt x="784" y="347"/>
                </a:lnTo>
                <a:lnTo>
                  <a:pt x="775" y="361"/>
                </a:lnTo>
                <a:lnTo>
                  <a:pt x="787" y="380"/>
                </a:lnTo>
                <a:lnTo>
                  <a:pt x="791" y="393"/>
                </a:lnTo>
                <a:lnTo>
                  <a:pt x="792" y="410"/>
                </a:lnTo>
                <a:lnTo>
                  <a:pt x="789" y="428"/>
                </a:lnTo>
                <a:lnTo>
                  <a:pt x="782" y="448"/>
                </a:lnTo>
                <a:lnTo>
                  <a:pt x="773" y="462"/>
                </a:lnTo>
                <a:lnTo>
                  <a:pt x="759" y="475"/>
                </a:lnTo>
                <a:lnTo>
                  <a:pt x="735" y="488"/>
                </a:lnTo>
                <a:lnTo>
                  <a:pt x="710" y="493"/>
                </a:lnTo>
                <a:lnTo>
                  <a:pt x="687" y="489"/>
                </a:lnTo>
                <a:lnTo>
                  <a:pt x="673" y="482"/>
                </a:lnTo>
                <a:lnTo>
                  <a:pt x="662" y="496"/>
                </a:lnTo>
                <a:lnTo>
                  <a:pt x="651" y="507"/>
                </a:lnTo>
                <a:lnTo>
                  <a:pt x="642" y="514"/>
                </a:lnTo>
                <a:lnTo>
                  <a:pt x="624" y="523"/>
                </a:lnTo>
                <a:lnTo>
                  <a:pt x="609" y="530"/>
                </a:lnTo>
                <a:lnTo>
                  <a:pt x="585" y="534"/>
                </a:lnTo>
                <a:lnTo>
                  <a:pt x="562" y="533"/>
                </a:lnTo>
                <a:lnTo>
                  <a:pt x="539" y="527"/>
                </a:lnTo>
                <a:lnTo>
                  <a:pt x="520" y="516"/>
                </a:lnTo>
                <a:lnTo>
                  <a:pt x="508" y="535"/>
                </a:lnTo>
                <a:lnTo>
                  <a:pt x="497" y="546"/>
                </a:lnTo>
                <a:lnTo>
                  <a:pt x="483" y="555"/>
                </a:lnTo>
                <a:lnTo>
                  <a:pt x="466" y="563"/>
                </a:lnTo>
                <a:lnTo>
                  <a:pt x="447" y="566"/>
                </a:lnTo>
                <a:lnTo>
                  <a:pt x="430" y="566"/>
                </a:lnTo>
                <a:lnTo>
                  <a:pt x="414" y="563"/>
                </a:lnTo>
                <a:lnTo>
                  <a:pt x="394" y="552"/>
                </a:lnTo>
                <a:lnTo>
                  <a:pt x="382" y="543"/>
                </a:lnTo>
                <a:lnTo>
                  <a:pt x="370" y="555"/>
                </a:lnTo>
                <a:lnTo>
                  <a:pt x="359" y="563"/>
                </a:lnTo>
                <a:lnTo>
                  <a:pt x="345" y="569"/>
                </a:lnTo>
                <a:lnTo>
                  <a:pt x="325" y="575"/>
                </a:lnTo>
                <a:lnTo>
                  <a:pt x="303" y="573"/>
                </a:lnTo>
                <a:lnTo>
                  <a:pt x="282" y="567"/>
                </a:lnTo>
                <a:lnTo>
                  <a:pt x="265" y="558"/>
                </a:lnTo>
                <a:lnTo>
                  <a:pt x="250" y="542"/>
                </a:lnTo>
                <a:lnTo>
                  <a:pt x="240" y="527"/>
                </a:lnTo>
                <a:lnTo>
                  <a:pt x="223" y="533"/>
                </a:lnTo>
                <a:lnTo>
                  <a:pt x="205" y="537"/>
                </a:lnTo>
                <a:lnTo>
                  <a:pt x="182" y="535"/>
                </a:lnTo>
                <a:lnTo>
                  <a:pt x="162" y="528"/>
                </a:lnTo>
                <a:lnTo>
                  <a:pt x="147" y="518"/>
                </a:lnTo>
                <a:lnTo>
                  <a:pt x="135" y="507"/>
                </a:lnTo>
                <a:lnTo>
                  <a:pt x="125" y="491"/>
                </a:lnTo>
                <a:lnTo>
                  <a:pt x="123" y="475"/>
                </a:lnTo>
                <a:lnTo>
                  <a:pt x="111" y="479"/>
                </a:lnTo>
                <a:lnTo>
                  <a:pt x="94" y="480"/>
                </a:lnTo>
                <a:lnTo>
                  <a:pt x="73" y="475"/>
                </a:lnTo>
                <a:lnTo>
                  <a:pt x="52" y="464"/>
                </a:lnTo>
                <a:lnTo>
                  <a:pt x="38" y="449"/>
                </a:lnTo>
                <a:lnTo>
                  <a:pt x="26" y="430"/>
                </a:lnTo>
                <a:lnTo>
                  <a:pt x="20" y="410"/>
                </a:lnTo>
                <a:lnTo>
                  <a:pt x="17" y="383"/>
                </a:lnTo>
                <a:lnTo>
                  <a:pt x="18" y="365"/>
                </a:lnTo>
                <a:lnTo>
                  <a:pt x="25" y="338"/>
                </a:lnTo>
                <a:lnTo>
                  <a:pt x="11" y="322"/>
                </a:lnTo>
                <a:lnTo>
                  <a:pt x="3" y="301"/>
                </a:lnTo>
                <a:lnTo>
                  <a:pt x="0" y="280"/>
                </a:lnTo>
                <a:lnTo>
                  <a:pt x="0" y="257"/>
                </a:lnTo>
                <a:lnTo>
                  <a:pt x="4" y="234"/>
                </a:lnTo>
                <a:lnTo>
                  <a:pt x="14" y="216"/>
                </a:lnTo>
                <a:lnTo>
                  <a:pt x="29" y="196"/>
                </a:lnTo>
                <a:lnTo>
                  <a:pt x="46" y="181"/>
                </a:lnTo>
                <a:lnTo>
                  <a:pt x="65" y="167"/>
                </a:lnTo>
                <a:lnTo>
                  <a:pt x="91" y="157"/>
                </a:lnTo>
                <a:lnTo>
                  <a:pt x="114" y="153"/>
                </a:lnTo>
                <a:lnTo>
                  <a:pt x="125" y="150"/>
                </a:lnTo>
                <a:lnTo>
                  <a:pt x="126" y="135"/>
                </a:lnTo>
              </a:path>
            </a:pathLst>
          </a:custGeom>
          <a:solidFill>
            <a:srgbClr val="92D050"/>
          </a:solidFill>
          <a:ln w="25400" cap="rnd" cmpd="sng">
            <a:solidFill>
              <a:srgbClr val="000000"/>
            </a:solidFill>
            <a:prstDash val="solid"/>
            <a:round/>
            <a:headEnd/>
            <a:tailEnd/>
          </a:ln>
          <a:effectLst>
            <a:outerShdw dist="107763" dir="2700000" algn="ctr" rotWithShape="0">
              <a:schemeClr val="folHlink"/>
            </a:outerShdw>
          </a:effectLst>
        </p:spPr>
        <p:txBody>
          <a:bodyPr/>
          <a:lstStyle/>
          <a:p>
            <a:pPr>
              <a:defRPr/>
            </a:pPr>
            <a:endParaRPr lang="hu-HU">
              <a:latin typeface="Arial" charset="0"/>
            </a:endParaRPr>
          </a:p>
        </p:txBody>
      </p:sp>
      <p:sp>
        <p:nvSpPr>
          <p:cNvPr id="229" name="Rectangle 172"/>
          <p:cNvSpPr>
            <a:spLocks noChangeArrowheads="1"/>
          </p:cNvSpPr>
          <p:nvPr/>
        </p:nvSpPr>
        <p:spPr bwMode="auto">
          <a:xfrm>
            <a:off x="6808812" y="4643446"/>
            <a:ext cx="4730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PSTN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0" name="Rectangle 176"/>
          <p:cNvSpPr>
            <a:spLocks noChangeArrowheads="1"/>
          </p:cNvSpPr>
          <p:nvPr/>
        </p:nvSpPr>
        <p:spPr bwMode="auto">
          <a:xfrm>
            <a:off x="6880250" y="5500702"/>
            <a:ext cx="485775" cy="20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PLMN</a:t>
            </a:r>
            <a:endParaRPr kumimoji="0" 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cxnSp>
        <p:nvCxnSpPr>
          <p:cNvPr id="234" name="Egyenes összekötő 233"/>
          <p:cNvCxnSpPr>
            <a:stCxn id="4248" idx="2"/>
            <a:endCxn id="209" idx="0"/>
          </p:cNvCxnSpPr>
          <p:nvPr/>
        </p:nvCxnSpPr>
        <p:spPr>
          <a:xfrm rot="5400000">
            <a:off x="4444204" y="3998926"/>
            <a:ext cx="2103453" cy="2697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2" name="Egyenes összekötő 241"/>
          <p:cNvCxnSpPr>
            <a:stCxn id="4244" idx="2"/>
          </p:cNvCxnSpPr>
          <p:nvPr/>
        </p:nvCxnSpPr>
        <p:spPr>
          <a:xfrm rot="16200000" flipH="1">
            <a:off x="3657994" y="3729439"/>
            <a:ext cx="1533533" cy="873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Egyenes összekötő 243"/>
          <p:cNvCxnSpPr>
            <a:endCxn id="209" idx="1"/>
          </p:cNvCxnSpPr>
          <p:nvPr/>
        </p:nvCxnSpPr>
        <p:spPr>
          <a:xfrm>
            <a:off x="4429124" y="4500570"/>
            <a:ext cx="749310" cy="686604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Rectangle 97"/>
          <p:cNvSpPr>
            <a:spLocks noChangeArrowheads="1"/>
          </p:cNvSpPr>
          <p:nvPr/>
        </p:nvSpPr>
        <p:spPr bwMode="auto">
          <a:xfrm>
            <a:off x="1500166" y="4143380"/>
            <a:ext cx="482600" cy="2571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graphicFrame>
        <p:nvGraphicFramePr>
          <p:cNvPr id="252" name="Object 4"/>
          <p:cNvGraphicFramePr>
            <a:graphicFrameLocks noGrp="1" noChangeAspect="1"/>
          </p:cNvGraphicFramePr>
          <p:nvPr/>
        </p:nvGraphicFramePr>
        <p:xfrm>
          <a:off x="1644607" y="4933964"/>
          <a:ext cx="234950" cy="569912"/>
        </p:xfrm>
        <a:graphic>
          <a:graphicData uri="http://schemas.openxmlformats.org/presentationml/2006/ole">
            <p:oleObj spid="_x0000_s29700" name="Kép" r:id="rId6" imgW="1486080" imgH="3609421" progId="Word.Picture.8">
              <p:embed/>
            </p:oleObj>
          </a:graphicData>
        </a:graphic>
      </p:graphicFrame>
      <p:grpSp>
        <p:nvGrpSpPr>
          <p:cNvPr id="253" name="Csoportba foglalás 252"/>
          <p:cNvGrpSpPr/>
          <p:nvPr/>
        </p:nvGrpSpPr>
        <p:grpSpPr>
          <a:xfrm rot="18390678">
            <a:off x="1653850" y="4328796"/>
            <a:ext cx="1210932" cy="99922"/>
            <a:chOff x="2124060" y="4903798"/>
            <a:chExt cx="588963" cy="101600"/>
          </a:xfrm>
        </p:grpSpPr>
        <p:grpSp>
          <p:nvGrpSpPr>
            <p:cNvPr id="254" name="Group 90"/>
            <p:cNvGrpSpPr>
              <a:grpSpLocks/>
            </p:cNvGrpSpPr>
            <p:nvPr/>
          </p:nvGrpSpPr>
          <p:grpSpPr bwMode="auto">
            <a:xfrm>
              <a:off x="2124060" y="4903798"/>
              <a:ext cx="588963" cy="101600"/>
              <a:chOff x="1129" y="2130"/>
              <a:chExt cx="371" cy="64"/>
            </a:xfrm>
          </p:grpSpPr>
          <p:sp>
            <p:nvSpPr>
              <p:cNvPr id="261" name="Freeform 87"/>
              <p:cNvSpPr>
                <a:spLocks noEditPoints="1"/>
              </p:cNvSpPr>
              <p:nvPr/>
            </p:nvSpPr>
            <p:spPr bwMode="auto">
              <a:xfrm>
                <a:off x="1129" y="2130"/>
                <a:ext cx="224" cy="48"/>
              </a:xfrm>
              <a:custGeom>
                <a:avLst/>
                <a:gdLst/>
                <a:ahLst/>
                <a:cxnLst>
                  <a:cxn ang="0">
                    <a:pos x="27" y="29"/>
                  </a:cxn>
                  <a:cxn ang="0">
                    <a:pos x="223" y="0"/>
                  </a:cxn>
                  <a:cxn ang="0">
                    <a:pos x="224" y="5"/>
                  </a:cxn>
                  <a:cxn ang="0">
                    <a:pos x="28" y="35"/>
                  </a:cxn>
                  <a:cxn ang="0">
                    <a:pos x="27" y="29"/>
                  </a:cxn>
                  <a:cxn ang="0">
                    <a:pos x="36" y="48"/>
                  </a:cxn>
                  <a:cxn ang="0">
                    <a:pos x="0" y="36"/>
                  </a:cxn>
                  <a:cxn ang="0">
                    <a:pos x="31" y="15"/>
                  </a:cxn>
                  <a:cxn ang="0">
                    <a:pos x="36" y="48"/>
                  </a:cxn>
                </a:cxnLst>
                <a:rect l="0" t="0" r="r" b="b"/>
                <a:pathLst>
                  <a:path w="224" h="48">
                    <a:moveTo>
                      <a:pt x="27" y="29"/>
                    </a:moveTo>
                    <a:lnTo>
                      <a:pt x="223" y="0"/>
                    </a:lnTo>
                    <a:lnTo>
                      <a:pt x="224" y="5"/>
                    </a:lnTo>
                    <a:lnTo>
                      <a:pt x="28" y="35"/>
                    </a:lnTo>
                    <a:lnTo>
                      <a:pt x="27" y="29"/>
                    </a:lnTo>
                    <a:close/>
                    <a:moveTo>
                      <a:pt x="36" y="48"/>
                    </a:moveTo>
                    <a:lnTo>
                      <a:pt x="0" y="36"/>
                    </a:lnTo>
                    <a:lnTo>
                      <a:pt x="31" y="15"/>
                    </a:lnTo>
                    <a:lnTo>
                      <a:pt x="36" y="48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2" name="Freeform 88"/>
              <p:cNvSpPr>
                <a:spLocks noEditPoints="1"/>
              </p:cNvSpPr>
              <p:nvPr/>
            </p:nvSpPr>
            <p:spPr bwMode="auto">
              <a:xfrm>
                <a:off x="1276" y="2146"/>
                <a:ext cx="224" cy="48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96" y="13"/>
                  </a:cxn>
                  <a:cxn ang="0">
                    <a:pos x="197" y="19"/>
                  </a:cxn>
                  <a:cxn ang="0">
                    <a:pos x="1" y="48"/>
                  </a:cxn>
                  <a:cxn ang="0">
                    <a:pos x="0" y="43"/>
                  </a:cxn>
                  <a:cxn ang="0">
                    <a:pos x="188" y="0"/>
                  </a:cxn>
                  <a:cxn ang="0">
                    <a:pos x="224" y="12"/>
                  </a:cxn>
                  <a:cxn ang="0">
                    <a:pos x="193" y="33"/>
                  </a:cxn>
                  <a:cxn ang="0">
                    <a:pos x="188" y="0"/>
                  </a:cxn>
                </a:cxnLst>
                <a:rect l="0" t="0" r="r" b="b"/>
                <a:pathLst>
                  <a:path w="224" h="48">
                    <a:moveTo>
                      <a:pt x="0" y="43"/>
                    </a:moveTo>
                    <a:lnTo>
                      <a:pt x="196" y="13"/>
                    </a:lnTo>
                    <a:lnTo>
                      <a:pt x="197" y="19"/>
                    </a:lnTo>
                    <a:lnTo>
                      <a:pt x="1" y="48"/>
                    </a:lnTo>
                    <a:lnTo>
                      <a:pt x="0" y="43"/>
                    </a:lnTo>
                    <a:close/>
                    <a:moveTo>
                      <a:pt x="188" y="0"/>
                    </a:moveTo>
                    <a:lnTo>
                      <a:pt x="224" y="12"/>
                    </a:lnTo>
                    <a:lnTo>
                      <a:pt x="193" y="33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" cap="flat">
                <a:solidFill>
                  <a:srgbClr val="000000"/>
                </a:solidFill>
                <a:prstDash val="solid"/>
                <a:bevel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  <p:sp>
            <p:nvSpPr>
              <p:cNvPr id="263" name="Line 89"/>
              <p:cNvSpPr>
                <a:spLocks noChangeShapeType="1"/>
              </p:cNvSpPr>
              <p:nvPr/>
            </p:nvSpPr>
            <p:spPr bwMode="auto">
              <a:xfrm flipV="1">
                <a:off x="1274" y="2130"/>
                <a:ext cx="76" cy="61"/>
              </a:xfrm>
              <a:prstGeom prst="line">
                <a:avLst/>
              </a:prstGeom>
              <a:noFill/>
              <a:ln w="5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hu-HU"/>
              </a:p>
            </p:txBody>
          </p:sp>
        </p:grpSp>
        <p:sp>
          <p:nvSpPr>
            <p:cNvPr id="255" name="Freeform 198"/>
            <p:cNvSpPr>
              <a:spLocks noEditPoints="1"/>
            </p:cNvSpPr>
            <p:nvPr/>
          </p:nvSpPr>
          <p:spPr bwMode="auto">
            <a:xfrm>
              <a:off x="2124060" y="4903798"/>
              <a:ext cx="355600" cy="76200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56" name="Freeform 199"/>
            <p:cNvSpPr>
              <a:spLocks noEditPoints="1"/>
            </p:cNvSpPr>
            <p:nvPr/>
          </p:nvSpPr>
          <p:spPr bwMode="auto">
            <a:xfrm>
              <a:off x="2357422" y="4929198"/>
              <a:ext cx="355600" cy="7620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57" name="Line 200"/>
            <p:cNvSpPr>
              <a:spLocks noChangeShapeType="1"/>
            </p:cNvSpPr>
            <p:nvPr/>
          </p:nvSpPr>
          <p:spPr bwMode="auto">
            <a:xfrm flipV="1">
              <a:off x="2354247" y="4903798"/>
              <a:ext cx="120650" cy="96838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58" name="Freeform 201"/>
            <p:cNvSpPr>
              <a:spLocks noEditPoints="1"/>
            </p:cNvSpPr>
            <p:nvPr/>
          </p:nvSpPr>
          <p:spPr bwMode="auto">
            <a:xfrm>
              <a:off x="2124060" y="4903798"/>
              <a:ext cx="355600" cy="76200"/>
            </a:xfrm>
            <a:custGeom>
              <a:avLst/>
              <a:gdLst/>
              <a:ahLst/>
              <a:cxnLst>
                <a:cxn ang="0">
                  <a:pos x="27" y="29"/>
                </a:cxn>
                <a:cxn ang="0">
                  <a:pos x="223" y="0"/>
                </a:cxn>
                <a:cxn ang="0">
                  <a:pos x="224" y="5"/>
                </a:cxn>
                <a:cxn ang="0">
                  <a:pos x="28" y="35"/>
                </a:cxn>
                <a:cxn ang="0">
                  <a:pos x="27" y="29"/>
                </a:cxn>
                <a:cxn ang="0">
                  <a:pos x="36" y="48"/>
                </a:cxn>
                <a:cxn ang="0">
                  <a:pos x="0" y="36"/>
                </a:cxn>
                <a:cxn ang="0">
                  <a:pos x="31" y="15"/>
                </a:cxn>
                <a:cxn ang="0">
                  <a:pos x="36" y="48"/>
                </a:cxn>
              </a:cxnLst>
              <a:rect l="0" t="0" r="r" b="b"/>
              <a:pathLst>
                <a:path w="224" h="48">
                  <a:moveTo>
                    <a:pt x="27" y="29"/>
                  </a:moveTo>
                  <a:lnTo>
                    <a:pt x="223" y="0"/>
                  </a:lnTo>
                  <a:lnTo>
                    <a:pt x="224" y="5"/>
                  </a:lnTo>
                  <a:lnTo>
                    <a:pt x="28" y="35"/>
                  </a:lnTo>
                  <a:lnTo>
                    <a:pt x="27" y="29"/>
                  </a:lnTo>
                  <a:close/>
                  <a:moveTo>
                    <a:pt x="36" y="48"/>
                  </a:moveTo>
                  <a:lnTo>
                    <a:pt x="0" y="36"/>
                  </a:lnTo>
                  <a:lnTo>
                    <a:pt x="31" y="15"/>
                  </a:lnTo>
                  <a:lnTo>
                    <a:pt x="36" y="48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59" name="Freeform 202"/>
            <p:cNvSpPr>
              <a:spLocks noEditPoints="1"/>
            </p:cNvSpPr>
            <p:nvPr/>
          </p:nvSpPr>
          <p:spPr bwMode="auto">
            <a:xfrm>
              <a:off x="2357422" y="4929198"/>
              <a:ext cx="355600" cy="76200"/>
            </a:xfrm>
            <a:custGeom>
              <a:avLst/>
              <a:gdLst/>
              <a:ahLst/>
              <a:cxnLst>
                <a:cxn ang="0">
                  <a:pos x="0" y="43"/>
                </a:cxn>
                <a:cxn ang="0">
                  <a:pos x="196" y="13"/>
                </a:cxn>
                <a:cxn ang="0">
                  <a:pos x="197" y="19"/>
                </a:cxn>
                <a:cxn ang="0">
                  <a:pos x="1" y="48"/>
                </a:cxn>
                <a:cxn ang="0">
                  <a:pos x="0" y="43"/>
                </a:cxn>
                <a:cxn ang="0">
                  <a:pos x="188" y="0"/>
                </a:cxn>
                <a:cxn ang="0">
                  <a:pos x="224" y="12"/>
                </a:cxn>
                <a:cxn ang="0">
                  <a:pos x="193" y="33"/>
                </a:cxn>
                <a:cxn ang="0">
                  <a:pos x="188" y="0"/>
                </a:cxn>
              </a:cxnLst>
              <a:rect l="0" t="0" r="r" b="b"/>
              <a:pathLst>
                <a:path w="224" h="48">
                  <a:moveTo>
                    <a:pt x="0" y="43"/>
                  </a:moveTo>
                  <a:lnTo>
                    <a:pt x="196" y="13"/>
                  </a:lnTo>
                  <a:lnTo>
                    <a:pt x="197" y="19"/>
                  </a:lnTo>
                  <a:lnTo>
                    <a:pt x="1" y="48"/>
                  </a:lnTo>
                  <a:lnTo>
                    <a:pt x="0" y="43"/>
                  </a:lnTo>
                  <a:close/>
                  <a:moveTo>
                    <a:pt x="188" y="0"/>
                  </a:moveTo>
                  <a:lnTo>
                    <a:pt x="224" y="12"/>
                  </a:lnTo>
                  <a:lnTo>
                    <a:pt x="193" y="33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000000"/>
            </a:solidFill>
            <a:ln w="1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  <p:sp>
          <p:nvSpPr>
            <p:cNvPr id="260" name="Line 203"/>
            <p:cNvSpPr>
              <a:spLocks noChangeShapeType="1"/>
            </p:cNvSpPr>
            <p:nvPr/>
          </p:nvSpPr>
          <p:spPr bwMode="auto">
            <a:xfrm flipV="1">
              <a:off x="2354247" y="4903798"/>
              <a:ext cx="120650" cy="96838"/>
            </a:xfrm>
            <a:prstGeom prst="line">
              <a:avLst/>
            </a:prstGeom>
            <a:noFill/>
            <a:ln w="5" cap="flat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hu-HU"/>
            </a:p>
          </p:txBody>
        </p:sp>
      </p:grpSp>
      <p:cxnSp>
        <p:nvCxnSpPr>
          <p:cNvPr id="264" name="Egyenes összekötő 263"/>
          <p:cNvCxnSpPr/>
          <p:nvPr/>
        </p:nvCxnSpPr>
        <p:spPr>
          <a:xfrm>
            <a:off x="1214414" y="4214818"/>
            <a:ext cx="6929486" cy="1588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Szövegdoboz 264"/>
          <p:cNvSpPr txBox="1"/>
          <p:nvPr/>
        </p:nvSpPr>
        <p:spPr>
          <a:xfrm>
            <a:off x="357158" y="3214686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MNO</a:t>
            </a:r>
            <a:endParaRPr lang="hu-HU" b="1" dirty="0"/>
          </a:p>
        </p:txBody>
      </p:sp>
      <p:sp>
        <p:nvSpPr>
          <p:cNvPr id="267" name="Szövegdoboz 266"/>
          <p:cNvSpPr txBox="1"/>
          <p:nvPr/>
        </p:nvSpPr>
        <p:spPr>
          <a:xfrm>
            <a:off x="214282" y="564357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/>
              <a:t>Full-MVNO</a:t>
            </a:r>
            <a:endParaRPr lang="hu-HU" b="1" dirty="0"/>
          </a:p>
        </p:txBody>
      </p:sp>
      <p:sp>
        <p:nvSpPr>
          <p:cNvPr id="268" name="Ellipszis 267"/>
          <p:cNvSpPr/>
          <p:nvPr/>
        </p:nvSpPr>
        <p:spPr>
          <a:xfrm>
            <a:off x="3143240" y="5357826"/>
            <a:ext cx="1143008" cy="78581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69" name="Szövegdoboz 268"/>
          <p:cNvSpPr txBox="1"/>
          <p:nvPr/>
        </p:nvSpPr>
        <p:spPr>
          <a:xfrm>
            <a:off x="3071802" y="5500702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smtClean="0">
                <a:latin typeface="Arial" pitchFamily="34" charset="0"/>
                <a:cs typeface="Arial" pitchFamily="34" charset="0"/>
              </a:rPr>
              <a:t>Értéknövelt szolgáltatások </a:t>
            </a:r>
            <a:endParaRPr lang="hu-HU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1" name="Ellipszis 270"/>
          <p:cNvSpPr/>
          <p:nvPr/>
        </p:nvSpPr>
        <p:spPr>
          <a:xfrm>
            <a:off x="4071934" y="1571612"/>
            <a:ext cx="71438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2" name="Ellipszis 271"/>
          <p:cNvSpPr/>
          <p:nvPr/>
        </p:nvSpPr>
        <p:spPr>
          <a:xfrm>
            <a:off x="5786446" y="1571612"/>
            <a:ext cx="71438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3" name="Ellipszis 272"/>
          <p:cNvSpPr/>
          <p:nvPr/>
        </p:nvSpPr>
        <p:spPr>
          <a:xfrm>
            <a:off x="4929190" y="1571612"/>
            <a:ext cx="71438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74" name="Szövegdoboz 273"/>
          <p:cNvSpPr txBox="1"/>
          <p:nvPr/>
        </p:nvSpPr>
        <p:spPr>
          <a:xfrm>
            <a:off x="4071934" y="1643050"/>
            <a:ext cx="714380" cy="21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7" name="Szövegdoboz 276"/>
          <p:cNvSpPr txBox="1"/>
          <p:nvPr/>
        </p:nvSpPr>
        <p:spPr>
          <a:xfrm>
            <a:off x="4929190" y="1571612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smtClean="0">
                <a:latin typeface="Arial" pitchFamily="34" charset="0"/>
                <a:cs typeface="Arial" pitchFamily="34" charset="0"/>
              </a:rPr>
              <a:t>Ügyfél-szolgálat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8" name="Szövegdoboz 277"/>
          <p:cNvSpPr txBox="1"/>
          <p:nvPr/>
        </p:nvSpPr>
        <p:spPr>
          <a:xfrm>
            <a:off x="5786446" y="1643050"/>
            <a:ext cx="785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smtClean="0">
                <a:latin typeface="Arial" pitchFamily="34" charset="0"/>
                <a:cs typeface="Arial" pitchFamily="34" charset="0"/>
              </a:rPr>
              <a:t>Marketing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9" name="Ellipszis 278"/>
          <p:cNvSpPr/>
          <p:nvPr/>
        </p:nvSpPr>
        <p:spPr>
          <a:xfrm>
            <a:off x="2143108" y="4714884"/>
            <a:ext cx="71438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0" name="Ellipszis 279"/>
          <p:cNvSpPr/>
          <p:nvPr/>
        </p:nvSpPr>
        <p:spPr>
          <a:xfrm>
            <a:off x="3857620" y="4714884"/>
            <a:ext cx="71438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1" name="Ellipszis 280"/>
          <p:cNvSpPr/>
          <p:nvPr/>
        </p:nvSpPr>
        <p:spPr>
          <a:xfrm>
            <a:off x="3000364" y="4714884"/>
            <a:ext cx="714380" cy="35719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82" name="Szövegdoboz 281"/>
          <p:cNvSpPr txBox="1"/>
          <p:nvPr/>
        </p:nvSpPr>
        <p:spPr>
          <a:xfrm>
            <a:off x="2143108" y="4786322"/>
            <a:ext cx="714380" cy="214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smtClean="0">
                <a:latin typeface="Arial" pitchFamily="34" charset="0"/>
                <a:cs typeface="Arial" pitchFamily="34" charset="0"/>
              </a:rPr>
              <a:t>Számlázás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3" name="Szövegdoboz 282"/>
          <p:cNvSpPr txBox="1"/>
          <p:nvPr/>
        </p:nvSpPr>
        <p:spPr>
          <a:xfrm>
            <a:off x="3000364" y="4714884"/>
            <a:ext cx="7858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smtClean="0">
                <a:latin typeface="Arial" pitchFamily="34" charset="0"/>
                <a:cs typeface="Arial" pitchFamily="34" charset="0"/>
              </a:rPr>
              <a:t>Ügyfél-szolgálat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4" name="Szövegdoboz 283"/>
          <p:cNvSpPr txBox="1"/>
          <p:nvPr/>
        </p:nvSpPr>
        <p:spPr>
          <a:xfrm>
            <a:off x="3857620" y="4786322"/>
            <a:ext cx="7858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800" dirty="0" smtClean="0">
                <a:latin typeface="Arial" pitchFamily="34" charset="0"/>
                <a:cs typeface="Arial" pitchFamily="34" charset="0"/>
              </a:rPr>
              <a:t>Marketing</a:t>
            </a:r>
            <a:endParaRPr lang="hu-HU" sz="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Szabályozási kérdések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971600" y="1700808"/>
            <a:ext cx="66247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Az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MVNO-k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a „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win-win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” szituáció alapján működőképesek 	leginkább</a:t>
            </a: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A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full-MVNO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leginkább életképes megoldás, ott a 	szolgáltatónak van mozgástere is (MNO váltás).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Szabályozási modellek: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Kötelezően előírt MVNO fogadás – nem működik igazán, 	ahol előírták, ott is visszavonták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Piacra bízva, segítség nélkül – sok helyen működik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Piacra bízva, segítséggel – még jobban működik</a:t>
            </a:r>
          </a:p>
          <a:p>
            <a:pPr lvl="1">
              <a:buFont typeface="Arial" pitchFamily="34" charset="0"/>
              <a:buChar char="•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MVNO tilalom – tökéletesen működik, de nem old meg 	semmit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/>
          <p:cNvSpPr txBox="1"/>
          <p:nvPr/>
        </p:nvSpPr>
        <p:spPr>
          <a:xfrm>
            <a:off x="1142976" y="2857496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800" b="1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Köszönöm a figyelmet !</a:t>
            </a:r>
            <a:endParaRPr lang="hu-HU" sz="4800" b="1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pic>
        <p:nvPicPr>
          <p:cNvPr id="5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7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28" name="Szövegdoboz 27"/>
          <p:cNvSpPr txBox="1"/>
          <p:nvPr/>
        </p:nvSpPr>
        <p:spPr>
          <a:xfrm>
            <a:off x="1835696" y="1700808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 A középkori skolasztikus latin terminológiában</a:t>
            </a: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„hathatós, hatékony” a jelentése. Valami, ami hatásában azonos, de megjelenési formájában különböző.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Mesterségesen előállított illúzió.</a:t>
            </a: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	Pl.: Róma,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Spada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palota, Francesco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Borromini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683568" y="1700808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Virtuális: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28" name="Szövegdoboz 27"/>
          <p:cNvSpPr txBox="1"/>
          <p:nvPr/>
        </p:nvSpPr>
        <p:spPr>
          <a:xfrm>
            <a:off x="1835696" y="1700808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 A középkori skolasztikus latin terminológiában</a:t>
            </a: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„hathatós, hatékony” a jelentése. Valami, ami hatásában azonos, de megjelenési formájában különböző.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Mesterségesen előállított illúzió.</a:t>
            </a: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	Pl.: Róma,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Spada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palota, Francesco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Borromini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683568" y="1700808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Virtuális: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Kép 10" descr="Spada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573016"/>
            <a:ext cx="4064843" cy="27123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28" name="Szövegdoboz 27"/>
          <p:cNvSpPr txBox="1"/>
          <p:nvPr/>
        </p:nvSpPr>
        <p:spPr>
          <a:xfrm>
            <a:off x="1835696" y="1700808"/>
            <a:ext cx="59046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 A középkori skolasztikus latin terminológiában</a:t>
            </a: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„hathatós, hatékony” a jelentése. Valami, ami hatásában azonos, de megjelenési formájában különböző.</a:t>
            </a:r>
          </a:p>
          <a:p>
            <a:endParaRPr lang="hu-HU" dirty="0" smtClean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 Mesterségesen előállított illúzió.</a:t>
            </a:r>
          </a:p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	Pl.: Róma,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Spada</a:t>
            </a:r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 palota, Francesco </a:t>
            </a:r>
            <a:r>
              <a:rPr lang="hu-HU" dirty="0" err="1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Borromini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683568" y="1700808"/>
            <a:ext cx="106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Virtuális: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Kép 10" descr="Spada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573016"/>
            <a:ext cx="4064843" cy="2712346"/>
          </a:xfrm>
          <a:prstGeom prst="rect">
            <a:avLst/>
          </a:prstGeom>
        </p:spPr>
      </p:pic>
      <p:pic>
        <p:nvPicPr>
          <p:cNvPr id="12" name="Kép 11" descr="Spad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3573016"/>
            <a:ext cx="2160240" cy="2880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28" name="Szövegdoboz 27"/>
          <p:cNvSpPr txBox="1"/>
          <p:nvPr/>
        </p:nvSpPr>
        <p:spPr>
          <a:xfrm>
            <a:off x="971600" y="170080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Virtuális: Látszólagos, nem valódi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11" name="Lekerekített téglalap 10"/>
          <p:cNvSpPr/>
          <p:nvPr/>
        </p:nvSpPr>
        <p:spPr>
          <a:xfrm>
            <a:off x="3635896" y="4149080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>
            <a:off x="6084168" y="4149080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kerekített téglalap 12"/>
          <p:cNvSpPr/>
          <p:nvPr/>
        </p:nvSpPr>
        <p:spPr>
          <a:xfrm>
            <a:off x="4860032" y="5589240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kerekített téglalap 13"/>
          <p:cNvSpPr/>
          <p:nvPr/>
        </p:nvSpPr>
        <p:spPr>
          <a:xfrm>
            <a:off x="2555776" y="5589240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>
            <a:off x="1187624" y="4149080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kerekített téglalap 15"/>
          <p:cNvSpPr/>
          <p:nvPr/>
        </p:nvSpPr>
        <p:spPr>
          <a:xfrm>
            <a:off x="2555776" y="2852936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/>
          <p:nvPr/>
        </p:nvSpPr>
        <p:spPr>
          <a:xfrm>
            <a:off x="4860032" y="2852936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779912" y="4293096"/>
            <a:ext cx="10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Arial" pitchFamily="34" charset="0"/>
                <a:cs typeface="Arial" pitchFamily="34" charset="0"/>
              </a:rPr>
              <a:t>Virtualitás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076056" y="2852936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valóság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300192" y="4149080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gépek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028511" y="5589240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hálózatok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771800" y="2852936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pénz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843808" y="5733256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MVNO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403648" y="4149080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jelenlét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Egyenes összekötő 25"/>
          <p:cNvCxnSpPr>
            <a:endCxn id="14" idx="0"/>
          </p:cNvCxnSpPr>
          <p:nvPr/>
        </p:nvCxnSpPr>
        <p:spPr>
          <a:xfrm flipH="1">
            <a:off x="3239852" y="4725144"/>
            <a:ext cx="756084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>
            <a:stCxn id="19" idx="2"/>
          </p:cNvCxnSpPr>
          <p:nvPr/>
        </p:nvCxnSpPr>
        <p:spPr>
          <a:xfrm flipH="1">
            <a:off x="4788024" y="3437711"/>
            <a:ext cx="771241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>
            <a:endCxn id="21" idx="0"/>
          </p:cNvCxnSpPr>
          <p:nvPr/>
        </p:nvCxnSpPr>
        <p:spPr>
          <a:xfrm>
            <a:off x="4788024" y="4725144"/>
            <a:ext cx="771242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>
            <a:stCxn id="11" idx="1"/>
            <a:endCxn id="15" idx="3"/>
          </p:cNvCxnSpPr>
          <p:nvPr/>
        </p:nvCxnSpPr>
        <p:spPr>
          <a:xfrm flipH="1">
            <a:off x="2555776" y="4437112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flipH="1">
            <a:off x="5004048" y="4437112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>
            <a:endCxn id="22" idx="2"/>
          </p:cNvCxnSpPr>
          <p:nvPr/>
        </p:nvCxnSpPr>
        <p:spPr>
          <a:xfrm flipH="1" flipV="1">
            <a:off x="3255009" y="3437711"/>
            <a:ext cx="668919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zövegdoboz 27"/>
          <p:cNvSpPr txBox="1"/>
          <p:nvPr/>
        </p:nvSpPr>
        <p:spPr>
          <a:xfrm>
            <a:off x="971600" y="170080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Virtuális: Látszólagos, nem valódi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11" name="Lekerekített téglalap 10"/>
          <p:cNvSpPr/>
          <p:nvPr/>
        </p:nvSpPr>
        <p:spPr>
          <a:xfrm>
            <a:off x="3707904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>
            <a:off x="6156176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kerekített téglalap 12"/>
          <p:cNvSpPr/>
          <p:nvPr/>
        </p:nvSpPr>
        <p:spPr>
          <a:xfrm>
            <a:off x="4932040" y="479715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kerekített téglalap 13"/>
          <p:cNvSpPr/>
          <p:nvPr/>
        </p:nvSpPr>
        <p:spPr>
          <a:xfrm>
            <a:off x="2627784" y="479715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>
            <a:off x="1259632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kerekített téglalap 15"/>
          <p:cNvSpPr/>
          <p:nvPr/>
        </p:nvSpPr>
        <p:spPr>
          <a:xfrm>
            <a:off x="2627784" y="2060848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/>
          <p:nvPr/>
        </p:nvSpPr>
        <p:spPr>
          <a:xfrm>
            <a:off x="4932040" y="2060848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851920" y="3501008"/>
            <a:ext cx="10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Arial" pitchFamily="34" charset="0"/>
                <a:cs typeface="Arial" pitchFamily="34" charset="0"/>
              </a:rPr>
              <a:t>Virtualitás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148064" y="2060848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valóság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372200" y="3356992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gépek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100519" y="4797152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hálózatok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843808" y="2060848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pénz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915816" y="494116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MVNO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475656" y="3356992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jelenlét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Egyenes összekötő 25"/>
          <p:cNvCxnSpPr>
            <a:endCxn id="14" idx="0"/>
          </p:cNvCxnSpPr>
          <p:nvPr/>
        </p:nvCxnSpPr>
        <p:spPr>
          <a:xfrm flipH="1">
            <a:off x="3311860" y="3933056"/>
            <a:ext cx="756084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>
            <a:stCxn id="19" idx="2"/>
          </p:cNvCxnSpPr>
          <p:nvPr/>
        </p:nvCxnSpPr>
        <p:spPr>
          <a:xfrm flipH="1">
            <a:off x="4860032" y="2645623"/>
            <a:ext cx="771241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>
            <a:endCxn id="21" idx="0"/>
          </p:cNvCxnSpPr>
          <p:nvPr/>
        </p:nvCxnSpPr>
        <p:spPr>
          <a:xfrm>
            <a:off x="4860032" y="3933056"/>
            <a:ext cx="771242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>
            <a:stCxn id="11" idx="1"/>
            <a:endCxn id="15" idx="3"/>
          </p:cNvCxnSpPr>
          <p:nvPr/>
        </p:nvCxnSpPr>
        <p:spPr>
          <a:xfrm flipH="1">
            <a:off x="2627784" y="3645024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flipH="1">
            <a:off x="5076056" y="3645024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>
            <a:endCxn id="22" idx="2"/>
          </p:cNvCxnSpPr>
          <p:nvPr/>
        </p:nvCxnSpPr>
        <p:spPr>
          <a:xfrm flipH="1" flipV="1">
            <a:off x="3327017" y="2645623"/>
            <a:ext cx="668919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zis 39"/>
          <p:cNvSpPr/>
          <p:nvPr/>
        </p:nvSpPr>
        <p:spPr>
          <a:xfrm>
            <a:off x="2051720" y="1556792"/>
            <a:ext cx="4752528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2" name="Egyenes összekötő nyíllal 41"/>
          <p:cNvCxnSpPr/>
          <p:nvPr/>
        </p:nvCxnSpPr>
        <p:spPr>
          <a:xfrm flipH="1">
            <a:off x="6660232" y="1556792"/>
            <a:ext cx="504056" cy="36004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7308304" y="1412776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Nincs, de létre-</a:t>
            </a:r>
          </a:p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Hoztuk !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1403648" y="1052736"/>
            <a:ext cx="6215106" cy="498356"/>
          </a:xfrm>
        </p:spPr>
        <p:txBody>
          <a:bodyPr>
            <a:normAutofit/>
          </a:bodyPr>
          <a:lstStyle/>
          <a:p>
            <a:pPr algn="ctr"/>
            <a:r>
              <a:rPr lang="hu-HU" dirty="0" smtClean="0">
                <a:solidFill>
                  <a:srgbClr val="0070B8"/>
                </a:solidFill>
                <a:latin typeface="Arial" pitchFamily="34" charset="0"/>
                <a:cs typeface="Arial" pitchFamily="34" charset="0"/>
              </a:rPr>
              <a:t>A virtualitás fogalma</a:t>
            </a:r>
            <a:endParaRPr lang="hu-HU" dirty="0">
              <a:solidFill>
                <a:srgbClr val="0070B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Élőláb helye 2"/>
          <p:cNvSpPr>
            <a:spLocks noGrp="1"/>
          </p:cNvSpPr>
          <p:nvPr>
            <p:ph type="ftr" sz="quarter" idx="11"/>
          </p:nvPr>
        </p:nvSpPr>
        <p:spPr>
          <a:xfrm>
            <a:off x="4000496" y="6553200"/>
            <a:ext cx="5143504" cy="457200"/>
          </a:xfrm>
        </p:spPr>
        <p:txBody>
          <a:bodyPr/>
          <a:lstStyle/>
          <a:p>
            <a:pPr algn="l">
              <a:defRPr/>
            </a:pPr>
            <a:r>
              <a:rPr lang="hu-HU" dirty="0" smtClean="0"/>
              <a:t>dr. Bartolits István NMHH                                                      2014. február 12.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quarter" idx="10"/>
          </p:nvPr>
        </p:nvSpPr>
        <p:spPr>
          <a:xfrm>
            <a:off x="250825" y="6553200"/>
            <a:ext cx="3606795" cy="457200"/>
          </a:xfrm>
        </p:spPr>
        <p:txBody>
          <a:bodyPr/>
          <a:lstStyle/>
          <a:p>
            <a:pPr>
              <a:defRPr/>
            </a:pPr>
            <a:r>
              <a:rPr lang="hu-HU" dirty="0" smtClean="0"/>
              <a:t>VNO szolgáltatások – HTE előadás</a:t>
            </a:r>
            <a:endParaRPr lang="hu-HU" dirty="0"/>
          </a:p>
        </p:txBody>
      </p:sp>
      <p:pic>
        <p:nvPicPr>
          <p:cNvPr id="10" name="Picture 10" descr="_HTE_logo_H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29520" y="142852"/>
            <a:ext cx="1000132" cy="672903"/>
          </a:xfrm>
          <a:prstGeom prst="rect">
            <a:avLst/>
          </a:prstGeom>
          <a:noFill/>
        </p:spPr>
      </p:pic>
      <p:sp>
        <p:nvSpPr>
          <p:cNvPr id="11" name="Lekerekített téglalap 10"/>
          <p:cNvSpPr/>
          <p:nvPr/>
        </p:nvSpPr>
        <p:spPr>
          <a:xfrm>
            <a:off x="3707904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Lekerekített téglalap 11"/>
          <p:cNvSpPr/>
          <p:nvPr/>
        </p:nvSpPr>
        <p:spPr>
          <a:xfrm>
            <a:off x="6156176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Lekerekített téglalap 12"/>
          <p:cNvSpPr/>
          <p:nvPr/>
        </p:nvSpPr>
        <p:spPr>
          <a:xfrm>
            <a:off x="4932040" y="479715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ekerekített téglalap 13"/>
          <p:cNvSpPr/>
          <p:nvPr/>
        </p:nvSpPr>
        <p:spPr>
          <a:xfrm>
            <a:off x="2627784" y="479715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Lekerekített téglalap 14"/>
          <p:cNvSpPr/>
          <p:nvPr/>
        </p:nvSpPr>
        <p:spPr>
          <a:xfrm>
            <a:off x="1259632" y="3356992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Lekerekített téglalap 15"/>
          <p:cNvSpPr/>
          <p:nvPr/>
        </p:nvSpPr>
        <p:spPr>
          <a:xfrm>
            <a:off x="2627784" y="2060848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Lekerekített téglalap 16"/>
          <p:cNvSpPr/>
          <p:nvPr/>
        </p:nvSpPr>
        <p:spPr>
          <a:xfrm>
            <a:off x="4932040" y="2060848"/>
            <a:ext cx="1368152" cy="5760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3851920" y="3501008"/>
            <a:ext cx="1080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Arial" pitchFamily="34" charset="0"/>
                <a:cs typeface="Arial" pitchFamily="34" charset="0"/>
              </a:rPr>
              <a:t>Virtualitás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5148064" y="2060848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valóság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372200" y="3356992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gépek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100519" y="4797152"/>
            <a:ext cx="1061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hálózatok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2843808" y="2060848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pénz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915816" y="4941168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MVNO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475656" y="3356992"/>
            <a:ext cx="9664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Virtuális </a:t>
            </a:r>
          </a:p>
          <a:p>
            <a:pPr algn="ctr"/>
            <a:r>
              <a:rPr lang="hu-HU" sz="1600" dirty="0" smtClean="0">
                <a:latin typeface="Arial" pitchFamily="34" charset="0"/>
                <a:cs typeface="Arial" pitchFamily="34" charset="0"/>
              </a:rPr>
              <a:t>jelenlét</a:t>
            </a:r>
            <a:endParaRPr lang="hu-HU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6" name="Egyenes összekötő 25"/>
          <p:cNvCxnSpPr>
            <a:endCxn id="14" idx="0"/>
          </p:cNvCxnSpPr>
          <p:nvPr/>
        </p:nvCxnSpPr>
        <p:spPr>
          <a:xfrm flipH="1">
            <a:off x="3311860" y="3933056"/>
            <a:ext cx="756084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26"/>
          <p:cNvCxnSpPr>
            <a:stCxn id="19" idx="2"/>
          </p:cNvCxnSpPr>
          <p:nvPr/>
        </p:nvCxnSpPr>
        <p:spPr>
          <a:xfrm flipH="1">
            <a:off x="4860032" y="2645623"/>
            <a:ext cx="771241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29"/>
          <p:cNvCxnSpPr>
            <a:endCxn id="21" idx="0"/>
          </p:cNvCxnSpPr>
          <p:nvPr/>
        </p:nvCxnSpPr>
        <p:spPr>
          <a:xfrm>
            <a:off x="4860032" y="3933056"/>
            <a:ext cx="771242" cy="8640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gyenes összekötő 32"/>
          <p:cNvCxnSpPr>
            <a:stCxn id="11" idx="1"/>
            <a:endCxn id="15" idx="3"/>
          </p:cNvCxnSpPr>
          <p:nvPr/>
        </p:nvCxnSpPr>
        <p:spPr>
          <a:xfrm flipH="1">
            <a:off x="2627784" y="3645024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gyenes összekötő 35"/>
          <p:cNvCxnSpPr/>
          <p:nvPr/>
        </p:nvCxnSpPr>
        <p:spPr>
          <a:xfrm flipH="1">
            <a:off x="5076056" y="3645024"/>
            <a:ext cx="108012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36"/>
          <p:cNvCxnSpPr>
            <a:endCxn id="22" idx="2"/>
          </p:cNvCxnSpPr>
          <p:nvPr/>
        </p:nvCxnSpPr>
        <p:spPr>
          <a:xfrm flipH="1" flipV="1">
            <a:off x="3327017" y="2645623"/>
            <a:ext cx="668919" cy="71136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zis 39"/>
          <p:cNvSpPr/>
          <p:nvPr/>
        </p:nvSpPr>
        <p:spPr>
          <a:xfrm>
            <a:off x="2051720" y="1556792"/>
            <a:ext cx="4752528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42" name="Egyenes összekötő nyíllal 41"/>
          <p:cNvCxnSpPr/>
          <p:nvPr/>
        </p:nvCxnSpPr>
        <p:spPr>
          <a:xfrm flipH="1" flipV="1">
            <a:off x="6804248" y="5373216"/>
            <a:ext cx="576064" cy="28803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zövegdoboz 43"/>
          <p:cNvSpPr txBox="1"/>
          <p:nvPr/>
        </p:nvSpPr>
        <p:spPr>
          <a:xfrm>
            <a:off x="7308304" y="1412776"/>
            <a:ext cx="1388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Nincs, de létre-</a:t>
            </a:r>
          </a:p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Hoztuk !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Ellipszis 44"/>
          <p:cNvSpPr/>
          <p:nvPr/>
        </p:nvSpPr>
        <p:spPr>
          <a:xfrm rot="20184358">
            <a:off x="1828784" y="3409550"/>
            <a:ext cx="6296172" cy="25613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32" name="Egyenes összekötő nyíllal 31"/>
          <p:cNvCxnSpPr/>
          <p:nvPr/>
        </p:nvCxnSpPr>
        <p:spPr>
          <a:xfrm flipH="1">
            <a:off x="6660232" y="1556792"/>
            <a:ext cx="504056" cy="360040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zövegdoboz 33"/>
          <p:cNvSpPr txBox="1"/>
          <p:nvPr/>
        </p:nvSpPr>
        <p:spPr>
          <a:xfrm>
            <a:off x="6948264" y="5805264"/>
            <a:ext cx="170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Van, de ráépítjük a</a:t>
            </a:r>
          </a:p>
          <a:p>
            <a:r>
              <a:rPr lang="hu-HU" sz="1400" dirty="0" smtClean="0">
                <a:latin typeface="Arial" pitchFamily="34" charset="0"/>
                <a:cs typeface="Arial" pitchFamily="34" charset="0"/>
              </a:rPr>
              <a:t>virtuális változatát !</a:t>
            </a:r>
            <a:endParaRPr lang="hu-HU" sz="1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Franklin Gothic Book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5800</TotalTime>
  <Words>1640</Words>
  <Application>Microsoft Office PowerPoint</Application>
  <PresentationFormat>Diavetítés a képernyőre (4:3 oldalarány)</PresentationFormat>
  <Paragraphs>554</Paragraphs>
  <Slides>29</Slides>
  <Notes>0</Notes>
  <HiddenSlides>0</HiddenSlides>
  <MMClips>0</MMClips>
  <ScaleCrop>false</ScaleCrop>
  <HeadingPairs>
    <vt:vector size="6" baseType="variant"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29</vt:i4>
      </vt:variant>
    </vt:vector>
  </HeadingPairs>
  <TitlesOfParts>
    <vt:vector size="32" baseType="lpstr">
      <vt:lpstr>Office Theme</vt:lpstr>
      <vt:lpstr>Custom Design</vt:lpstr>
      <vt:lpstr>Kép</vt:lpstr>
      <vt:lpstr>Szolgáltatás virtuális hálózatokon</vt:lpstr>
      <vt:lpstr>Áttekintés</vt:lpstr>
      <vt:lpstr>A virtualitás fogalma</vt:lpstr>
      <vt:lpstr>A virtualitás fogalma</vt:lpstr>
      <vt:lpstr>A virtualitás fogalma</vt:lpstr>
      <vt:lpstr>A virtualitás fogalma</vt:lpstr>
      <vt:lpstr>A virtualitás fogalma</vt:lpstr>
      <vt:lpstr>A virtualitás fogalma</vt:lpstr>
      <vt:lpstr>A virtualitás fogalma</vt:lpstr>
      <vt:lpstr>A virtualitás fogalma</vt:lpstr>
      <vt:lpstr>Valós és virtuális hálózatok</vt:lpstr>
      <vt:lpstr>Virtuális hálózatok interkontinentális méretekben</vt:lpstr>
      <vt:lpstr>Virtuális hálózatok interkontinentális méretekben</vt:lpstr>
      <vt:lpstr>Virtuális privát hálózatok (VPN)</vt:lpstr>
      <vt:lpstr>Virtuális privát hálózatok (VPN)</vt:lpstr>
      <vt:lpstr>A virtuális szolgáltatás műszaki feltételei: a GSM rendszer alapeleme, a BSS</vt:lpstr>
      <vt:lpstr>A virtuális szolgáltatás műszaki feltételei: a GSM hálózat felépítése</vt:lpstr>
      <vt:lpstr>A virtuális szolgáltatás műszaki feltételei: a GSM hálózat felépítése</vt:lpstr>
      <vt:lpstr>A virtuális szolgáltatás műszaki feltételei: a GSM hálózat felépítése</vt:lpstr>
      <vt:lpstr>A mobil szolgáltatás értéklánca</vt:lpstr>
      <vt:lpstr>A mobil szolgáltatás értéklánca</vt:lpstr>
      <vt:lpstr>A mobil szolgáltatás értéklánca</vt:lpstr>
      <vt:lpstr>A mobil szolgáltatás értéklánca</vt:lpstr>
      <vt:lpstr>A virtuális szolgáltatás műszaki feltételei</vt:lpstr>
      <vt:lpstr>A virtuális szolgáltatás műszaki feltételei</vt:lpstr>
      <vt:lpstr>A virtuális szolgáltatás műszaki feltételei</vt:lpstr>
      <vt:lpstr>A virtuális szolgáltatás műszaki feltételei</vt:lpstr>
      <vt:lpstr>Szabályozási kérdések</vt:lpstr>
      <vt:lpstr>29. dia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Minta Wörd User Name</dc:creator>
  <cp:lastModifiedBy>Bartolits</cp:lastModifiedBy>
  <cp:revision>271</cp:revision>
  <dcterms:created xsi:type="dcterms:W3CDTF">2011-01-26T11:08:25Z</dcterms:created>
  <dcterms:modified xsi:type="dcterms:W3CDTF">2014-02-11T23:39:46Z</dcterms:modified>
</cp:coreProperties>
</file>