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9" r:id="rId6"/>
    <p:sldId id="271" r:id="rId7"/>
    <p:sldId id="303" r:id="rId8"/>
    <p:sldId id="322" r:id="rId9"/>
    <p:sldId id="325" r:id="rId10"/>
    <p:sldId id="320" r:id="rId11"/>
    <p:sldId id="323" r:id="rId12"/>
    <p:sldId id="308" r:id="rId13"/>
    <p:sldId id="305" r:id="rId14"/>
    <p:sldId id="324" r:id="rId15"/>
    <p:sldId id="326" r:id="rId16"/>
    <p:sldId id="309" r:id="rId17"/>
    <p:sldId id="327" r:id="rId18"/>
    <p:sldId id="321" r:id="rId19"/>
    <p:sldId id="310" r:id="rId20"/>
    <p:sldId id="311" r:id="rId21"/>
    <p:sldId id="312" r:id="rId22"/>
    <p:sldId id="313" r:id="rId23"/>
    <p:sldId id="268" r:id="rId24"/>
  </p:sldIdLst>
  <p:sldSz cx="10287000" cy="7239000"/>
  <p:notesSz cx="6797675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8000"/>
    <a:srgbClr val="FAB600"/>
    <a:srgbClr val="E8E8E8"/>
    <a:srgbClr val="FFB300"/>
    <a:srgbClr val="E75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2" y="-108"/>
      </p:cViewPr>
      <p:guideLst>
        <p:guide orient="horz" pos="228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7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28DA38-43DE-45A7-A292-7C33DF1CD0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655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4063" y="744538"/>
            <a:ext cx="52895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3065E5-791E-4EA5-A699-59B82AA518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25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0" charset="0"/>
              </a:defRPr>
            </a:lvl9pPr>
          </a:lstStyle>
          <a:p>
            <a:fld id="{2E02E962-0192-4509-899F-63E06CD2DDEA}" type="slidenum">
              <a:rPr lang="fr-FR" sz="1200" smtClean="0"/>
              <a:pPr/>
              <a:t>1</a:t>
            </a:fld>
            <a:endParaRPr lang="fr-FR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277C-EFD5-4A93-9E64-F0E076A521C8}" type="slidenum">
              <a:rPr lang="hu-HU"/>
              <a:pPr/>
              <a:t>12</a:t>
            </a:fld>
            <a:endParaRPr lang="hu-HU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6125"/>
            <a:ext cx="5286375" cy="37211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277C-EFD5-4A93-9E64-F0E076A521C8}" type="slidenum">
              <a:rPr lang="hu-HU"/>
              <a:pPr/>
              <a:t>13</a:t>
            </a:fld>
            <a:endParaRPr lang="hu-HU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6125"/>
            <a:ext cx="5286375" cy="37211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277C-EFD5-4A93-9E64-F0E076A521C8}" type="slidenum">
              <a:rPr lang="hu-HU"/>
              <a:pPr/>
              <a:t>14</a:t>
            </a:fld>
            <a:endParaRPr lang="hu-HU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6125"/>
            <a:ext cx="5286375" cy="37211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277C-EFD5-4A93-9E64-F0E076A521C8}" type="slidenum">
              <a:rPr lang="hu-HU"/>
              <a:pPr/>
              <a:t>15</a:t>
            </a:fld>
            <a:endParaRPr lang="hu-HU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6125"/>
            <a:ext cx="5286375" cy="37211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277C-EFD5-4A93-9E64-F0E076A521C8}" type="slidenum">
              <a:rPr lang="hu-HU"/>
              <a:pPr/>
              <a:t>16</a:t>
            </a:fld>
            <a:endParaRPr lang="hu-HU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6125"/>
            <a:ext cx="5286375" cy="37211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277C-EFD5-4A93-9E64-F0E076A521C8}" type="slidenum">
              <a:rPr lang="hu-HU"/>
              <a:pPr/>
              <a:t>17</a:t>
            </a:fld>
            <a:endParaRPr lang="hu-HU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6125"/>
            <a:ext cx="5286375" cy="37211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277C-EFD5-4A93-9E64-F0E076A521C8}" type="slidenum">
              <a:rPr lang="hu-HU"/>
              <a:pPr/>
              <a:t>18</a:t>
            </a:fld>
            <a:endParaRPr lang="hu-HU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6125"/>
            <a:ext cx="5286375" cy="37211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277C-EFD5-4A93-9E64-F0E076A521C8}" type="slidenum">
              <a:rPr lang="hu-HU"/>
              <a:pPr/>
              <a:t>19</a:t>
            </a:fld>
            <a:endParaRPr lang="hu-HU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6125"/>
            <a:ext cx="5286375" cy="37211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3BEDB-817B-4FCA-8FBF-C4C42053111C}" type="slidenum">
              <a:rPr lang="hu-HU"/>
              <a:pPr/>
              <a:t>2</a:t>
            </a:fld>
            <a:endParaRPr lang="hu-HU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6125"/>
            <a:ext cx="5286375" cy="37211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277C-EFD5-4A93-9E64-F0E076A521C8}" type="slidenum">
              <a:rPr lang="hu-HU"/>
              <a:pPr/>
              <a:t>3</a:t>
            </a:fld>
            <a:endParaRPr lang="hu-HU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6125"/>
            <a:ext cx="5286375" cy="37211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277C-EFD5-4A93-9E64-F0E076A521C8}" type="slidenum">
              <a:rPr lang="hu-HU"/>
              <a:pPr/>
              <a:t>5</a:t>
            </a:fld>
            <a:endParaRPr lang="hu-HU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6125"/>
            <a:ext cx="5286375" cy="37211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277C-EFD5-4A93-9E64-F0E076A521C8}" type="slidenum">
              <a:rPr lang="hu-HU"/>
              <a:pPr/>
              <a:t>6</a:t>
            </a:fld>
            <a:endParaRPr lang="hu-HU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6125"/>
            <a:ext cx="5286375" cy="37211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277C-EFD5-4A93-9E64-F0E076A521C8}" type="slidenum">
              <a:rPr lang="hu-HU"/>
              <a:pPr/>
              <a:t>7</a:t>
            </a:fld>
            <a:endParaRPr lang="hu-HU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6125"/>
            <a:ext cx="5286375" cy="37211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277C-EFD5-4A93-9E64-F0E076A521C8}" type="slidenum">
              <a:rPr lang="hu-HU"/>
              <a:pPr/>
              <a:t>8</a:t>
            </a:fld>
            <a:endParaRPr lang="hu-HU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6125"/>
            <a:ext cx="5286375" cy="37211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277C-EFD5-4A93-9E64-F0E076A521C8}" type="slidenum">
              <a:rPr lang="hu-HU"/>
              <a:pPr/>
              <a:t>9</a:t>
            </a:fld>
            <a:endParaRPr lang="hu-HU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6125"/>
            <a:ext cx="5286375" cy="37211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277C-EFD5-4A93-9E64-F0E076A521C8}" type="slidenum">
              <a:rPr lang="hu-HU"/>
              <a:pPr/>
              <a:t>11</a:t>
            </a:fld>
            <a:endParaRPr lang="hu-HU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6125"/>
            <a:ext cx="5286375" cy="37211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rezentacio hat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400175"/>
            <a:ext cx="972026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9" descr="Antenna_Hungaria_Q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50850"/>
            <a:ext cx="280828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57800" y="2209800"/>
            <a:ext cx="4362450" cy="1276350"/>
          </a:xfrm>
        </p:spPr>
        <p:txBody>
          <a:bodyPr/>
          <a:lstStyle>
            <a:lvl1pPr algn="r">
              <a:defRPr sz="3200" b="0"/>
            </a:lvl1pPr>
          </a:lstStyle>
          <a:p>
            <a:pPr lvl="0"/>
            <a:r>
              <a:rPr lang="fr-FR" noProof="0" smtClean="0"/>
              <a:t>Pre</a:t>
            </a:r>
            <a:r>
              <a:rPr lang="hu-HU" noProof="0" smtClean="0"/>
              <a:t>z</a:t>
            </a:r>
            <a:r>
              <a:rPr lang="fr-FR" noProof="0" smtClean="0"/>
              <a:t>ent</a:t>
            </a:r>
            <a:r>
              <a:rPr lang="hu-HU" noProof="0" smtClean="0"/>
              <a:t>áció címe</a:t>
            </a:r>
            <a:br>
              <a:rPr lang="hu-HU" noProof="0" smtClean="0"/>
            </a:br>
            <a:r>
              <a:rPr lang="fr-FR" noProof="0" smtClean="0"/>
              <a:t>Arial 32pt</a:t>
            </a:r>
            <a:r>
              <a:rPr lang="hu-HU" noProof="0" smtClean="0"/>
              <a:t>, bold</a:t>
            </a:r>
            <a:endParaRPr lang="fr-FR" noProof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763963"/>
            <a:ext cx="4362450" cy="2027237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noProof="0" smtClean="0"/>
              <a:t>Alcím – Arial 20pt, bold</a:t>
            </a:r>
            <a:endParaRPr lang="fr-FR" noProof="0" smtClean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quarter" idx="10"/>
          </p:nvPr>
        </p:nvSpPr>
        <p:spPr>
          <a:xfrm>
            <a:off x="7486650" y="6248400"/>
            <a:ext cx="2133600" cy="457200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7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prezentáció címe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8D981-4F7A-4929-9C23-5E999C006DC3}" type="slidenum">
              <a:rPr lang="fr-FR"/>
              <a:pPr>
                <a:defRPr/>
              </a:pPr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0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593013" y="457200"/>
            <a:ext cx="2428875" cy="5867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7135813" cy="5867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prezentáció címe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C4867-5623-4DBD-B6D0-C444809A06B3}" type="slidenum">
              <a:rPr lang="fr-FR"/>
              <a:pPr>
                <a:defRPr/>
              </a:pPr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0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prezentáció címe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0DCC9-86FC-4E9E-A4C1-5A2F480C68ED}" type="slidenum">
              <a:rPr lang="fr-FR"/>
              <a:pPr>
                <a:defRPr/>
              </a:pPr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3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4651375"/>
            <a:ext cx="8743950" cy="14382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12800" y="3068638"/>
            <a:ext cx="8743950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prezentáció címe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8F06-43F5-4FF6-B2D4-9F556A0FAFF1}" type="slidenum">
              <a:rPr lang="fr-FR"/>
              <a:pPr>
                <a:defRPr/>
              </a:pPr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2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78155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38750" y="1981200"/>
            <a:ext cx="4783138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prezentáció címe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C4B3-91A3-484F-9922-1BAADEFBA787}" type="slidenum">
              <a:rPr lang="fr-FR"/>
              <a:pPr>
                <a:defRPr/>
              </a:pPr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4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290513"/>
            <a:ext cx="9258300" cy="12065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14350" y="1620838"/>
            <a:ext cx="4545013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350" y="2295525"/>
            <a:ext cx="4545013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226050" y="1620838"/>
            <a:ext cx="4546600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226050" y="2295525"/>
            <a:ext cx="4546600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prezentáció címe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90522-C59A-4B86-AECE-E497193D46A7}" type="slidenum">
              <a:rPr lang="fr-FR"/>
              <a:pPr>
                <a:defRPr/>
              </a:pPr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4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prezentáció címe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82250-12B3-4D92-8E96-E4AC2F4DE098}" type="slidenum">
              <a:rPr lang="fr-FR"/>
              <a:pPr>
                <a:defRPr/>
              </a:pPr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0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prezentáció címe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96805-9B28-41BB-A702-F1C997F2A9AC}" type="slidenum">
              <a:rPr lang="fr-FR"/>
              <a:pPr>
                <a:defRPr/>
              </a:pPr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5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288925"/>
            <a:ext cx="3384550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22725" y="288925"/>
            <a:ext cx="5749925" cy="617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14350" y="1514475"/>
            <a:ext cx="3384550" cy="495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prezentáció címe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F2F0C-A6FC-4036-AFDE-395806DA635A}" type="slidenum">
              <a:rPr lang="fr-FR"/>
              <a:pPr>
                <a:defRPr/>
              </a:pPr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8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6125" y="5067300"/>
            <a:ext cx="6172200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016125" y="646113"/>
            <a:ext cx="61722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016125" y="5665788"/>
            <a:ext cx="6172200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prezentáció címe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D0008-FA66-4D66-9C60-1B46EDB9B238}" type="slidenum">
              <a:rPr lang="fr-FR"/>
              <a:pPr>
                <a:defRPr/>
              </a:pPr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2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46133261"/>
              </p:ext>
            </p:extLst>
          </p:nvPr>
        </p:nvGraphicFramePr>
        <p:xfrm>
          <a:off x="319088" y="306388"/>
          <a:ext cx="9720262" cy="648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" name="Image" r:id="rId14" imgW="20241270" imgH="2996825" progId="Photoshop.Image.9">
                  <p:embed/>
                </p:oleObj>
              </mc:Choice>
              <mc:Fallback>
                <p:oleObj name="Image" r:id="rId14" imgW="20241270" imgH="2996825" progId="Photoshop.Image.9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306388"/>
                        <a:ext cx="9720262" cy="648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971708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tartalom</a:t>
            </a:r>
            <a:endParaRPr lang="fr-FR" smtClean="0"/>
          </a:p>
          <a:p>
            <a:pPr lvl="1"/>
            <a:r>
              <a:rPr lang="hu-HU" smtClean="0"/>
              <a:t>tartalom</a:t>
            </a:r>
            <a:endParaRPr lang="fr-FR" smtClean="0"/>
          </a:p>
          <a:p>
            <a:pPr lvl="2"/>
            <a:r>
              <a:rPr lang="hu-HU" smtClean="0"/>
              <a:t>tartalom</a:t>
            </a:r>
            <a:endParaRPr lang="fr-FR" smtClean="0"/>
          </a:p>
          <a:p>
            <a:pPr lvl="3"/>
            <a:r>
              <a:rPr lang="hu-HU" smtClean="0"/>
              <a:t>tartalom</a:t>
            </a:r>
            <a:endParaRPr lang="fr-FR" smtClean="0"/>
          </a:p>
          <a:p>
            <a:pPr lvl="4"/>
            <a:r>
              <a:rPr lang="hu-HU" smtClean="0"/>
              <a:t>tartalom</a:t>
            </a:r>
            <a:endParaRPr lang="fr-FR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2913" y="6788150"/>
            <a:ext cx="45418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5038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prezentáció címe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5713" y="6788150"/>
            <a:ext cx="16398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71600" y="6781800"/>
            <a:ext cx="19812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>
              <a:defRPr/>
            </a:pPr>
            <a:fld id="{26704FDD-7C63-47D6-A113-7D722352EBFB}" type="slidenum">
              <a:rPr lang="fr-FR"/>
              <a:pPr>
                <a:defRPr/>
              </a:pPr>
              <a:t>‹#›</a:t>
            </a:fld>
            <a:endParaRPr lang="fr-FR" sz="1400">
              <a:latin typeface="Times" pitchFamily="-80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9448800" cy="5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Cím – </a:t>
            </a:r>
            <a:r>
              <a:rPr lang="hu-HU" dirty="0" err="1" smtClean="0"/>
              <a:t>Arial</a:t>
            </a:r>
            <a:r>
              <a:rPr lang="hu-HU" dirty="0" smtClean="0"/>
              <a:t> 28pt, </a:t>
            </a:r>
            <a:r>
              <a:rPr lang="hu-HU" dirty="0" err="1" smtClean="0"/>
              <a:t>bold</a:t>
            </a:r>
            <a:endParaRPr lang="fr-FR" dirty="0" smtClean="0"/>
          </a:p>
        </p:txBody>
      </p:sp>
      <p:pic>
        <p:nvPicPr>
          <p:cNvPr id="1032" name="Picture 24" descr="Antenna_Hungaria_Q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6572250"/>
            <a:ext cx="176053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9250" indent="-349250" algn="l" defTabSz="935038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Ø"/>
        <a:defRPr sz="2000" b="1">
          <a:solidFill>
            <a:srgbClr val="333399"/>
          </a:solidFill>
          <a:latin typeface="+mn-lt"/>
          <a:ea typeface="+mn-ea"/>
          <a:cs typeface="+mn-cs"/>
        </a:defRPr>
      </a:lvl1pPr>
      <a:lvl2pPr marL="758825" indent="-292100" algn="l" defTabSz="935038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"/>
        <a:defRPr sz="1400">
          <a:solidFill>
            <a:schemeClr val="tx1"/>
          </a:solidFill>
          <a:latin typeface="+mn-lt"/>
        </a:defRPr>
      </a:lvl2pPr>
      <a:lvl3pPr marL="1166813" indent="-231775" algn="l" defTabSz="935038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633538" indent="-231775" algn="l" defTabSz="935038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101850" indent="-233363" algn="l" defTabSz="935038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59050" indent="-233363" algn="l" defTabSz="935038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3016250" indent="-233363" algn="l" defTabSz="935038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73450" indent="-233363" algn="l" defTabSz="935038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930650" indent="-233363" algn="l" defTabSz="935038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eg"/><Relationship Id="rId18" Type="http://schemas.openxmlformats.org/officeDocument/2006/relationships/image" Target="../media/image23.jp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png"/><Relationship Id="rId21" Type="http://schemas.openxmlformats.org/officeDocument/2006/relationships/image" Target="../media/image26.gif"/><Relationship Id="rId34" Type="http://schemas.openxmlformats.org/officeDocument/2006/relationships/image" Target="../media/image39.jpeg"/><Relationship Id="rId42" Type="http://schemas.openxmlformats.org/officeDocument/2006/relationships/image" Target="../media/image47.png"/><Relationship Id="rId47" Type="http://schemas.openxmlformats.org/officeDocument/2006/relationships/image" Target="../media/image52.jpeg"/><Relationship Id="rId50" Type="http://schemas.openxmlformats.org/officeDocument/2006/relationships/image" Target="../media/image55.gif"/><Relationship Id="rId7" Type="http://schemas.openxmlformats.org/officeDocument/2006/relationships/image" Target="../media/image12.gif"/><Relationship Id="rId12" Type="http://schemas.openxmlformats.org/officeDocument/2006/relationships/image" Target="../media/image17.jp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jpg"/><Relationship Id="rId38" Type="http://schemas.openxmlformats.org/officeDocument/2006/relationships/image" Target="../media/image43.jpeg"/><Relationship Id="rId46" Type="http://schemas.openxmlformats.org/officeDocument/2006/relationships/image" Target="../media/image51.png"/><Relationship Id="rId2" Type="http://schemas.openxmlformats.org/officeDocument/2006/relationships/image" Target="../media/image7.gif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29" Type="http://schemas.openxmlformats.org/officeDocument/2006/relationships/image" Target="../media/image34.jpg"/><Relationship Id="rId41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jp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jpg"/><Relationship Id="rId5" Type="http://schemas.openxmlformats.org/officeDocument/2006/relationships/image" Target="../media/image10.png"/><Relationship Id="rId15" Type="http://schemas.openxmlformats.org/officeDocument/2006/relationships/image" Target="../media/image20.jpg"/><Relationship Id="rId23" Type="http://schemas.openxmlformats.org/officeDocument/2006/relationships/image" Target="../media/image28.png"/><Relationship Id="rId28" Type="http://schemas.openxmlformats.org/officeDocument/2006/relationships/image" Target="../media/image33.jpg"/><Relationship Id="rId36" Type="http://schemas.openxmlformats.org/officeDocument/2006/relationships/image" Target="../media/image41.jpg"/><Relationship Id="rId49" Type="http://schemas.openxmlformats.org/officeDocument/2006/relationships/image" Target="../media/image54.jpg"/><Relationship Id="rId10" Type="http://schemas.openxmlformats.org/officeDocument/2006/relationships/image" Target="../media/image15.png"/><Relationship Id="rId19" Type="http://schemas.openxmlformats.org/officeDocument/2006/relationships/image" Target="../media/image24.gif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14.gif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gif"/><Relationship Id="rId30" Type="http://schemas.openxmlformats.org/officeDocument/2006/relationships/image" Target="../media/image35.png"/><Relationship Id="rId35" Type="http://schemas.openxmlformats.org/officeDocument/2006/relationships/image" Target="../media/image40.jpg"/><Relationship Id="rId43" Type="http://schemas.openxmlformats.org/officeDocument/2006/relationships/image" Target="../media/image48.png"/><Relationship Id="rId48" Type="http://schemas.openxmlformats.org/officeDocument/2006/relationships/image" Target="../media/image53.jpeg"/><Relationship Id="rId8" Type="http://schemas.openxmlformats.org/officeDocument/2006/relationships/image" Target="../media/image13.png"/><Relationship Id="rId51" Type="http://schemas.openxmlformats.org/officeDocument/2006/relationships/image" Target="../media/image5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7516" y="1603276"/>
            <a:ext cx="4362450" cy="1584176"/>
          </a:xfrm>
        </p:spPr>
        <p:txBody>
          <a:bodyPr/>
          <a:lstStyle/>
          <a:p>
            <a:pPr algn="ctr"/>
            <a:r>
              <a:rPr lang="hu-HU" dirty="0" err="1" smtClean="0"/>
              <a:t>HbbTV</a:t>
            </a:r>
            <a:r>
              <a:rPr lang="hu-HU" dirty="0" smtClean="0"/>
              <a:t> kísérletek a magyarországi DVB-T platformon</a:t>
            </a:r>
            <a:br>
              <a:rPr lang="hu-HU" dirty="0" smtClean="0"/>
            </a:br>
            <a:endParaRPr lang="hu-H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6996" y="5347692"/>
            <a:ext cx="3540646" cy="1367705"/>
          </a:xfrm>
        </p:spPr>
        <p:txBody>
          <a:bodyPr/>
          <a:lstStyle/>
          <a:p>
            <a:pPr algn="ctr"/>
            <a:r>
              <a:rPr lang="hu-HU" dirty="0" err="1" smtClean="0"/>
              <a:t>Gnandt</a:t>
            </a:r>
            <a:r>
              <a:rPr lang="hu-HU" dirty="0" smtClean="0"/>
              <a:t> András</a:t>
            </a:r>
          </a:p>
          <a:p>
            <a:pPr algn="ctr"/>
            <a:r>
              <a:rPr lang="hu-HU" dirty="0" smtClean="0"/>
              <a:t>Antenna Hungária </a:t>
            </a:r>
            <a:r>
              <a:rPr lang="hu-HU" dirty="0" err="1" smtClean="0"/>
              <a:t>Zrt</a:t>
            </a:r>
            <a:r>
              <a:rPr lang="hu-HU" dirty="0" smtClean="0"/>
              <a:t>.</a:t>
            </a:r>
          </a:p>
          <a:p>
            <a:pPr algn="ctr"/>
            <a:r>
              <a:rPr lang="hu-HU" dirty="0" smtClean="0"/>
              <a:t>E-mail: </a:t>
            </a:r>
            <a:r>
              <a:rPr lang="hu-HU" dirty="0" err="1" smtClean="0"/>
              <a:t>gnandta</a:t>
            </a:r>
            <a:r>
              <a:rPr lang="hu-HU" dirty="0" smtClean="0"/>
              <a:t>@</a:t>
            </a:r>
            <a:r>
              <a:rPr lang="hu-HU" dirty="0" err="1" smtClean="0"/>
              <a:t>ahrt.hu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Szabványok – amire épül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prezentáció címe</a:t>
            </a:r>
            <a:endParaRPr lang="fr-FR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0DCC9-86FC-4E9E-A4C1-5A2F480C68ED}" type="slidenum">
              <a:rPr lang="fr-FR" smtClean="0"/>
              <a:pPr>
                <a:defRPr/>
              </a:pPr>
              <a:t>10</a:t>
            </a:fld>
            <a:endParaRPr lang="fr-FR" sz="1400">
              <a:latin typeface="Times" pitchFamily="-80" charset="0"/>
            </a:endParaRPr>
          </a:p>
        </p:txBody>
      </p:sp>
      <p:pic>
        <p:nvPicPr>
          <p:cNvPr id="2050" name="Picture 2" descr="Grafi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92" y="995207"/>
            <a:ext cx="7200800" cy="56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A81D-8D06-4623-AA53-3A18D0D4A110}" type="slidenum">
              <a:rPr lang="hu-HU"/>
              <a:pPr/>
              <a:t>11</a:t>
            </a:fld>
            <a:endParaRPr lang="hu-HU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307132"/>
            <a:ext cx="10165556" cy="745684"/>
          </a:xfrm>
        </p:spPr>
        <p:txBody>
          <a:bodyPr/>
          <a:lstStyle/>
          <a:p>
            <a:r>
              <a:rPr lang="hu-HU" sz="2600" dirty="0" smtClean="0"/>
              <a:t>Kiforrott szabványokra alapozás</a:t>
            </a:r>
            <a:endParaRPr lang="hu-HU" sz="2600" dirty="0">
              <a:solidFill>
                <a:schemeClr val="tx1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56" y="955204"/>
            <a:ext cx="9842301" cy="5976664"/>
          </a:xfrm>
        </p:spPr>
        <p:txBody>
          <a:bodyPr/>
          <a:lstStyle/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CEA,W3C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CE-HTML</a:t>
            </a:r>
            <a:endParaRPr lang="hu-HU" dirty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W3C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HTML4, DOM 2 ( 2000 végén – </a:t>
            </a:r>
            <a:r>
              <a:rPr lang="hu-HU" dirty="0" err="1" smtClean="0"/>
              <a:t>getElementById</a:t>
            </a:r>
            <a:r>
              <a:rPr lang="hu-HU" dirty="0" smtClean="0"/>
              <a:t>(),CSS, esemény modell, XML névtér támogatás), XHTML 1.0 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CSS TV (</a:t>
            </a:r>
            <a:r>
              <a:rPr lang="hu-HU" dirty="0" err="1" smtClean="0"/>
              <a:t>Cascading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r>
              <a:rPr lang="hu-HU" dirty="0" smtClean="0"/>
              <a:t> </a:t>
            </a:r>
            <a:r>
              <a:rPr lang="hu-HU" dirty="0" err="1" smtClean="0"/>
              <a:t>Sheets</a:t>
            </a:r>
            <a:r>
              <a:rPr lang="hu-HU" dirty="0" smtClean="0"/>
              <a:t> </a:t>
            </a:r>
            <a:r>
              <a:rPr lang="hu-HU" dirty="0" err="1" smtClean="0"/>
              <a:t>profile</a:t>
            </a:r>
            <a:r>
              <a:rPr lang="hu-HU" dirty="0" smtClean="0"/>
              <a:t> 1.0, </a:t>
            </a:r>
            <a:r>
              <a:rPr lang="hu-HU" dirty="0" err="1" smtClean="0"/>
              <a:t>Javascript</a:t>
            </a:r>
            <a:r>
              <a:rPr lang="hu-HU" dirty="0" smtClean="0"/>
              <a:t> (kliensoldal, </a:t>
            </a:r>
            <a:r>
              <a:rPr lang="hu-HU" dirty="0" err="1" smtClean="0"/>
              <a:t>ECMAScrypt</a:t>
            </a:r>
            <a:r>
              <a:rPr lang="hu-HU" dirty="0" smtClean="0"/>
              <a:t>)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AJAX (</a:t>
            </a:r>
            <a:r>
              <a:rPr lang="hu-HU" dirty="0" err="1" smtClean="0"/>
              <a:t>XMLHttpRequest</a:t>
            </a:r>
            <a:r>
              <a:rPr lang="hu-HU" dirty="0" smtClean="0"/>
              <a:t> API, JSON – szervertől kérés, közvetlen DOM manipulálás)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OIPF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Deklarált Alkalmazás Környezet – browser</a:t>
            </a:r>
            <a:endParaRPr lang="hu-HU" dirty="0"/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Médiaformátumok, </a:t>
            </a:r>
            <a:r>
              <a:rPr lang="hu-HU" dirty="0" err="1" smtClean="0"/>
              <a:t>streaming</a:t>
            </a:r>
            <a:r>
              <a:rPr lang="hu-HU" dirty="0" smtClean="0"/>
              <a:t> protokollok, tartalomra vonatkozó  </a:t>
            </a:r>
            <a:r>
              <a:rPr lang="hu-HU" dirty="0" err="1" smtClean="0"/>
              <a:t>metaadatok</a:t>
            </a:r>
            <a:endParaRPr lang="hu-HU" dirty="0" smtClean="0"/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Hitelesítés, tartalomvédelem, szolgáltatásvédelem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DVB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Applikációk jelzése ( ETSI TS 102 809 ) – AIT táblák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DSM-CC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Műsorszóró </a:t>
            </a:r>
            <a:r>
              <a:rPr lang="hu-HU" dirty="0" err="1" smtClean="0"/>
              <a:t>kodekek</a:t>
            </a:r>
            <a:endParaRPr lang="hu-HU" dirty="0" smtClean="0"/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Rendszerinformációk (SI-PMT, az </a:t>
            </a:r>
            <a:r>
              <a:rPr lang="hu-HU" dirty="0" err="1" smtClean="0"/>
              <a:t>AIT-t</a:t>
            </a:r>
            <a:r>
              <a:rPr lang="hu-HU" dirty="0" smtClean="0"/>
              <a:t> a PMT táblából hivatkozzuk)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6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A81D-8D06-4623-AA53-3A18D0D4A110}" type="slidenum">
              <a:rPr lang="hu-HU"/>
              <a:pPr/>
              <a:t>12</a:t>
            </a:fld>
            <a:endParaRPr lang="hu-HU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307132"/>
            <a:ext cx="10165556" cy="745684"/>
          </a:xfrm>
        </p:spPr>
        <p:txBody>
          <a:bodyPr/>
          <a:lstStyle/>
          <a:p>
            <a:r>
              <a:rPr lang="hu-HU" sz="2600" dirty="0" smtClean="0"/>
              <a:t>Támogatott </a:t>
            </a:r>
            <a:r>
              <a:rPr lang="hu-HU" sz="2600" dirty="0" err="1" smtClean="0"/>
              <a:t>kodekek</a:t>
            </a:r>
            <a:r>
              <a:rPr lang="hu-HU" sz="2600" dirty="0" smtClean="0"/>
              <a:t> és protokollok</a:t>
            </a:r>
            <a:endParaRPr lang="hu-HU" sz="2600" dirty="0">
              <a:solidFill>
                <a:schemeClr val="tx1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56" y="1171228"/>
            <a:ext cx="9842301" cy="5832648"/>
          </a:xfrm>
        </p:spPr>
        <p:txBody>
          <a:bodyPr/>
          <a:lstStyle/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800" dirty="0" err="1" smtClean="0"/>
              <a:t>Broadcast</a:t>
            </a:r>
            <a:r>
              <a:rPr lang="hu-HU" sz="2800" dirty="0" smtClean="0"/>
              <a:t> esetén a DVB szabvány szerinti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800" dirty="0" smtClean="0"/>
              <a:t>Alábbiak a </a:t>
            </a:r>
            <a:r>
              <a:rPr lang="hu-HU" sz="2800" dirty="0" err="1" smtClean="0"/>
              <a:t>broadband</a:t>
            </a:r>
            <a:r>
              <a:rPr lang="hu-HU" sz="2800" dirty="0" smtClean="0"/>
              <a:t> elérésre vonatkoznak: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800" dirty="0" smtClean="0"/>
              <a:t>Video </a:t>
            </a:r>
            <a:r>
              <a:rPr lang="hu-HU" sz="2800" dirty="0" err="1" smtClean="0"/>
              <a:t>kodek</a:t>
            </a:r>
            <a:r>
              <a:rPr lang="hu-HU" sz="2800" dirty="0" smtClean="0"/>
              <a:t>: H.264 1920x1080p25 felbontásig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800" dirty="0" err="1" smtClean="0"/>
              <a:t>Audio</a:t>
            </a:r>
            <a:r>
              <a:rPr lang="hu-HU" sz="2800" dirty="0" smtClean="0"/>
              <a:t> </a:t>
            </a:r>
            <a:r>
              <a:rPr lang="hu-HU" sz="2800" dirty="0" err="1" smtClean="0"/>
              <a:t>kodek</a:t>
            </a:r>
            <a:r>
              <a:rPr lang="hu-HU" sz="2800" dirty="0" smtClean="0"/>
              <a:t>: MPEG-1 </a:t>
            </a:r>
            <a:r>
              <a:rPr lang="hu-HU" sz="2800" dirty="0" err="1" smtClean="0"/>
              <a:t>Layer</a:t>
            </a:r>
            <a:r>
              <a:rPr lang="hu-HU" sz="2800" dirty="0" smtClean="0"/>
              <a:t> 3, E-AC3, HE-AAC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800" dirty="0" err="1" smtClean="0"/>
              <a:t>Streaming</a:t>
            </a:r>
            <a:r>
              <a:rPr lang="hu-HU" sz="2800" dirty="0" smtClean="0"/>
              <a:t> protokollok: HTTP, RTSP, </a:t>
            </a:r>
            <a:r>
              <a:rPr lang="hu-HU" sz="2800" dirty="0" err="1" smtClean="0"/>
              <a:t>unicast</a:t>
            </a:r>
            <a:endParaRPr lang="hu-HU" sz="2800" dirty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800" dirty="0" smtClean="0"/>
              <a:t>Konténerek: TS és MP4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800" dirty="0" smtClean="0"/>
              <a:t>Állóképek: JPG, PNG, GIF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800" dirty="0" smtClean="0"/>
              <a:t>HTTPS – érzékeny adatok esetén (pl. </a:t>
            </a:r>
            <a:r>
              <a:rPr lang="hu-HU" sz="2800" dirty="0" err="1" smtClean="0"/>
              <a:t>authentikáció</a:t>
            </a:r>
            <a:r>
              <a:rPr lang="hu-HU" sz="2800" dirty="0" smtClean="0"/>
              <a:t>)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4155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85" y="1018630"/>
            <a:ext cx="7272808" cy="557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A81D-8D06-4623-AA53-3A18D0D4A110}" type="slidenum">
              <a:rPr lang="hu-HU"/>
              <a:pPr/>
              <a:t>13</a:t>
            </a:fld>
            <a:endParaRPr lang="hu-HU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307132"/>
            <a:ext cx="10165556" cy="745684"/>
          </a:xfrm>
        </p:spPr>
        <p:txBody>
          <a:bodyPr/>
          <a:lstStyle/>
          <a:p>
            <a:r>
              <a:rPr lang="hu-HU" sz="2600" dirty="0" smtClean="0"/>
              <a:t>Hogyan működik?</a:t>
            </a:r>
            <a:endParaRPr lang="hu-H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A81D-8D06-4623-AA53-3A18D0D4A110}" type="slidenum">
              <a:rPr lang="hu-HU"/>
              <a:pPr/>
              <a:t>14</a:t>
            </a:fld>
            <a:endParaRPr lang="hu-HU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307132"/>
            <a:ext cx="10165556" cy="745684"/>
          </a:xfrm>
        </p:spPr>
        <p:txBody>
          <a:bodyPr/>
          <a:lstStyle/>
          <a:p>
            <a:r>
              <a:rPr lang="hu-HU" sz="2600" dirty="0" smtClean="0"/>
              <a:t>Hogyan működik? – vevőkészülék alapkövetelmények</a:t>
            </a:r>
            <a:endParaRPr lang="hu-HU" sz="2600" dirty="0">
              <a:solidFill>
                <a:schemeClr val="tx1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56" y="1243236"/>
            <a:ext cx="9842301" cy="5400600"/>
          </a:xfrm>
        </p:spPr>
        <p:txBody>
          <a:bodyPr/>
          <a:lstStyle/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Broadcast</a:t>
            </a:r>
            <a:endParaRPr lang="hu-HU" dirty="0"/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DVB-T, DVB-S, DVB-C platform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Lineáris A/V tartalom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Alkalmazás jelzés és alkalmazás  adatok, alkalmazás életciklusa  (hasonló mint az MHP)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Szinkronizálás a lineáris tartalomhoz (szavazás, kvíz, reklám , időjárás figyelmeztetés stb.)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dirty="0" smtClean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Broadband</a:t>
            </a:r>
            <a:r>
              <a:rPr lang="hu-HU" dirty="0" smtClean="0"/>
              <a:t> - </a:t>
            </a:r>
            <a:r>
              <a:rPr lang="hu-HU" dirty="0" err="1" smtClean="0"/>
              <a:t>Szélessáv</a:t>
            </a:r>
            <a:endParaRPr lang="hu-HU" dirty="0" smtClean="0"/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Internet kapcsolat – RJ45, </a:t>
            </a:r>
            <a:r>
              <a:rPr lang="hu-HU" dirty="0" err="1" smtClean="0"/>
              <a:t>WiFi</a:t>
            </a:r>
            <a:endParaRPr lang="hu-HU" dirty="0" smtClean="0"/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Kétirányú kommunikáció – interaktivitás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Nemlineáris tartalmak – igény szerint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Akár nem valós idejű tartalom letöltés  (</a:t>
            </a:r>
            <a:r>
              <a:rPr lang="hu-HU" dirty="0" err="1" smtClean="0"/>
              <a:t>perzisztens</a:t>
            </a:r>
            <a:r>
              <a:rPr lang="hu-HU" dirty="0" smtClean="0"/>
              <a:t>, progresszív) - opcionális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35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A81D-8D06-4623-AA53-3A18D0D4A110}" type="slidenum">
              <a:rPr lang="hu-HU"/>
              <a:pPr/>
              <a:t>15</a:t>
            </a:fld>
            <a:endParaRPr lang="hu-HU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307132"/>
            <a:ext cx="10165556" cy="745684"/>
          </a:xfrm>
        </p:spPr>
        <p:txBody>
          <a:bodyPr/>
          <a:lstStyle/>
          <a:p>
            <a:r>
              <a:rPr lang="hu-HU" sz="2600" dirty="0" smtClean="0"/>
              <a:t>Alkalmazások felosztása</a:t>
            </a:r>
            <a:endParaRPr lang="hu-HU" sz="2600" dirty="0">
              <a:solidFill>
                <a:schemeClr val="tx1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56" y="1243236"/>
            <a:ext cx="9842301" cy="5400600"/>
          </a:xfrm>
        </p:spPr>
        <p:txBody>
          <a:bodyPr/>
          <a:lstStyle/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Broadcast</a:t>
            </a:r>
            <a:r>
              <a:rPr lang="hu-HU" dirty="0" smtClean="0"/>
              <a:t> függő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„</a:t>
            </a:r>
            <a:r>
              <a:rPr lang="hu-HU" dirty="0" err="1" smtClean="0"/>
              <a:t>red</a:t>
            </a:r>
            <a:r>
              <a:rPr lang="hu-HU" dirty="0" smtClean="0"/>
              <a:t> </a:t>
            </a:r>
            <a:r>
              <a:rPr lang="hu-HU" dirty="0" err="1" smtClean="0"/>
              <a:t>button</a:t>
            </a:r>
            <a:r>
              <a:rPr lang="hu-HU" dirty="0" smtClean="0"/>
              <a:t>” alkalmazások</a:t>
            </a:r>
          </a:p>
          <a:p>
            <a:pPr marL="1208755" lvl="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Interaktív hirdetések</a:t>
            </a:r>
          </a:p>
          <a:p>
            <a:pPr marL="1208755" lvl="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Szavazás, kvíz</a:t>
            </a:r>
          </a:p>
          <a:p>
            <a:pPr marL="1208755" lvl="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Sporteredmények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Programmal kapcsolatos alkalmazások (</a:t>
            </a:r>
            <a:r>
              <a:rPr lang="hu-HU" dirty="0" err="1" smtClean="0"/>
              <a:t>T-Commerce</a:t>
            </a:r>
            <a:r>
              <a:rPr lang="hu-HU" dirty="0" smtClean="0"/>
              <a:t>)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Digitális teletext a TEXT gomb megnyomásával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Broadcast</a:t>
            </a:r>
            <a:r>
              <a:rPr lang="hu-HU" dirty="0" smtClean="0"/>
              <a:t> független – indítás a </a:t>
            </a:r>
            <a:r>
              <a:rPr lang="hu-HU" dirty="0" err="1" smtClean="0"/>
              <a:t>broadcastból</a:t>
            </a:r>
            <a:r>
              <a:rPr lang="hu-HU" dirty="0" smtClean="0"/>
              <a:t> történik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Catch-up</a:t>
            </a:r>
            <a:r>
              <a:rPr lang="hu-HU" dirty="0" smtClean="0"/>
              <a:t> TV, </a:t>
            </a:r>
            <a:r>
              <a:rPr lang="hu-HU" dirty="0" err="1" smtClean="0"/>
              <a:t>VoD</a:t>
            </a:r>
            <a:r>
              <a:rPr lang="hu-HU" dirty="0" smtClean="0"/>
              <a:t> – ajánló és kereső funkciókkal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Játékok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Szociális média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Fotók megosztása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Élő </a:t>
            </a:r>
            <a:r>
              <a:rPr lang="hu-HU" dirty="0" err="1" smtClean="0"/>
              <a:t>streaming</a:t>
            </a:r>
            <a:r>
              <a:rPr lang="hu-HU" dirty="0" smtClean="0"/>
              <a:t> (TV, rádió)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Start-over (kék gomb, direkt elérésű)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Időjárás</a:t>
            </a:r>
          </a:p>
          <a:p>
            <a:pPr marL="0" indent="0">
              <a:spcAft>
                <a:spcPct val="50000"/>
              </a:spcAft>
              <a:buNone/>
            </a:pPr>
            <a:endParaRPr lang="hu-HU" dirty="0" smtClean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65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A81D-8D06-4623-AA53-3A18D0D4A110}" type="slidenum">
              <a:rPr lang="hu-HU"/>
              <a:pPr/>
              <a:t>16</a:t>
            </a:fld>
            <a:endParaRPr lang="hu-HU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307132"/>
            <a:ext cx="10165556" cy="745684"/>
          </a:xfrm>
        </p:spPr>
        <p:txBody>
          <a:bodyPr/>
          <a:lstStyle/>
          <a:p>
            <a:r>
              <a:rPr lang="hu-HU" sz="2600" dirty="0" smtClean="0"/>
              <a:t>Alkalmazások elérése</a:t>
            </a:r>
            <a:endParaRPr lang="hu-HU" sz="2600" dirty="0">
              <a:solidFill>
                <a:schemeClr val="tx1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56" y="1243236"/>
            <a:ext cx="9842301" cy="5400600"/>
          </a:xfrm>
        </p:spPr>
        <p:txBody>
          <a:bodyPr/>
          <a:lstStyle/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HbbTV</a:t>
            </a:r>
            <a:r>
              <a:rPr lang="hu-HU" dirty="0" smtClean="0"/>
              <a:t> </a:t>
            </a:r>
            <a:r>
              <a:rPr lang="hu-HU" dirty="0"/>
              <a:t> </a:t>
            </a:r>
            <a:r>
              <a:rPr lang="hu-HU" dirty="0" smtClean="0"/>
              <a:t>„</a:t>
            </a:r>
            <a:r>
              <a:rPr lang="hu-HU" dirty="0" err="1" smtClean="0"/>
              <a:t>autostart</a:t>
            </a:r>
            <a:r>
              <a:rPr lang="hu-HU" dirty="0" smtClean="0"/>
              <a:t>” alkalmazás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AIT jelzésre felugró alkalmazás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Csatornaváltáskor automatikusan felugrik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Teljes képernyős vagy csak jelzi az elérhetőséget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„Red </a:t>
            </a:r>
            <a:r>
              <a:rPr lang="hu-HU" dirty="0" err="1" smtClean="0"/>
              <a:t>button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” a nemzetközi szakmai nyelvben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 felhasználó a piros gombbal indítja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Gyakorlatilag „</a:t>
            </a:r>
            <a:r>
              <a:rPr lang="hu-HU" dirty="0" err="1" smtClean="0"/>
              <a:t>autostart</a:t>
            </a:r>
            <a:r>
              <a:rPr lang="hu-HU" dirty="0" smtClean="0"/>
              <a:t>”, de átdefiniálható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HbbTV</a:t>
            </a:r>
            <a:r>
              <a:rPr lang="hu-HU" dirty="0" smtClean="0"/>
              <a:t> portál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Rádió szolgáltatásoknál 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Teljes portál jelenik meg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Navigáció és alkalmazás indítása hasonló mint egy weblapon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HbbTV</a:t>
            </a:r>
            <a:r>
              <a:rPr lang="hu-HU" dirty="0" smtClean="0"/>
              <a:t> menü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Menüből elérhető alkalmazások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98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A81D-8D06-4623-AA53-3A18D0D4A110}" type="slidenum">
              <a:rPr lang="hu-HU"/>
              <a:pPr/>
              <a:t>17</a:t>
            </a:fld>
            <a:endParaRPr lang="hu-HU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307132"/>
            <a:ext cx="10165556" cy="745684"/>
          </a:xfrm>
        </p:spPr>
        <p:txBody>
          <a:bodyPr/>
          <a:lstStyle/>
          <a:p>
            <a:r>
              <a:rPr lang="hu-HU" sz="2600" dirty="0" smtClean="0"/>
              <a:t>Alkalmazások funkcionalitása</a:t>
            </a:r>
            <a:endParaRPr lang="hu-HU" sz="2600" dirty="0">
              <a:solidFill>
                <a:schemeClr val="tx1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56" y="1027212"/>
            <a:ext cx="9842301" cy="5904656"/>
          </a:xfrm>
        </p:spPr>
        <p:txBody>
          <a:bodyPr/>
          <a:lstStyle/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Triggering</a:t>
            </a:r>
            <a:r>
              <a:rPr lang="hu-HU" dirty="0" smtClean="0"/>
              <a:t> – applikáció szinkronizálása élő </a:t>
            </a:r>
            <a:r>
              <a:rPr lang="hu-HU" dirty="0" err="1" smtClean="0"/>
              <a:t>stream</a:t>
            </a:r>
            <a:r>
              <a:rPr lang="hu-HU" dirty="0" smtClean="0"/>
              <a:t> eseményhez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Streaming</a:t>
            </a:r>
            <a:r>
              <a:rPr lang="hu-HU" dirty="0" smtClean="0"/>
              <a:t> – HTTP, RTSP</a:t>
            </a:r>
            <a:endParaRPr lang="hu-HU" dirty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Adatok elérése – DSM-CC vagy HTTP </a:t>
            </a:r>
            <a:r>
              <a:rPr lang="hu-HU" dirty="0" err="1" smtClean="0"/>
              <a:t>segítsgével</a:t>
            </a:r>
            <a:endParaRPr lang="hu-HU" dirty="0" smtClean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Video kontrollálás: video/</a:t>
            </a:r>
            <a:r>
              <a:rPr lang="hu-HU" dirty="0" err="1" smtClean="0"/>
              <a:t>broadcast</a:t>
            </a:r>
            <a:r>
              <a:rPr lang="hu-HU" dirty="0" smtClean="0"/>
              <a:t> objektum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HbbTV</a:t>
            </a:r>
            <a:r>
              <a:rPr lang="hu-HU" dirty="0" smtClean="0"/>
              <a:t> alkalmazáson belül – csatornaváltás, megállítás, méretezés, elhelyezés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 </a:t>
            </a:r>
            <a:r>
              <a:rPr lang="hu-HU" dirty="0" err="1" smtClean="0"/>
              <a:t>broadcast</a:t>
            </a:r>
            <a:r>
              <a:rPr lang="hu-HU" dirty="0" smtClean="0"/>
              <a:t> műsor könnyebben integrálható a </a:t>
            </a:r>
            <a:r>
              <a:rPr lang="hu-HU" dirty="0" err="1" smtClean="0"/>
              <a:t>broadband</a:t>
            </a:r>
            <a:r>
              <a:rPr lang="hu-HU" dirty="0" smtClean="0"/>
              <a:t> alkalmazásokkal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Applikáció alternatívák/verziók felkínálása – </a:t>
            </a:r>
            <a:r>
              <a:rPr lang="hu-HU" dirty="0" err="1" smtClean="0"/>
              <a:t>broadcast</a:t>
            </a:r>
            <a:r>
              <a:rPr lang="hu-HU" dirty="0" smtClean="0"/>
              <a:t> és </a:t>
            </a:r>
            <a:r>
              <a:rPr lang="hu-HU" dirty="0" err="1" smtClean="0"/>
              <a:t>broadband</a:t>
            </a:r>
            <a:r>
              <a:rPr lang="hu-HU" dirty="0" smtClean="0"/>
              <a:t> verziói ugyanannak az alkalmazásnak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Dinamikus frissítések – változások érzékelése a DSM-CC objektum </a:t>
            </a:r>
            <a:r>
              <a:rPr lang="hu-HU" dirty="0" err="1" smtClean="0"/>
              <a:t>karuszelben</a:t>
            </a:r>
            <a:endParaRPr lang="hu-HU" dirty="0" smtClean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Életciklus menedzselése – elindítás, megállítás, váltás az alkalmazások között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Megjelenítés: </a:t>
            </a:r>
            <a:r>
              <a:rPr lang="hu-HU" dirty="0" err="1" smtClean="0"/>
              <a:t>ShowApplication</a:t>
            </a:r>
            <a:r>
              <a:rPr lang="hu-HU" dirty="0" smtClean="0"/>
              <a:t>()  JavaScript függvény, 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Távirányítóval való vezérlés, gombok hozzárendelése: </a:t>
            </a:r>
            <a:r>
              <a:rPr lang="hu-HU" dirty="0" err="1" smtClean="0"/>
              <a:t>registerKeys</a:t>
            </a:r>
            <a:r>
              <a:rPr lang="hu-HU" dirty="0" smtClean="0"/>
              <a:t>(), </a:t>
            </a:r>
            <a:r>
              <a:rPr lang="hu-HU" dirty="0" err="1" smtClean="0"/>
              <a:t>registerKeyListener</a:t>
            </a:r>
            <a:r>
              <a:rPr lang="hu-HU" dirty="0" smtClean="0"/>
              <a:t>() JavaScript függvények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98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A81D-8D06-4623-AA53-3A18D0D4A110}" type="slidenum">
              <a:rPr lang="hu-HU"/>
              <a:pPr/>
              <a:t>18</a:t>
            </a:fld>
            <a:endParaRPr lang="hu-HU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307132"/>
            <a:ext cx="9793088" cy="745684"/>
          </a:xfrm>
        </p:spPr>
        <p:txBody>
          <a:bodyPr/>
          <a:lstStyle/>
          <a:p>
            <a:r>
              <a:rPr lang="hu-HU" sz="2600" dirty="0" smtClean="0"/>
              <a:t>Az AH kísérleti </a:t>
            </a:r>
            <a:r>
              <a:rPr lang="hu-HU" sz="2600" dirty="0" err="1" smtClean="0"/>
              <a:t>HbbTV</a:t>
            </a:r>
            <a:r>
              <a:rPr lang="hu-HU" sz="2600" dirty="0" smtClean="0"/>
              <a:t> platformjának alkalmazásai</a:t>
            </a:r>
            <a:endParaRPr lang="hu-HU" sz="2600" dirty="0">
              <a:solidFill>
                <a:schemeClr val="tx1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56" y="1243236"/>
            <a:ext cx="9842301" cy="5400600"/>
          </a:xfrm>
        </p:spPr>
        <p:txBody>
          <a:bodyPr/>
          <a:lstStyle/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smtClean="0"/>
              <a:t>Felugró jelzés után menüből érhetőek el az alkalmazások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smtClean="0"/>
              <a:t>Rich EPG – </a:t>
            </a:r>
            <a:r>
              <a:rPr lang="hu-HU" sz="2400" dirty="0" err="1" smtClean="0"/>
              <a:t>streamelt</a:t>
            </a:r>
            <a:r>
              <a:rPr lang="hu-HU" sz="2400" dirty="0" smtClean="0"/>
              <a:t> műsorokra is – külső adatszolgáltatótól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err="1" smtClean="0"/>
              <a:t>Streamelt</a:t>
            </a:r>
            <a:r>
              <a:rPr lang="hu-HU" sz="2400" dirty="0" smtClean="0"/>
              <a:t> élő műsorok a </a:t>
            </a:r>
            <a:r>
              <a:rPr lang="hu-HU" sz="2400" dirty="0" err="1" smtClean="0"/>
              <a:t>broadcast</a:t>
            </a:r>
            <a:r>
              <a:rPr lang="hu-HU" sz="2400" dirty="0" smtClean="0"/>
              <a:t> mellett – </a:t>
            </a:r>
            <a:r>
              <a:rPr lang="hu-HU" sz="2400" dirty="0" err="1" smtClean="0"/>
              <a:t>tokenizált</a:t>
            </a:r>
            <a:r>
              <a:rPr lang="hu-HU" sz="2400" dirty="0" smtClean="0"/>
              <a:t> elérés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err="1" smtClean="0"/>
              <a:t>VoD</a:t>
            </a:r>
            <a:r>
              <a:rPr lang="hu-HU" sz="2400" dirty="0" smtClean="0"/>
              <a:t> tartalom – jelenleg két sorozattal, saját CDN kiszolgálással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smtClean="0"/>
              <a:t>Hírek – külső adatszolgáltatótól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smtClean="0"/>
              <a:t>Időjárás – nagyvárosokra – külső adatszolgáltatótól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err="1" smtClean="0"/>
              <a:t>Webrádiók</a:t>
            </a:r>
            <a:r>
              <a:rPr lang="hu-HU" sz="2400" dirty="0" smtClean="0"/>
              <a:t> – </a:t>
            </a:r>
            <a:r>
              <a:rPr lang="hu-HU" sz="2400" dirty="0" err="1" smtClean="0"/>
              <a:t>streamelt</a:t>
            </a:r>
            <a:r>
              <a:rPr lang="hu-HU" sz="2400" dirty="0" smtClean="0"/>
              <a:t> </a:t>
            </a:r>
            <a:r>
              <a:rPr lang="hu-HU" sz="2400" dirty="0" err="1" smtClean="0"/>
              <a:t>audio</a:t>
            </a:r>
            <a:endParaRPr lang="hu-HU" sz="2400" dirty="0" smtClean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smtClean="0"/>
              <a:t>Időjáráshoz </a:t>
            </a:r>
            <a:r>
              <a:rPr lang="hu-HU" sz="2400" dirty="0" err="1" smtClean="0"/>
              <a:t>webkamerák</a:t>
            </a:r>
            <a:r>
              <a:rPr lang="hu-HU" sz="2400" dirty="0" smtClean="0"/>
              <a:t> – saját megoldás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dirty="0" smtClean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98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A81D-8D06-4623-AA53-3A18D0D4A110}" type="slidenum">
              <a:rPr lang="hu-HU"/>
              <a:pPr/>
              <a:t>19</a:t>
            </a:fld>
            <a:endParaRPr lang="hu-HU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307132"/>
            <a:ext cx="10165556" cy="745684"/>
          </a:xfrm>
        </p:spPr>
        <p:txBody>
          <a:bodyPr/>
          <a:lstStyle/>
          <a:p>
            <a:r>
              <a:rPr lang="hu-HU" sz="2600" dirty="0" smtClean="0"/>
              <a:t>Készülékek elérhetősége</a:t>
            </a:r>
            <a:endParaRPr lang="hu-HU" sz="2600" dirty="0">
              <a:solidFill>
                <a:schemeClr val="tx1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56" y="1243236"/>
            <a:ext cx="9842301" cy="5400600"/>
          </a:xfrm>
        </p:spPr>
        <p:txBody>
          <a:bodyPr/>
          <a:lstStyle/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IDTV-k</a:t>
            </a:r>
            <a:endParaRPr lang="hu-HU" dirty="0"/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Stabilak már jelenleg, erős erőforrással, tipikusan az ME és HE kategóriák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Az összes nagyobb gyártó tudja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MO-ra</a:t>
            </a:r>
            <a:r>
              <a:rPr lang="hu-HU" dirty="0" smtClean="0"/>
              <a:t> nem feltétlenül van meg a </a:t>
            </a:r>
            <a:r>
              <a:rPr lang="hu-HU" dirty="0" err="1" smtClean="0"/>
              <a:t>licenszük</a:t>
            </a:r>
            <a:r>
              <a:rPr lang="hu-HU" dirty="0" smtClean="0"/>
              <a:t>, ezért alapértelmezetten kikapcsolt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Néhány esetben menüből beállítható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Vannak készülékek amelyeknél az országot Francia- vagy Németországra kell állítani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Van amikor speciális gyári távirányító szükséges a </a:t>
            </a:r>
            <a:r>
              <a:rPr lang="hu-HU" dirty="0" err="1" smtClean="0"/>
              <a:t>HbbTV</a:t>
            </a:r>
            <a:r>
              <a:rPr lang="hu-HU" dirty="0" smtClean="0"/>
              <a:t> funkció bekapcsolásához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STB-k</a:t>
            </a:r>
            <a:endParaRPr lang="hu-HU" dirty="0" smtClean="0"/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Gyengébb erőforrások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Nem feltétlenül stabilak hosszabb távon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Firefox</a:t>
            </a:r>
            <a:r>
              <a:rPr lang="hu-HU" dirty="0" smtClean="0"/>
              <a:t> </a:t>
            </a:r>
            <a:r>
              <a:rPr lang="hu-HU" dirty="0" err="1" smtClean="0"/>
              <a:t>FireHbbTV</a:t>
            </a:r>
            <a:r>
              <a:rPr lang="hu-HU" dirty="0" smtClean="0"/>
              <a:t> </a:t>
            </a:r>
            <a:r>
              <a:rPr lang="hu-HU" dirty="0" err="1" smtClean="0"/>
              <a:t>pluginjával</a:t>
            </a:r>
            <a:r>
              <a:rPr lang="hu-HU" dirty="0" smtClean="0"/>
              <a:t> is elérhetők az alkalmazások – video/</a:t>
            </a:r>
            <a:r>
              <a:rPr lang="hu-HU" dirty="0" err="1" smtClean="0"/>
              <a:t>broadcast</a:t>
            </a:r>
            <a:r>
              <a:rPr lang="hu-HU" dirty="0" smtClean="0"/>
              <a:t> objektum elérése nélkül</a:t>
            </a:r>
            <a:endParaRPr lang="hu-HU" dirty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4198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476" y="353536"/>
            <a:ext cx="8766472" cy="745684"/>
          </a:xfrm>
        </p:spPr>
        <p:txBody>
          <a:bodyPr/>
          <a:lstStyle/>
          <a:p>
            <a:r>
              <a:rPr lang="hu-HU" sz="2600" dirty="0" smtClean="0"/>
              <a:t>Tartalom – főbb témakörök</a:t>
            </a:r>
            <a:endParaRPr lang="hu-HU" sz="2600" dirty="0">
              <a:solidFill>
                <a:schemeClr val="tx1"/>
              </a:solidFill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417" y="1099220"/>
            <a:ext cx="9842301" cy="5472608"/>
          </a:xfrm>
        </p:spPr>
        <p:txBody>
          <a:bodyPr/>
          <a:lstStyle/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smtClean="0"/>
              <a:t>Mi is az a </a:t>
            </a:r>
            <a:r>
              <a:rPr lang="hu-HU" sz="2400" dirty="0" err="1" smtClean="0"/>
              <a:t>HbbTV</a:t>
            </a:r>
            <a:r>
              <a:rPr lang="hu-HU" sz="2400" dirty="0" smtClean="0"/>
              <a:t>?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smtClean="0"/>
              <a:t>Fontosabb események – </a:t>
            </a:r>
            <a:r>
              <a:rPr lang="hu-HU" sz="2400" dirty="0" err="1" smtClean="0"/>
              <a:t>minitörténelem</a:t>
            </a:r>
            <a:endParaRPr lang="hu-HU" sz="2400" dirty="0" smtClean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smtClean="0"/>
              <a:t>Külföldi példák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smtClean="0"/>
              <a:t>Szabványok és profilok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smtClean="0"/>
              <a:t>Hogyan működik?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smtClean="0"/>
              <a:t>Alkalmazások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smtClean="0"/>
              <a:t>A kísérleti platform alkalmazásai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smtClean="0"/>
              <a:t>A kísérleti platform elérhetősége a vevőkészülékeken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sz="2400" dirty="0" smtClean="0"/>
              <a:t>Bemutató – az élő szolgáltatás bemutatása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sz="1800" dirty="0" smtClean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sz="1800" dirty="0" smtClean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sz="1800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-1371600" y="6781800"/>
            <a:ext cx="1981200" cy="241300"/>
          </a:xfrm>
        </p:spPr>
        <p:txBody>
          <a:bodyPr/>
          <a:lstStyle/>
          <a:p>
            <a:pPr>
              <a:defRPr/>
            </a:pPr>
            <a:fld id="{CE455055-62C2-41FD-932F-8CF3F27263AA}" type="slidenum">
              <a:rPr lang="fr-FR"/>
              <a:pPr>
                <a:defRPr/>
              </a:pPr>
              <a:t>2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Köszönöm a figyelmet!</a:t>
            </a:r>
          </a:p>
        </p:txBody>
      </p:sp>
      <p:pic>
        <p:nvPicPr>
          <p:cNvPr id="15363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7638" y="3533775"/>
            <a:ext cx="4951412" cy="1238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A81D-8D06-4623-AA53-3A18D0D4A110}" type="slidenum">
              <a:rPr lang="hu-HU"/>
              <a:pPr/>
              <a:t>3</a:t>
            </a:fld>
            <a:endParaRPr lang="hu-HU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307132"/>
            <a:ext cx="10165556" cy="745684"/>
          </a:xfrm>
        </p:spPr>
        <p:txBody>
          <a:bodyPr/>
          <a:lstStyle/>
          <a:p>
            <a:r>
              <a:rPr lang="hu-HU" sz="2600" dirty="0" smtClean="0"/>
              <a:t>Mi is az a </a:t>
            </a:r>
            <a:r>
              <a:rPr lang="hu-HU" sz="2600" dirty="0" err="1" smtClean="0"/>
              <a:t>HbbTV</a:t>
            </a:r>
            <a:r>
              <a:rPr lang="hu-HU" sz="2600" dirty="0" smtClean="0"/>
              <a:t>? – mint platform</a:t>
            </a:r>
            <a:endParaRPr lang="hu-HU" sz="2600" dirty="0">
              <a:solidFill>
                <a:schemeClr val="tx1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56" y="1027212"/>
            <a:ext cx="9842301" cy="5616624"/>
          </a:xfrm>
        </p:spPr>
        <p:txBody>
          <a:bodyPr/>
          <a:lstStyle/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Hybrid</a:t>
            </a:r>
            <a:r>
              <a:rPr lang="hu-HU" dirty="0" smtClean="0"/>
              <a:t> </a:t>
            </a:r>
            <a:r>
              <a:rPr lang="hu-HU" dirty="0" err="1" smtClean="0"/>
              <a:t>Broadcast</a:t>
            </a:r>
            <a:r>
              <a:rPr lang="hu-HU" dirty="0" smtClean="0"/>
              <a:t> </a:t>
            </a:r>
            <a:r>
              <a:rPr lang="hu-HU" dirty="0" err="1" smtClean="0"/>
              <a:t>Broadband</a:t>
            </a:r>
            <a:r>
              <a:rPr lang="hu-HU" dirty="0" smtClean="0"/>
              <a:t> </a:t>
            </a:r>
            <a:r>
              <a:rPr lang="hu-HU" dirty="0" err="1" smtClean="0"/>
              <a:t>Television</a:t>
            </a:r>
            <a:r>
              <a:rPr lang="hu-HU" dirty="0" smtClean="0"/>
              <a:t> 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Pán-európai kezdeményezés, hogy alternatívát nyújtson a cégek szabadalma alatt álló megoldások mellett egy nyílt interaktív platformra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 műsorszórás és szélessávú internet hibridje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Hibrid – Internet képes TV készülék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SMART TV – készülékgyártó </a:t>
            </a:r>
            <a:r>
              <a:rPr lang="hu-HU" dirty="0" smtClean="0"/>
              <a:t>specifikus alkalmazási környezet</a:t>
            </a:r>
            <a:endParaRPr lang="hu-HU" dirty="0" smtClean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IPTV – újabb műsorátviteli alternatíva a földi, kábel és műholdas mellett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OTT – Over The Top – MSO által nem menedzselt „műsorszórás” (CDN)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Apple </a:t>
            </a:r>
            <a:r>
              <a:rPr lang="hu-HU" dirty="0" smtClean="0"/>
              <a:t>(i)TV – HTPC – </a:t>
            </a:r>
            <a:r>
              <a:rPr lang="hu-HU" dirty="0" err="1" smtClean="0"/>
              <a:t>iTunes</a:t>
            </a:r>
            <a:r>
              <a:rPr lang="hu-HU" dirty="0" smtClean="0"/>
              <a:t>, </a:t>
            </a:r>
            <a:r>
              <a:rPr lang="hu-HU" dirty="0" err="1" smtClean="0"/>
              <a:t>Netflix</a:t>
            </a:r>
            <a:r>
              <a:rPr lang="hu-HU" dirty="0" smtClean="0"/>
              <a:t>, </a:t>
            </a:r>
            <a:r>
              <a:rPr lang="hu-HU" dirty="0" err="1" smtClean="0"/>
              <a:t>Hulu</a:t>
            </a:r>
            <a:r>
              <a:rPr lang="hu-HU" dirty="0" smtClean="0"/>
              <a:t> Plus, </a:t>
            </a:r>
            <a:r>
              <a:rPr lang="hu-HU" dirty="0" err="1" smtClean="0"/>
              <a:t>Youtube</a:t>
            </a:r>
            <a:r>
              <a:rPr lang="hu-HU" dirty="0" smtClean="0"/>
              <a:t>, </a:t>
            </a:r>
            <a:r>
              <a:rPr lang="hu-HU" dirty="0" err="1" smtClean="0"/>
              <a:t>Flickr</a:t>
            </a:r>
            <a:r>
              <a:rPr lang="hu-HU" dirty="0" smtClean="0"/>
              <a:t>, </a:t>
            </a:r>
            <a:r>
              <a:rPr lang="hu-HU" dirty="0" err="1" smtClean="0"/>
              <a:t>iCloud</a:t>
            </a:r>
            <a:r>
              <a:rPr lang="hu-HU" dirty="0" smtClean="0"/>
              <a:t>…</a:t>
            </a:r>
            <a:endParaRPr lang="hu-HU" dirty="0" smtClean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smtClean="0"/>
              <a:t>TV – SMART TV platform – saját operációs rendszer – </a:t>
            </a:r>
            <a:r>
              <a:rPr lang="hu-HU" dirty="0" err="1" smtClean="0"/>
              <a:t>Netflix</a:t>
            </a:r>
            <a:r>
              <a:rPr lang="hu-HU" dirty="0" smtClean="0"/>
              <a:t>, HBO Go, Amazon VOD, </a:t>
            </a:r>
            <a:r>
              <a:rPr lang="hu-HU" dirty="0" err="1" smtClean="0"/>
              <a:t>Google</a:t>
            </a:r>
            <a:r>
              <a:rPr lang="hu-HU" dirty="0" smtClean="0"/>
              <a:t> Play</a:t>
            </a:r>
            <a:endParaRPr lang="hu-HU" dirty="0" smtClean="0"/>
          </a:p>
          <a:p>
            <a:pPr marL="0" indent="0">
              <a:spcAft>
                <a:spcPct val="50000"/>
              </a:spcAft>
              <a:buNone/>
            </a:pP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732" y="235124"/>
            <a:ext cx="2857500" cy="12573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60" y="212594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2692" y="307132"/>
            <a:ext cx="9448800" cy="570012"/>
          </a:xfrm>
        </p:spPr>
        <p:txBody>
          <a:bodyPr/>
          <a:lstStyle/>
          <a:p>
            <a:r>
              <a:rPr lang="hu-HU" sz="2600" dirty="0" smtClean="0"/>
              <a:t>Mi is az a </a:t>
            </a:r>
            <a:r>
              <a:rPr lang="hu-HU" sz="2600" dirty="0" err="1" smtClean="0"/>
              <a:t>HbbTV</a:t>
            </a:r>
            <a:r>
              <a:rPr lang="hu-HU" sz="2600" dirty="0" smtClean="0"/>
              <a:t>? – mint konzorcium</a:t>
            </a:r>
            <a:endParaRPr lang="hu-HU" sz="2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prezentáció címe</a:t>
            </a:r>
            <a:endParaRPr lang="fr-FR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0DCC9-86FC-4E9E-A4C1-5A2F480C68ED}" type="slidenum">
              <a:rPr lang="fr-FR" smtClean="0"/>
              <a:pPr>
                <a:defRPr/>
              </a:pPr>
              <a:t>4</a:t>
            </a:fld>
            <a:endParaRPr lang="fr-FR" sz="1400">
              <a:latin typeface="Times" pitchFamily="-80" charset="0"/>
            </a:endParaRPr>
          </a:p>
        </p:txBody>
      </p:sp>
      <p:pic>
        <p:nvPicPr>
          <p:cNvPr id="198" name="Kép 1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4" y="1027212"/>
            <a:ext cx="1752600" cy="342900"/>
          </a:xfrm>
          <a:prstGeom prst="rect">
            <a:avLst/>
          </a:prstGeom>
        </p:spPr>
      </p:pic>
      <p:pic>
        <p:nvPicPr>
          <p:cNvPr id="199" name="Kép 1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21" y="2016327"/>
            <a:ext cx="1013790" cy="484856"/>
          </a:xfrm>
          <a:prstGeom prst="rect">
            <a:avLst/>
          </a:prstGeom>
        </p:spPr>
      </p:pic>
      <p:pic>
        <p:nvPicPr>
          <p:cNvPr id="200" name="Kép 1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94" y="1090907"/>
            <a:ext cx="704719" cy="183839"/>
          </a:xfrm>
          <a:prstGeom prst="rect">
            <a:avLst/>
          </a:prstGeom>
        </p:spPr>
      </p:pic>
      <p:pic>
        <p:nvPicPr>
          <p:cNvPr id="201" name="Kép 20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88" y="1027212"/>
            <a:ext cx="1879365" cy="495238"/>
          </a:xfrm>
          <a:prstGeom prst="rect">
            <a:avLst/>
          </a:prstGeom>
        </p:spPr>
      </p:pic>
      <p:pic>
        <p:nvPicPr>
          <p:cNvPr id="202" name="Kép 2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500" y="1103915"/>
            <a:ext cx="560832" cy="201168"/>
          </a:xfrm>
          <a:prstGeom prst="rect">
            <a:avLst/>
          </a:prstGeom>
        </p:spPr>
      </p:pic>
      <p:pic>
        <p:nvPicPr>
          <p:cNvPr id="203" name="Kép 20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25" y="1131777"/>
            <a:ext cx="1333500" cy="409575"/>
          </a:xfrm>
          <a:prstGeom prst="rect">
            <a:avLst/>
          </a:prstGeom>
        </p:spPr>
      </p:pic>
      <p:pic>
        <p:nvPicPr>
          <p:cNvPr id="204" name="Kép 20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07" y="1433562"/>
            <a:ext cx="552000" cy="519000"/>
          </a:xfrm>
          <a:prstGeom prst="rect">
            <a:avLst/>
          </a:prstGeom>
        </p:spPr>
      </p:pic>
      <p:pic>
        <p:nvPicPr>
          <p:cNvPr id="205" name="Kép 20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32" y="1518321"/>
            <a:ext cx="1053083" cy="564152"/>
          </a:xfrm>
          <a:prstGeom prst="rect">
            <a:avLst/>
          </a:prstGeom>
        </p:spPr>
      </p:pic>
      <p:pic>
        <p:nvPicPr>
          <p:cNvPr id="206" name="Kép 20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89" y="1949755"/>
            <a:ext cx="1752381" cy="428571"/>
          </a:xfrm>
          <a:prstGeom prst="rect">
            <a:avLst/>
          </a:prstGeom>
        </p:spPr>
      </p:pic>
      <p:pic>
        <p:nvPicPr>
          <p:cNvPr id="207" name="Kép 20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2" y="1522450"/>
            <a:ext cx="722429" cy="572783"/>
          </a:xfrm>
          <a:prstGeom prst="rect">
            <a:avLst/>
          </a:prstGeom>
        </p:spPr>
      </p:pic>
      <p:pic>
        <p:nvPicPr>
          <p:cNvPr id="208" name="Kép 20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81" y="991601"/>
            <a:ext cx="636757" cy="636757"/>
          </a:xfrm>
          <a:prstGeom prst="rect">
            <a:avLst/>
          </a:prstGeom>
        </p:spPr>
      </p:pic>
      <p:pic>
        <p:nvPicPr>
          <p:cNvPr id="209" name="Kép 20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4" y="2703968"/>
            <a:ext cx="1178866" cy="262682"/>
          </a:xfrm>
          <a:prstGeom prst="rect">
            <a:avLst/>
          </a:prstGeom>
        </p:spPr>
      </p:pic>
      <p:pic>
        <p:nvPicPr>
          <p:cNvPr id="210" name="Kép 20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294" y="1027213"/>
            <a:ext cx="698412" cy="812698"/>
          </a:xfrm>
          <a:prstGeom prst="rect">
            <a:avLst/>
          </a:prstGeom>
        </p:spPr>
      </p:pic>
      <p:pic>
        <p:nvPicPr>
          <p:cNvPr id="211" name="Kép 2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28" y="2481022"/>
            <a:ext cx="1778000" cy="508000"/>
          </a:xfrm>
          <a:prstGeom prst="rect">
            <a:avLst/>
          </a:prstGeom>
        </p:spPr>
      </p:pic>
      <p:pic>
        <p:nvPicPr>
          <p:cNvPr id="212" name="Kép 2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60" y="1312851"/>
            <a:ext cx="1090293" cy="241422"/>
          </a:xfrm>
          <a:prstGeom prst="rect">
            <a:avLst/>
          </a:prstGeom>
        </p:spPr>
      </p:pic>
      <p:pic>
        <p:nvPicPr>
          <p:cNvPr id="213" name="Kép 2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7" y="3187452"/>
            <a:ext cx="2361905" cy="457143"/>
          </a:xfrm>
          <a:prstGeom prst="rect">
            <a:avLst/>
          </a:prstGeom>
        </p:spPr>
      </p:pic>
      <p:pic>
        <p:nvPicPr>
          <p:cNvPr id="214" name="Kép 2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705" y="1628358"/>
            <a:ext cx="1152547" cy="259955"/>
          </a:xfrm>
          <a:prstGeom prst="rect">
            <a:avLst/>
          </a:prstGeom>
        </p:spPr>
      </p:pic>
      <p:pic>
        <p:nvPicPr>
          <p:cNvPr id="215" name="Kép 2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50" y="1674984"/>
            <a:ext cx="1247775" cy="800100"/>
          </a:xfrm>
          <a:prstGeom prst="rect">
            <a:avLst/>
          </a:prstGeom>
        </p:spPr>
      </p:pic>
      <p:pic>
        <p:nvPicPr>
          <p:cNvPr id="216" name="Kép 2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" y="1534990"/>
            <a:ext cx="1168254" cy="946032"/>
          </a:xfrm>
          <a:prstGeom prst="rect">
            <a:avLst/>
          </a:prstGeom>
        </p:spPr>
      </p:pic>
      <p:pic>
        <p:nvPicPr>
          <p:cNvPr id="217" name="Kép 21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4" y="2892267"/>
            <a:ext cx="1095375" cy="485775"/>
          </a:xfrm>
          <a:prstGeom prst="rect">
            <a:avLst/>
          </a:prstGeom>
        </p:spPr>
      </p:pic>
      <p:pic>
        <p:nvPicPr>
          <p:cNvPr id="218" name="Kép 2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15" y="3416023"/>
            <a:ext cx="1879365" cy="469841"/>
          </a:xfrm>
          <a:prstGeom prst="rect">
            <a:avLst/>
          </a:prstGeom>
        </p:spPr>
      </p:pic>
      <p:pic>
        <p:nvPicPr>
          <p:cNvPr id="219" name="Kép 2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96" y="6245727"/>
            <a:ext cx="1354298" cy="375375"/>
          </a:xfrm>
          <a:prstGeom prst="rect">
            <a:avLst/>
          </a:prstGeom>
        </p:spPr>
      </p:pic>
      <p:pic>
        <p:nvPicPr>
          <p:cNvPr id="220" name="Kép 2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498" y="2204446"/>
            <a:ext cx="808592" cy="889450"/>
          </a:xfrm>
          <a:prstGeom prst="rect">
            <a:avLst/>
          </a:prstGeom>
        </p:spPr>
      </p:pic>
      <p:pic>
        <p:nvPicPr>
          <p:cNvPr id="221" name="Kép 22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7" y="4464938"/>
            <a:ext cx="1061100" cy="530550"/>
          </a:xfrm>
          <a:prstGeom prst="rect">
            <a:avLst/>
          </a:prstGeom>
        </p:spPr>
      </p:pic>
      <p:pic>
        <p:nvPicPr>
          <p:cNvPr id="222" name="Kép 22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57" y="4934527"/>
            <a:ext cx="1006450" cy="218793"/>
          </a:xfrm>
          <a:prstGeom prst="rect">
            <a:avLst/>
          </a:prstGeom>
        </p:spPr>
      </p:pic>
      <p:pic>
        <p:nvPicPr>
          <p:cNvPr id="223" name="Kép 22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67" y="4173664"/>
            <a:ext cx="1333500" cy="552450"/>
          </a:xfrm>
          <a:prstGeom prst="rect">
            <a:avLst/>
          </a:prstGeom>
        </p:spPr>
      </p:pic>
      <p:pic>
        <p:nvPicPr>
          <p:cNvPr id="224" name="Kép 22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60" y="4571974"/>
            <a:ext cx="1466030" cy="1034366"/>
          </a:xfrm>
          <a:prstGeom prst="rect">
            <a:avLst/>
          </a:prstGeom>
        </p:spPr>
      </p:pic>
      <p:pic>
        <p:nvPicPr>
          <p:cNvPr id="225" name="Kép 22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61" y="3964248"/>
            <a:ext cx="1879600" cy="596900"/>
          </a:xfrm>
          <a:prstGeom prst="rect">
            <a:avLst/>
          </a:prstGeom>
        </p:spPr>
      </p:pic>
      <p:pic>
        <p:nvPicPr>
          <p:cNvPr id="226" name="Kép 22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24" y="6234522"/>
            <a:ext cx="1422617" cy="386580"/>
          </a:xfrm>
          <a:prstGeom prst="rect">
            <a:avLst/>
          </a:prstGeom>
        </p:spPr>
      </p:pic>
      <p:pic>
        <p:nvPicPr>
          <p:cNvPr id="227" name="Kép 22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64" y="4967321"/>
            <a:ext cx="1086338" cy="377856"/>
          </a:xfrm>
          <a:prstGeom prst="rect">
            <a:avLst/>
          </a:prstGeom>
        </p:spPr>
      </p:pic>
      <p:pic>
        <p:nvPicPr>
          <p:cNvPr id="228" name="Kép 22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1" y="5359669"/>
            <a:ext cx="915493" cy="646816"/>
          </a:xfrm>
          <a:prstGeom prst="rect">
            <a:avLst/>
          </a:prstGeom>
        </p:spPr>
      </p:pic>
      <p:pic>
        <p:nvPicPr>
          <p:cNvPr id="229" name="Kép 22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16" y="4778671"/>
            <a:ext cx="1270000" cy="749300"/>
          </a:xfrm>
          <a:prstGeom prst="rect">
            <a:avLst/>
          </a:prstGeom>
        </p:spPr>
      </p:pic>
      <p:pic>
        <p:nvPicPr>
          <p:cNvPr id="230" name="Kép 22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07" y="6215976"/>
            <a:ext cx="426720" cy="423672"/>
          </a:xfrm>
          <a:prstGeom prst="rect">
            <a:avLst/>
          </a:prstGeom>
        </p:spPr>
      </p:pic>
      <p:pic>
        <p:nvPicPr>
          <p:cNvPr id="231" name="Kép 23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" y="6191004"/>
            <a:ext cx="1682496" cy="292608"/>
          </a:xfrm>
          <a:prstGeom prst="rect">
            <a:avLst/>
          </a:prstGeom>
        </p:spPr>
      </p:pic>
      <p:pic>
        <p:nvPicPr>
          <p:cNvPr id="232" name="Kép 23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7" y="3843464"/>
            <a:ext cx="1168400" cy="330200"/>
          </a:xfrm>
          <a:prstGeom prst="rect">
            <a:avLst/>
          </a:prstGeom>
        </p:spPr>
      </p:pic>
      <p:pic>
        <p:nvPicPr>
          <p:cNvPr id="233" name="Kép 232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33" y="3634089"/>
            <a:ext cx="1879365" cy="330159"/>
          </a:xfrm>
          <a:prstGeom prst="rect">
            <a:avLst/>
          </a:prstGeom>
        </p:spPr>
      </p:pic>
      <p:pic>
        <p:nvPicPr>
          <p:cNvPr id="234" name="Kép 23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99" y="6304247"/>
            <a:ext cx="703554" cy="240891"/>
          </a:xfrm>
          <a:prstGeom prst="rect">
            <a:avLst/>
          </a:prstGeom>
        </p:spPr>
      </p:pic>
      <p:pic>
        <p:nvPicPr>
          <p:cNvPr id="235" name="Kép 234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05" y="3644595"/>
            <a:ext cx="831659" cy="504936"/>
          </a:xfrm>
          <a:prstGeom prst="rect">
            <a:avLst/>
          </a:prstGeom>
        </p:spPr>
      </p:pic>
      <p:pic>
        <p:nvPicPr>
          <p:cNvPr id="236" name="Kép 23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74" y="6323832"/>
            <a:ext cx="560833" cy="167640"/>
          </a:xfrm>
          <a:prstGeom prst="rect">
            <a:avLst/>
          </a:prstGeom>
        </p:spPr>
      </p:pic>
      <p:pic>
        <p:nvPicPr>
          <p:cNvPr id="237" name="Kép 236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40" y="5613809"/>
            <a:ext cx="1143000" cy="381000"/>
          </a:xfrm>
          <a:prstGeom prst="rect">
            <a:avLst/>
          </a:prstGeom>
        </p:spPr>
      </p:pic>
      <p:pic>
        <p:nvPicPr>
          <p:cNvPr id="238" name="Kép 237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67" y="6114526"/>
            <a:ext cx="1153105" cy="856593"/>
          </a:xfrm>
          <a:prstGeom prst="rect">
            <a:avLst/>
          </a:prstGeom>
        </p:spPr>
      </p:pic>
      <p:pic>
        <p:nvPicPr>
          <p:cNvPr id="239" name="Kép 238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31" y="2566476"/>
            <a:ext cx="1121571" cy="670505"/>
          </a:xfrm>
          <a:prstGeom prst="rect">
            <a:avLst/>
          </a:prstGeom>
        </p:spPr>
      </p:pic>
      <p:pic>
        <p:nvPicPr>
          <p:cNvPr id="240" name="Kép 239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15" y="5444601"/>
            <a:ext cx="945521" cy="359708"/>
          </a:xfrm>
          <a:prstGeom prst="rect">
            <a:avLst/>
          </a:prstGeom>
        </p:spPr>
      </p:pic>
      <p:pic>
        <p:nvPicPr>
          <p:cNvPr id="241" name="Kép 240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47" y="5674968"/>
            <a:ext cx="2413000" cy="495300"/>
          </a:xfrm>
          <a:prstGeom prst="rect">
            <a:avLst/>
          </a:prstGeom>
        </p:spPr>
      </p:pic>
      <p:pic>
        <p:nvPicPr>
          <p:cNvPr id="242" name="Kép 241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34" y="4045574"/>
            <a:ext cx="1445019" cy="526400"/>
          </a:xfrm>
          <a:prstGeom prst="rect">
            <a:avLst/>
          </a:prstGeom>
        </p:spPr>
      </p:pic>
      <p:pic>
        <p:nvPicPr>
          <p:cNvPr id="243" name="Kép 242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33" y="2835309"/>
            <a:ext cx="916533" cy="352143"/>
          </a:xfrm>
          <a:prstGeom prst="rect">
            <a:avLst/>
          </a:prstGeom>
        </p:spPr>
      </p:pic>
      <p:pic>
        <p:nvPicPr>
          <p:cNvPr id="244" name="Kép 24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965" y="3650942"/>
            <a:ext cx="977087" cy="313305"/>
          </a:xfrm>
          <a:prstGeom prst="rect">
            <a:avLst/>
          </a:prstGeom>
        </p:spPr>
      </p:pic>
      <p:pic>
        <p:nvPicPr>
          <p:cNvPr id="245" name="Kép 244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35" y="4677840"/>
            <a:ext cx="975572" cy="646847"/>
          </a:xfrm>
          <a:prstGeom prst="rect">
            <a:avLst/>
          </a:prstGeom>
        </p:spPr>
      </p:pic>
      <p:pic>
        <p:nvPicPr>
          <p:cNvPr id="246" name="Kép 245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945" y="2069101"/>
            <a:ext cx="1381125" cy="361950"/>
          </a:xfrm>
          <a:prstGeom prst="rect">
            <a:avLst/>
          </a:prstGeom>
        </p:spPr>
      </p:pic>
      <p:pic>
        <p:nvPicPr>
          <p:cNvPr id="247" name="Kép 246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81" y="5613809"/>
            <a:ext cx="23368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A81D-8D06-4623-AA53-3A18D0D4A110}" type="slidenum">
              <a:rPr lang="hu-HU"/>
              <a:pPr/>
              <a:t>5</a:t>
            </a:fld>
            <a:endParaRPr lang="hu-HU" dirty="0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307132"/>
            <a:ext cx="10165556" cy="745684"/>
          </a:xfrm>
        </p:spPr>
        <p:txBody>
          <a:bodyPr/>
          <a:lstStyle/>
          <a:p>
            <a:r>
              <a:rPr lang="hu-HU" sz="2600" dirty="0" smtClean="0"/>
              <a:t>Mi is az a </a:t>
            </a:r>
            <a:r>
              <a:rPr lang="hu-HU" sz="2600" dirty="0" err="1" smtClean="0"/>
              <a:t>HbbTV</a:t>
            </a:r>
            <a:r>
              <a:rPr lang="hu-HU" sz="2600" dirty="0" smtClean="0"/>
              <a:t>? – mint szabvány</a:t>
            </a:r>
            <a:endParaRPr lang="hu-HU" sz="2600" dirty="0">
              <a:solidFill>
                <a:schemeClr val="tx1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56" y="955204"/>
            <a:ext cx="9842301" cy="5832648"/>
          </a:xfrm>
        </p:spPr>
        <p:txBody>
          <a:bodyPr/>
          <a:lstStyle/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HbbTV</a:t>
            </a:r>
            <a:r>
              <a:rPr lang="hu-HU" dirty="0" smtClean="0"/>
              <a:t> 1.0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ETSI TS 102 796 v1.1.1 – 2010 június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HbbTV</a:t>
            </a:r>
            <a:r>
              <a:rPr lang="hu-HU" dirty="0" smtClean="0"/>
              <a:t> 1.5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ETSI TS 102 796 v 1.2.1 – 2012  november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MPEG-DASH – ISO/IEC 23009-1:2012 – </a:t>
            </a:r>
            <a:r>
              <a:rPr lang="hu-HU" dirty="0" err="1" smtClean="0"/>
              <a:t>2012</a:t>
            </a:r>
            <a:r>
              <a:rPr lang="hu-HU" dirty="0" smtClean="0"/>
              <a:t> április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DRM megoldások – MPEG CENC (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Encryption</a:t>
            </a:r>
            <a:r>
              <a:rPr lang="hu-HU" dirty="0" smtClean="0"/>
              <a:t>)</a:t>
            </a:r>
            <a:endParaRPr lang="hu-HU" dirty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HbbTV</a:t>
            </a:r>
            <a:r>
              <a:rPr lang="hu-HU" dirty="0" smtClean="0"/>
              <a:t> 2.0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Még folyamatban az igények felmérése, tárgyalások, hogy mi kerüljön bele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HTML 5 ?  - A/V </a:t>
            </a:r>
            <a:r>
              <a:rPr lang="hu-HU" dirty="0" err="1" smtClean="0"/>
              <a:t>kodekek</a:t>
            </a:r>
            <a:r>
              <a:rPr lang="hu-HU" dirty="0" smtClean="0"/>
              <a:t>? (VP8/VP9, OGG/Opus - </a:t>
            </a:r>
            <a:r>
              <a:rPr lang="hu-HU" dirty="0" err="1" smtClean="0"/>
              <a:t>WebM</a:t>
            </a:r>
            <a:r>
              <a:rPr lang="hu-HU" dirty="0" smtClean="0"/>
              <a:t> konténerben, </a:t>
            </a:r>
            <a:r>
              <a:rPr lang="hu-HU" dirty="0" err="1" smtClean="0"/>
              <a:t>licenszelési</a:t>
            </a:r>
            <a:r>
              <a:rPr lang="hu-HU" dirty="0" smtClean="0"/>
              <a:t> nehézségek az elterjedtebb  </a:t>
            </a:r>
            <a:r>
              <a:rPr lang="hu-HU" dirty="0" err="1" smtClean="0"/>
              <a:t>kodekek</a:t>
            </a:r>
            <a:r>
              <a:rPr lang="hu-HU" dirty="0" smtClean="0"/>
              <a:t> esetén, pl. H.264 )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Második képernyős alkalmazások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Broadcast</a:t>
            </a:r>
            <a:r>
              <a:rPr lang="hu-HU" dirty="0" smtClean="0"/>
              <a:t>  és </a:t>
            </a:r>
            <a:r>
              <a:rPr lang="hu-HU" dirty="0" err="1"/>
              <a:t>b</a:t>
            </a:r>
            <a:r>
              <a:rPr lang="hu-HU" dirty="0" err="1" smtClean="0"/>
              <a:t>roadband</a:t>
            </a:r>
            <a:r>
              <a:rPr lang="hu-HU" dirty="0" smtClean="0"/>
              <a:t> szinkronizálása (mivel jelenleg csak </a:t>
            </a:r>
            <a:r>
              <a:rPr lang="hu-HU" dirty="0" err="1" smtClean="0"/>
              <a:t>broadcast</a:t>
            </a:r>
            <a:r>
              <a:rPr lang="hu-HU" dirty="0" smtClean="0"/>
              <a:t>)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Fejlettebb felhasználó azonosítás/jogosultság menedzselés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Piaci igények figyelembevétele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 </a:t>
            </a:r>
            <a:r>
              <a:rPr lang="hu-HU" dirty="0" err="1" smtClean="0"/>
              <a:t>HbbTV</a:t>
            </a:r>
            <a:r>
              <a:rPr lang="hu-HU" dirty="0" smtClean="0"/>
              <a:t> szabvány főképpen a terminált/vevőkészülék viselkedését specifikálja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0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A81D-8D06-4623-AA53-3A18D0D4A110}" type="slidenum">
              <a:rPr lang="hu-HU"/>
              <a:pPr/>
              <a:t>6</a:t>
            </a:fld>
            <a:endParaRPr lang="hu-HU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307132"/>
            <a:ext cx="10165556" cy="745684"/>
          </a:xfrm>
        </p:spPr>
        <p:txBody>
          <a:bodyPr/>
          <a:lstStyle/>
          <a:p>
            <a:r>
              <a:rPr lang="hu-HU" sz="2600" dirty="0" err="1" smtClean="0"/>
              <a:t>HbbTV</a:t>
            </a:r>
            <a:r>
              <a:rPr lang="hu-HU" sz="2600" dirty="0" smtClean="0"/>
              <a:t> szabványok</a:t>
            </a:r>
            <a:endParaRPr lang="hu-HU" sz="26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2" y="1387252"/>
            <a:ext cx="74390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A81D-8D06-4623-AA53-3A18D0D4A110}" type="slidenum">
              <a:rPr lang="hu-HU"/>
              <a:pPr/>
              <a:t>7</a:t>
            </a:fld>
            <a:endParaRPr lang="hu-HU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307132"/>
            <a:ext cx="10165556" cy="745684"/>
          </a:xfrm>
        </p:spPr>
        <p:txBody>
          <a:bodyPr/>
          <a:lstStyle/>
          <a:p>
            <a:r>
              <a:rPr lang="hu-HU" sz="2600" dirty="0" smtClean="0"/>
              <a:t>Fontosabb események</a:t>
            </a:r>
            <a:endParaRPr lang="hu-HU" sz="2600" dirty="0">
              <a:solidFill>
                <a:schemeClr val="tx1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56" y="1243236"/>
            <a:ext cx="9842301" cy="5400600"/>
          </a:xfrm>
        </p:spPr>
        <p:txBody>
          <a:bodyPr/>
          <a:lstStyle/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2009 február – a francia H4TV és a német HTML profil projekt összeáll közös projektté az interaktív tartalmak továbbítási lehetőségeit megcélozandó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2009 – France </a:t>
            </a:r>
            <a:r>
              <a:rPr lang="hu-HU" dirty="0" err="1" smtClean="0"/>
              <a:t>Télévisions</a:t>
            </a:r>
            <a:r>
              <a:rPr lang="hu-HU" dirty="0" smtClean="0"/>
              <a:t> demonstrációk 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2009 – IFA Berlin demonstrációk – </a:t>
            </a:r>
            <a:r>
              <a:rPr lang="hu-HU" dirty="0" err="1" smtClean="0"/>
              <a:t>Astra</a:t>
            </a:r>
            <a:r>
              <a:rPr lang="hu-HU" dirty="0" smtClean="0"/>
              <a:t> 19.2º műholdon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2009 november – specifikáció benyújtása az </a:t>
            </a:r>
            <a:r>
              <a:rPr lang="hu-HU" dirty="0" err="1" smtClean="0"/>
              <a:t>ETSI-hez</a:t>
            </a:r>
            <a:endParaRPr lang="hu-HU" dirty="0" smtClean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2010 – első elfogadott ETSI szabvány – ETSI TS 102 796 v1.1.1.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2010 – RTL – HD text </a:t>
            </a:r>
            <a:r>
              <a:rPr lang="hu-HU" dirty="0" err="1" smtClean="0"/>
              <a:t>HbbTV</a:t>
            </a:r>
            <a:r>
              <a:rPr lang="hu-HU" dirty="0" smtClean="0"/>
              <a:t> megoldással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2011 május – A </a:t>
            </a:r>
            <a:r>
              <a:rPr lang="hu-HU" dirty="0" err="1" smtClean="0"/>
              <a:t>HbbTV</a:t>
            </a:r>
            <a:r>
              <a:rPr lang="hu-HU" dirty="0" smtClean="0"/>
              <a:t> konzorcium levelet küld a támogatóknak, hogy teljes taggá válhatnak (tagdíj: 7000 EUR/év)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2012 november -  a Digital TV </a:t>
            </a:r>
            <a:r>
              <a:rPr lang="hu-HU" dirty="0" err="1" smtClean="0"/>
              <a:t>Labs</a:t>
            </a:r>
            <a:r>
              <a:rPr lang="hu-HU" dirty="0" smtClean="0"/>
              <a:t> az első teszt centrummá válik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2012 november – második elfogadott ETSI – </a:t>
            </a:r>
            <a:r>
              <a:rPr lang="hu-HU" dirty="0" err="1" smtClean="0"/>
              <a:t>ETSI</a:t>
            </a:r>
            <a:r>
              <a:rPr lang="hu-HU" dirty="0" smtClean="0"/>
              <a:t> TS 102 796 v1.2.1.</a:t>
            </a:r>
            <a:endParaRPr lang="hu-HU" dirty="0"/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5893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A81D-8D06-4623-AA53-3A18D0D4A110}" type="slidenum">
              <a:rPr lang="hu-HU"/>
              <a:pPr/>
              <a:t>8</a:t>
            </a:fld>
            <a:endParaRPr lang="hu-HU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307132"/>
            <a:ext cx="10165556" cy="745684"/>
          </a:xfrm>
        </p:spPr>
        <p:txBody>
          <a:bodyPr/>
          <a:lstStyle/>
          <a:p>
            <a:r>
              <a:rPr lang="hu-HU" sz="2600" dirty="0" smtClean="0"/>
              <a:t>Európai példák</a:t>
            </a:r>
            <a:endParaRPr lang="hu-HU" sz="2600" dirty="0">
              <a:solidFill>
                <a:schemeClr val="tx1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56" y="1027212"/>
            <a:ext cx="9842301" cy="5400600"/>
          </a:xfrm>
        </p:spPr>
        <p:txBody>
          <a:bodyPr/>
          <a:lstStyle/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Mindennapos üzemben 2011 decemberében – Németország, Franciaország, Spanyolország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Elfogadási nyilatkozatok 2011 – Ausztria, Csehország, Dánia, Hollandia, Lengyelország, Svájc, Törökország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Dánia közszolgálati műsorai : „</a:t>
            </a:r>
            <a:r>
              <a:rPr lang="hu-HU" dirty="0" err="1" smtClean="0"/>
              <a:t>red</a:t>
            </a:r>
            <a:r>
              <a:rPr lang="hu-HU" dirty="0" smtClean="0"/>
              <a:t> </a:t>
            </a:r>
            <a:r>
              <a:rPr lang="hu-HU" dirty="0" err="1" smtClean="0"/>
              <a:t>button</a:t>
            </a:r>
            <a:r>
              <a:rPr lang="hu-HU" dirty="0" smtClean="0"/>
              <a:t>” alkalmazások, Rich EPG, </a:t>
            </a:r>
            <a:r>
              <a:rPr lang="hu-HU" dirty="0" err="1" smtClean="0"/>
              <a:t>catch-up</a:t>
            </a:r>
            <a:r>
              <a:rPr lang="hu-HU" dirty="0" smtClean="0"/>
              <a:t> TV </a:t>
            </a:r>
            <a:r>
              <a:rPr lang="hu-HU" dirty="0" err="1"/>
              <a:t>H</a:t>
            </a:r>
            <a:r>
              <a:rPr lang="hu-HU" dirty="0" err="1" smtClean="0"/>
              <a:t>bbTV</a:t>
            </a:r>
            <a:r>
              <a:rPr lang="hu-HU" dirty="0" smtClean="0"/>
              <a:t> alapokon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2011 november – Spanyolország pilot kísérletek, a minisztérium adaptálja a </a:t>
            </a:r>
            <a:r>
              <a:rPr lang="hu-HU" dirty="0" err="1" smtClean="0"/>
              <a:t>HbbTV</a:t>
            </a:r>
            <a:r>
              <a:rPr lang="hu-HU" dirty="0" smtClean="0"/>
              <a:t> szabványt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2012 március – Lengyelország elindítja tesztjeit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NorDig</a:t>
            </a:r>
            <a:r>
              <a:rPr lang="hu-HU" dirty="0" smtClean="0"/>
              <a:t> Forum – elfogadja a </a:t>
            </a:r>
            <a:r>
              <a:rPr lang="hu-HU" dirty="0" err="1" smtClean="0"/>
              <a:t>HbbTV</a:t>
            </a:r>
            <a:r>
              <a:rPr lang="hu-HU" dirty="0" smtClean="0"/>
              <a:t>  specifikációt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Svájc: RTS+ 2013 márciusában </a:t>
            </a:r>
            <a:r>
              <a:rPr lang="hu-HU" dirty="0" err="1" smtClean="0"/>
              <a:t>HbbTV</a:t>
            </a:r>
            <a:r>
              <a:rPr lang="hu-HU" dirty="0" smtClean="0"/>
              <a:t> szolgáltatást indít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2013 szeptember – </a:t>
            </a:r>
            <a:r>
              <a:rPr lang="hu-HU" dirty="0" err="1" smtClean="0"/>
              <a:t>IBC-n</a:t>
            </a:r>
            <a:r>
              <a:rPr lang="hu-HU" dirty="0" smtClean="0"/>
              <a:t>  sajtóbejelentés – </a:t>
            </a:r>
            <a:r>
              <a:rPr lang="hu-HU" dirty="0" err="1" smtClean="0"/>
              <a:t>Sofia</a:t>
            </a:r>
            <a:r>
              <a:rPr lang="hu-HU" dirty="0" smtClean="0"/>
              <a:t> Digital és AH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/>
              <a:t>2013 október – az AH elindítja 6 hónapos </a:t>
            </a:r>
            <a:r>
              <a:rPr lang="hu-HU" dirty="0" err="1"/>
              <a:t>HbbTV</a:t>
            </a:r>
            <a:r>
              <a:rPr lang="hu-HU" dirty="0"/>
              <a:t> tesztjét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348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A81D-8D06-4623-AA53-3A18D0D4A110}" type="slidenum">
              <a:rPr lang="hu-HU"/>
              <a:pPr/>
              <a:t>9</a:t>
            </a:fld>
            <a:endParaRPr lang="hu-HU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307132"/>
            <a:ext cx="10165556" cy="745684"/>
          </a:xfrm>
        </p:spPr>
        <p:txBody>
          <a:bodyPr/>
          <a:lstStyle/>
          <a:p>
            <a:r>
              <a:rPr lang="hu-HU" sz="2600" dirty="0" smtClean="0"/>
              <a:t>Testületek hozzájárulásai</a:t>
            </a:r>
            <a:endParaRPr lang="hu-HU" sz="2600" dirty="0">
              <a:solidFill>
                <a:schemeClr val="tx1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56" y="1099220"/>
            <a:ext cx="9842301" cy="5544616"/>
          </a:xfrm>
        </p:spPr>
        <p:txBody>
          <a:bodyPr/>
          <a:lstStyle/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 szabványok nagyrészt már létező és ismert szabványokra épülnek, inkább egy speciális profil, mint teljesen új műszaki fejlesztés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CEA,W3C (</a:t>
            </a:r>
            <a:r>
              <a:rPr lang="hu-HU" dirty="0" err="1" smtClean="0"/>
              <a:t>Consumer</a:t>
            </a:r>
            <a:r>
              <a:rPr lang="hu-HU" dirty="0" smtClean="0"/>
              <a:t> Electronics </a:t>
            </a:r>
            <a:r>
              <a:rPr lang="hu-HU" dirty="0" err="1" smtClean="0"/>
              <a:t>Association</a:t>
            </a:r>
            <a:r>
              <a:rPr lang="hu-HU" dirty="0" smtClean="0"/>
              <a:t>, WWW </a:t>
            </a:r>
            <a:r>
              <a:rPr lang="hu-HU" dirty="0" err="1" smtClean="0"/>
              <a:t>Consortium</a:t>
            </a:r>
            <a:r>
              <a:rPr lang="hu-HU" dirty="0" smtClean="0"/>
              <a:t>)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Alkalmazás nyelv definiálása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Nemlineáris A/V tartalom beágyazása az alkalmazásokba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Események kezelése - DOM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Állóképek specifikációja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OIPF (Open IPTV Forum)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err="1" smtClean="0"/>
              <a:t>Javascript</a:t>
            </a:r>
            <a:r>
              <a:rPr lang="hu-HU" dirty="0" smtClean="0"/>
              <a:t> </a:t>
            </a:r>
            <a:r>
              <a:rPr lang="hu-HU" dirty="0" err="1" smtClean="0"/>
              <a:t>API-k</a:t>
            </a:r>
            <a:endParaRPr lang="hu-HU" dirty="0"/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Lineáris A/V tartalmak beillesztése az alkalmazásokba (</a:t>
            </a:r>
            <a:r>
              <a:rPr lang="hu-HU" dirty="0" err="1" smtClean="0"/>
              <a:t>streaming</a:t>
            </a:r>
            <a:r>
              <a:rPr lang="hu-HU" dirty="0" smtClean="0"/>
              <a:t>)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OIPF média formátum specifikációk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DVB (Digital Video </a:t>
            </a:r>
            <a:r>
              <a:rPr lang="hu-HU" dirty="0" err="1" smtClean="0"/>
              <a:t>Broadcasting</a:t>
            </a:r>
            <a:r>
              <a:rPr lang="hu-HU" dirty="0" smtClean="0"/>
              <a:t>)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Applikációk jelzése ( ETSI TS 102 809 ) – AIT táblák</a:t>
            </a:r>
          </a:p>
          <a:p>
            <a:pPr marL="800767" lvl="1" indent="-391192">
              <a:spcAft>
                <a:spcPct val="50000"/>
              </a:spcAft>
              <a:buFont typeface="Wingdings" pitchFamily="2" charset="2"/>
              <a:buChar char="q"/>
            </a:pPr>
            <a:r>
              <a:rPr lang="hu-HU" dirty="0" smtClean="0"/>
              <a:t>Applikációk szállítása </a:t>
            </a:r>
            <a:r>
              <a:rPr lang="hu-HU" dirty="0" err="1" smtClean="0"/>
              <a:t>broadcast</a:t>
            </a:r>
            <a:r>
              <a:rPr lang="hu-HU" dirty="0" smtClean="0"/>
              <a:t> vagy HTTP segítségével</a:t>
            </a:r>
          </a:p>
          <a:p>
            <a:pPr marL="391192" indent="-391192">
              <a:spcAft>
                <a:spcPct val="50000"/>
              </a:spcAft>
              <a:buFont typeface="Wingdings" pitchFamily="2" charset="2"/>
              <a:buChar char="q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50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H prezentáció">
  <a:themeElements>
    <a:clrScheme name="AH prezentáci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H prezentáció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80" charset="0"/>
          </a:defRPr>
        </a:defPPr>
      </a:lstStyle>
    </a:lnDef>
  </a:objectDefaults>
  <a:extraClrSchemeLst>
    <a:extraClrScheme>
      <a:clrScheme name="AH prezentáci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 prezentáci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H prezentáci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 prezentáci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 prezentáci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 prezentáci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 prezentáci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F398CC27C534A4BBC0809E46D148C16" ma:contentTypeVersion="3" ma:contentTypeDescription="Új dokumentum létrehozása." ma:contentTypeScope="" ma:versionID="8bf3436d6cdb53ac412dda620f855b9c">
  <xsd:schema xmlns:xsd="http://www.w3.org/2001/XMLSchema" xmlns:p="http://schemas.microsoft.com/office/2006/metadata/properties" xmlns:ns2="46dc3e04-a855-4fbe-97ff-2037929085ad" targetNamespace="http://schemas.microsoft.com/office/2006/metadata/properties" ma:root="true" ma:fieldsID="439f84d85bf055d34d24d1c5d5f7d10f" ns2:_="">
    <xsd:import namespace="46dc3e04-a855-4fbe-97ff-2037929085ad"/>
    <xsd:element name="properties">
      <xsd:complexType>
        <xsd:sequence>
          <xsd:element name="documentManagement">
            <xsd:complexType>
              <xsd:all>
                <xsd:element ref="ns2:Tulajdonos" minOccurs="0"/>
                <xsd:element ref="ns2:Le_x00ed_r_x00e1_s" minOccurs="0"/>
                <xsd:element ref="ns2:_x00c1_llapo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6dc3e04-a855-4fbe-97ff-2037929085ad" elementFormDefault="qualified">
    <xsd:import namespace="http://schemas.microsoft.com/office/2006/documentManagement/types"/>
    <xsd:element name="Tulajdonos" ma:index="8" nillable="true" ma:displayName="Tulajdonos" ma:internalName="Tulajdonos">
      <xsd:simpleType>
        <xsd:restriction base="dms:Text">
          <xsd:maxLength value="255"/>
        </xsd:restriction>
      </xsd:simpleType>
    </xsd:element>
    <xsd:element name="Le_x00ed_r_x00e1_s" ma:index="9" nillable="true" ma:displayName="Leírás" ma:internalName="Le_x00ed_r_x00e1_s">
      <xsd:simpleType>
        <xsd:restriction base="dms:Note"/>
      </xsd:simpleType>
    </xsd:element>
    <xsd:element name="_x00c1_llapot" ma:index="10" nillable="true" ma:displayName="Állapot" ma:default="Vázlat" ma:format="Dropdown" ma:internalName="_x00c1_llapot">
      <xsd:simpleType>
        <xsd:restriction base="dms:Choice">
          <xsd:enumeration value="Vázlat"/>
          <xsd:enumeration value="Piszkozat"/>
          <xsd:enumeration value="Áttekintés alatt"/>
          <xsd:enumeration value="Végső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 ma:readOnly="true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_x00ed_r_x00e1_s xmlns="46dc3e04-a855-4fbe-97ff-2037929085ad" xsi:nil="true"/>
    <Tulajdonos xmlns="46dc3e04-a855-4fbe-97ff-2037929085ad" xsi:nil="true"/>
    <_x00c1_llapot xmlns="46dc3e04-a855-4fbe-97ff-2037929085ad">Vázlat</_x00c1_llapot>
  </documentManagement>
</p:properties>
</file>

<file path=customXml/itemProps1.xml><?xml version="1.0" encoding="utf-8"?>
<ds:datastoreItem xmlns:ds="http://schemas.openxmlformats.org/officeDocument/2006/customXml" ds:itemID="{8D892CA0-15D3-40D2-9974-6C8D98F0F8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c3e04-a855-4fbe-97ff-2037929085a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F8F8EFD-5B51-466A-ACC2-C76C49A786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0F68E0-CB8E-4EC8-8B81-DC638E06ACA2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46dc3e04-a855-4fbe-97ff-2037929085ad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1249</Words>
  <Application>Microsoft Office PowerPoint</Application>
  <PresentationFormat>Egyéni</PresentationFormat>
  <Paragraphs>218</Paragraphs>
  <Slides>20</Slides>
  <Notes>17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2" baseType="lpstr">
      <vt:lpstr>AH prezentáció</vt:lpstr>
      <vt:lpstr>Image</vt:lpstr>
      <vt:lpstr>HbbTV kísérletek a magyarországi DVB-T platformon </vt:lpstr>
      <vt:lpstr>Tartalom – főbb témakörök</vt:lpstr>
      <vt:lpstr>Mi is az a HbbTV? – mint platform</vt:lpstr>
      <vt:lpstr>Mi is az a HbbTV? – mint konzorcium</vt:lpstr>
      <vt:lpstr>Mi is az a HbbTV? – mint szabvány</vt:lpstr>
      <vt:lpstr>HbbTV szabványok</vt:lpstr>
      <vt:lpstr>Fontosabb események</vt:lpstr>
      <vt:lpstr>Európai példák</vt:lpstr>
      <vt:lpstr>Testületek hozzájárulásai</vt:lpstr>
      <vt:lpstr>Szabványok – amire épül</vt:lpstr>
      <vt:lpstr>Kiforrott szabványokra alapozás</vt:lpstr>
      <vt:lpstr>Támogatott kodekek és protokollok</vt:lpstr>
      <vt:lpstr>Hogyan működik?</vt:lpstr>
      <vt:lpstr>Hogyan működik? – vevőkészülék alapkövetelmények</vt:lpstr>
      <vt:lpstr>Alkalmazások felosztása</vt:lpstr>
      <vt:lpstr>Alkalmazások elérése</vt:lpstr>
      <vt:lpstr>Alkalmazások funkcionalitása</vt:lpstr>
      <vt:lpstr>Az AH kísérleti HbbTV platformjának alkalmazásai</vt:lpstr>
      <vt:lpstr>Készülékek elérhetősége</vt:lpstr>
      <vt:lpstr>Köszönöm a figyelmet!</vt:lpstr>
    </vt:vector>
  </TitlesOfParts>
  <Company>獫票楧栮捯洀鉭曮㞱Û뜰⠲쎔딁烊皭〼፥ᙼ䕸忤઱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Arial 32 pt  on two lines</dc:title>
  <dc:creator>Narancsik Mihály (AH/Petzval)</dc:creator>
  <cp:lastModifiedBy>Gnandt András</cp:lastModifiedBy>
  <cp:revision>389</cp:revision>
  <dcterms:modified xsi:type="dcterms:W3CDTF">2014-01-21T10:09:09Z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/>
  </property>
  <property fmtid="{D5CDD505-2E9C-101B-9397-08002B2CF9AE}" pid="3" name="SPSDescription">
    <vt:lpwstr/>
  </property>
  <property fmtid="{D5CDD505-2E9C-101B-9397-08002B2CF9AE}" pid="4" name="Status">
    <vt:lpwstr/>
  </property>
  <property fmtid="{D5CDD505-2E9C-101B-9397-08002B2CF9AE}" pid="5" name="kép">
    <vt:lpwstr>, </vt:lpwstr>
  </property>
  <property fmtid="{D5CDD505-2E9C-101B-9397-08002B2CF9AE}" pid="6" name="sor">
    <vt:lpwstr/>
  </property>
</Properties>
</file>