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sldIdLst>
    <p:sldId id="265" r:id="rId2"/>
    <p:sldId id="281" r:id="rId3"/>
    <p:sldId id="282" r:id="rId4"/>
    <p:sldId id="269" r:id="rId5"/>
    <p:sldId id="297" r:id="rId6"/>
    <p:sldId id="289" r:id="rId7"/>
    <p:sldId id="286" r:id="rId8"/>
    <p:sldId id="312" r:id="rId9"/>
    <p:sldId id="313" r:id="rId10"/>
    <p:sldId id="288" r:id="rId11"/>
    <p:sldId id="311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B8"/>
    <a:srgbClr val="FFE285"/>
    <a:srgbClr val="FF7C80"/>
    <a:srgbClr val="A6A6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38" autoAdjust="0"/>
  </p:normalViewPr>
  <p:slideViewPr>
    <p:cSldViewPr>
      <p:cViewPr>
        <p:scale>
          <a:sx n="90" d="100"/>
          <a:sy n="90" d="100"/>
        </p:scale>
        <p:origin x="-536" y="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RUPOS_de_TRABALHO\TG6\2014\TG6-M4%20-%2002-04%20April%20-%20ECO,%20Copenhagen\apoio\contribui&#231;&#227;o_Portugal\dura&#231;&#227;o%20dos%20RoU\an&#225;lise%20dos%20dad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5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Folha1!$I$74</c:f>
              <c:strCache>
                <c:ptCount val="1"/>
                <c:pt idx="0">
                  <c:v>Number of CEPT countries where all RoU expiry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hu-H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Folha1!$G$75:$G$77</c:f>
              <c:strCache>
                <c:ptCount val="3"/>
                <c:pt idx="0">
                  <c:v>≥ 2013 &amp; ≤ 2018</c:v>
                </c:pt>
                <c:pt idx="1">
                  <c:v>≥ 2019 &amp; ≤ 2024</c:v>
                </c:pt>
                <c:pt idx="2">
                  <c:v>≥ 2025</c:v>
                </c:pt>
              </c:strCache>
            </c:strRef>
          </c:cat>
          <c:val>
            <c:numRef>
              <c:f>Folha1!$I$75:$I$77</c:f>
              <c:numCache>
                <c:formatCode>General</c:formatCode>
                <c:ptCount val="3"/>
                <c:pt idx="0">
                  <c:v>3</c:v>
                </c:pt>
                <c:pt idx="1">
                  <c:v>13</c:v>
                </c:pt>
                <c:pt idx="2">
                  <c:v>10</c:v>
                </c:pt>
              </c:numCache>
            </c:numRef>
          </c:val>
        </c:ser>
        <c:dLbls>
          <c:showVal val="1"/>
        </c:dLbls>
        <c:gapWidth val="219"/>
        <c:overlap val="-27"/>
        <c:axId val="67348352"/>
        <c:axId val="67395584"/>
      </c:barChart>
      <c:catAx>
        <c:axId val="67348352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r>
                  <a:rPr lang="hu-HU" sz="1800" b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Országok száma, ahol a rádióengedély lejár</a:t>
                </a:r>
                <a:endParaRPr lang="pt-PT" sz="1800" b="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0.15295522674404671"/>
              <c:y val="0.79777561905973693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hu-HU"/>
          </a:p>
        </c:txPr>
        <c:crossAx val="67395584"/>
        <c:crosses val="autoZero"/>
        <c:auto val="1"/>
        <c:lblAlgn val="ctr"/>
        <c:lblOffset val="100"/>
      </c:catAx>
      <c:valAx>
        <c:axId val="673955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348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542C6-3BD6-46A6-A57C-3A14BFE7190A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BA127-842A-4494-BAD4-0D2145D5007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51D70-B0DB-446B-AF2E-A5EF2BD787E1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0984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2014.10.17.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052737"/>
            <a:ext cx="8712968" cy="576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rgbClr val="A6A6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2014.10.17.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640960" cy="4248472"/>
          </a:xfrm>
          <a:prstGeom prst="rect">
            <a:avLst/>
          </a:prstGeo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2014.10.17.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9512" y="1052737"/>
            <a:ext cx="8712968" cy="93610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rgbClr val="A6A6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184576"/>
          </a:xfrm>
          <a:prstGeom prst="rect">
            <a:avLst/>
          </a:prstGeo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2014.10.17.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052736"/>
            <a:ext cx="4040188" cy="63976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1692498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8657" y="1052736"/>
            <a:ext cx="4041775" cy="63976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8657" y="1692498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2014.10.17.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512" y="1052736"/>
            <a:ext cx="8712968" cy="4968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2014.10.17.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052737"/>
            <a:ext cx="8712968" cy="576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rgbClr val="A6A6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2014.10.17.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hu-HU" dirty="0" smtClean="0">
                <a:solidFill>
                  <a:srgbClr val="0070C0"/>
                </a:solidFill>
              </a:rPr>
              <a:t>Nemzetközi Kapcsolatok Főosztály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71800" y="908720"/>
            <a:ext cx="5616624" cy="1296144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rgbClr val="0070B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800" y="2756520"/>
            <a:ext cx="5824736" cy="132055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A6A6A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792" y="2802673"/>
            <a:ext cx="2460000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70B8"/>
                </a:solidFill>
                <a:latin typeface="Franklin Gothic Medium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3"/>
          </p:nvPr>
        </p:nvSpPr>
        <p:spPr>
          <a:xfrm>
            <a:off x="239792" y="3090705"/>
            <a:ext cx="2460000" cy="11521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9512" y="1052737"/>
            <a:ext cx="8712968" cy="93610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rgbClr val="A6A6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52EB-0B61-482F-835F-2547BD7E41FC}" type="datetimeFigureOut">
              <a:rPr lang="hu-HU" smtClean="0"/>
              <a:pPr/>
              <a:t>2014.10.17.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F6B36-CD34-4CBD-8766-96A6379BC185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7" name="Picture 6" descr="3b_koveto.jp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0" y="0"/>
            <a:ext cx="9144000" cy="97536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380312" y="44205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4E9983B-DFD1-4436-BE07-561D6D98F346}" type="slidenum">
              <a:rPr lang="hu-HU" sz="1400" smtClean="0">
                <a:solidFill>
                  <a:srgbClr val="0070B8"/>
                </a:solidFill>
              </a:rPr>
              <a:pPr algn="r"/>
              <a:t>‹#›</a:t>
            </a:fld>
            <a:endParaRPr lang="hu-HU" sz="1400" dirty="0">
              <a:solidFill>
                <a:srgbClr val="0070B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1" r:id="rId2"/>
    <p:sldLayoutId id="2147483652" r:id="rId3"/>
    <p:sldLayoutId id="2147483662" r:id="rId4"/>
    <p:sldLayoutId id="2147483655" r:id="rId5"/>
    <p:sldLayoutId id="2147483659" r:id="rId6"/>
    <p:sldLayoutId id="2147483691" r:id="rId7"/>
    <p:sldLayoutId id="2147483692" r:id="rId8"/>
    <p:sldLayoutId id="2147483693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 rot="10800000" flipV="1">
            <a:off x="971600" y="2132856"/>
            <a:ext cx="7416824" cy="2736304"/>
          </a:xfrm>
          <a:noFill/>
        </p:spPr>
        <p:txBody>
          <a:bodyPr/>
          <a:lstStyle/>
          <a:p>
            <a:pPr algn="ctr"/>
            <a:r>
              <a:rPr lang="hu-HU" sz="4000" b="1" dirty="0" smtClean="0">
                <a:solidFill>
                  <a:srgbClr val="FF0000"/>
                </a:solidFill>
              </a:rPr>
              <a:t>Mi lesz veled földfelszíni műsorszórás?</a:t>
            </a:r>
            <a:br>
              <a:rPr lang="hu-HU" sz="4000" b="1" dirty="0" smtClean="0">
                <a:solidFill>
                  <a:srgbClr val="FF0000"/>
                </a:solidFill>
              </a:rPr>
            </a:br>
            <a:r>
              <a:rPr lang="hu-HU" sz="4000" b="1" dirty="0" smtClean="0"/>
              <a:t>(</a:t>
            </a:r>
            <a:r>
              <a:rPr lang="hu-HU" sz="4000" b="1" dirty="0" err="1" smtClean="0"/>
              <a:t>Hosszútávú</a:t>
            </a:r>
            <a:r>
              <a:rPr lang="hu-HU" sz="4000" b="1" dirty="0" smtClean="0"/>
              <a:t> EU tervek)</a:t>
            </a:r>
            <a:endParaRPr lang="hu-HU" sz="4000" dirty="0"/>
          </a:p>
        </p:txBody>
      </p:sp>
      <p:sp>
        <p:nvSpPr>
          <p:cNvPr id="5" name="Title 5"/>
          <p:cNvSpPr txBox="1">
            <a:spLocks/>
          </p:cNvSpPr>
          <p:nvPr/>
        </p:nvSpPr>
        <p:spPr>
          <a:xfrm>
            <a:off x="3347864" y="3284984"/>
            <a:ext cx="1944216" cy="1008112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fontAlgn="auto">
              <a:spcAft>
                <a:spcPts val="0"/>
              </a:spcAft>
              <a:tabLst>
                <a:tab pos="1435100" algn="l"/>
              </a:tabLst>
              <a:defRPr/>
            </a:pPr>
            <a:endParaRPr lang="hu-HU" sz="28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tabLst>
                <a:tab pos="1435100" algn="l"/>
              </a:tabLst>
              <a:defRPr/>
            </a:pPr>
            <a:endParaRPr lang="hu-HU" sz="28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tabLst>
                <a:tab pos="1435100" algn="l"/>
              </a:tabLst>
              <a:defRPr/>
            </a:pPr>
            <a:endParaRPr lang="hu-HU" sz="28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tabLst>
                <a:tab pos="1435100" algn="l"/>
              </a:tabLst>
              <a:defRPr/>
            </a:pPr>
            <a:endParaRPr lang="hu-HU" sz="2800" dirty="0" smtClean="0">
              <a:latin typeface="Arial" pitchFamily="34" charset="0"/>
              <a:cs typeface="Arial" pitchFamily="34" charset="0"/>
            </a:endParaRPr>
          </a:p>
          <a:p>
            <a:pPr algn="r" fontAlgn="auto">
              <a:spcAft>
                <a:spcPts val="0"/>
              </a:spcAft>
              <a:tabLst>
                <a:tab pos="1435100" algn="l"/>
              </a:tabLst>
              <a:defRPr/>
            </a:pPr>
            <a:r>
              <a:rPr lang="hu-HU" sz="2800" dirty="0" smtClean="0">
                <a:latin typeface="Arial" pitchFamily="34" charset="0"/>
                <a:cs typeface="Arial" pitchFamily="34" charset="0"/>
              </a:rPr>
              <a:t>		</a:t>
            </a:r>
            <a:endParaRPr lang="hu-H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355976" y="5085184"/>
            <a:ext cx="44644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0070C0"/>
                </a:solidFill>
              </a:rPr>
              <a:t>Dr. Pados László</a:t>
            </a:r>
          </a:p>
          <a:p>
            <a:pPr algn="ctr"/>
            <a:r>
              <a:rPr lang="hu-HU" sz="2400" b="1" dirty="0" smtClean="0">
                <a:solidFill>
                  <a:srgbClr val="0070C0"/>
                </a:solidFill>
              </a:rPr>
              <a:t>NMHH</a:t>
            </a:r>
          </a:p>
          <a:p>
            <a:pPr algn="ctr"/>
            <a:r>
              <a:rPr lang="hu-HU" sz="2400" b="1" dirty="0" smtClean="0">
                <a:solidFill>
                  <a:srgbClr val="0070C0"/>
                </a:solidFill>
              </a:rPr>
              <a:t>Mobil </a:t>
            </a:r>
            <a:r>
              <a:rPr lang="hu-HU" sz="2400" b="1" dirty="0" err="1" smtClean="0">
                <a:solidFill>
                  <a:srgbClr val="0070C0"/>
                </a:solidFill>
              </a:rPr>
              <a:t>tlf</a:t>
            </a:r>
            <a:r>
              <a:rPr lang="hu-HU" sz="2400" b="1" dirty="0" smtClean="0">
                <a:solidFill>
                  <a:srgbClr val="0070C0"/>
                </a:solidFill>
              </a:rPr>
              <a:t>: 06 30 9315874</a:t>
            </a:r>
            <a:endParaRPr lang="hu-H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/>
        </p:nvSpPr>
        <p:spPr>
          <a:xfrm>
            <a:off x="3707904" y="0"/>
            <a:ext cx="4752528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Összegzett megállapítások</a:t>
            </a:r>
            <a:endParaRPr lang="hu-H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179512" y="1268760"/>
            <a:ext cx="878497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Lineáris TV nézés marad a fő TV nézési forma belátható időn belül.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A lineáris és nem lineáris TV nézés fő formája az otthoni TV-zés és ez marad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A TV nézők nagy része a nagy képernyő mellett marad, de a mobil eszközök használata nő.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Rövid- és középtávon a HDTV lesz az uralkodó.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LTE technológia fejlődése lehetővé fogja tenni a műsorszóró és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multicast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tartalmat, mobil eszköz képes legyen DTT és LTE vételre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Hibrid műsorszórás-szélessáv közös használat fog elterjedni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Kiszámítható középtávú jövő nélkül nem várható jelentős fejlesztés a  DTT platformon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EU stratégiai döntés várható a 470-694 MHz sávra 2016 körül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907704" y="1700808"/>
            <a:ext cx="5688632" cy="388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3600" b="1" dirty="0" smtClean="0">
              <a:solidFill>
                <a:schemeClr val="tx1"/>
              </a:solidFill>
            </a:endParaRPr>
          </a:p>
          <a:p>
            <a:pPr algn="ctr"/>
            <a:endParaRPr lang="hu-HU" sz="3600" b="1" dirty="0" smtClean="0">
              <a:solidFill>
                <a:schemeClr val="tx1"/>
              </a:solidFill>
            </a:endParaRPr>
          </a:p>
          <a:p>
            <a:pPr algn="ctr"/>
            <a:endParaRPr lang="hu-HU" sz="3600" b="1" dirty="0" smtClean="0">
              <a:solidFill>
                <a:schemeClr val="tx1"/>
              </a:solidFill>
            </a:endParaRPr>
          </a:p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Köszönöm a figyelmet !</a:t>
            </a:r>
          </a:p>
          <a:p>
            <a:pPr marL="0" lvl="8" algn="ctr"/>
            <a:endParaRPr lang="hu-HU" sz="2000" b="1" dirty="0" smtClean="0">
              <a:solidFill>
                <a:srgbClr val="0070C0"/>
              </a:solidFill>
            </a:endParaRPr>
          </a:p>
          <a:p>
            <a:pPr marL="0" lvl="8" algn="ctr"/>
            <a:endParaRPr lang="hu-HU" sz="2000" b="1" dirty="0" smtClean="0">
              <a:solidFill>
                <a:srgbClr val="0070C0"/>
              </a:solidFill>
            </a:endParaRPr>
          </a:p>
          <a:p>
            <a:pPr marL="0" lvl="8" algn="ctr"/>
            <a:r>
              <a:rPr lang="hu-HU" sz="2000" b="1" dirty="0" smtClean="0">
                <a:solidFill>
                  <a:srgbClr val="0070C0"/>
                </a:solidFill>
              </a:rPr>
              <a:t>                                         </a:t>
            </a:r>
          </a:p>
          <a:p>
            <a:pPr marL="0" lvl="8" algn="ctr"/>
            <a:r>
              <a:rPr lang="hu-HU" sz="2000" b="1" dirty="0" smtClean="0">
                <a:solidFill>
                  <a:srgbClr val="0070C0"/>
                </a:solidFill>
              </a:rPr>
              <a:t>                                            Mobil </a:t>
            </a:r>
            <a:r>
              <a:rPr lang="hu-HU" sz="2000" b="1" dirty="0" err="1" smtClean="0">
                <a:solidFill>
                  <a:srgbClr val="0070C0"/>
                </a:solidFill>
              </a:rPr>
              <a:t>tlf</a:t>
            </a:r>
            <a:r>
              <a:rPr lang="hu-HU" sz="2000" b="1" dirty="0" smtClean="0">
                <a:solidFill>
                  <a:srgbClr val="0070C0"/>
                </a:solidFill>
              </a:rPr>
              <a:t>: 06 30 9315874</a:t>
            </a:r>
          </a:p>
          <a:p>
            <a:pPr algn="ctr"/>
            <a:endParaRPr lang="hu-H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7"/>
          <p:cNvSpPr txBox="1">
            <a:spLocks/>
          </p:cNvSpPr>
          <p:nvPr/>
        </p:nvSpPr>
        <p:spPr>
          <a:xfrm>
            <a:off x="3707904" y="116632"/>
            <a:ext cx="4680520" cy="675456"/>
          </a:xfrm>
          <a:prstGeom prst="rect">
            <a:avLst/>
          </a:prstGeom>
          <a:noFill/>
          <a:ln w="19050">
            <a:noFill/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Előzmények</a:t>
            </a:r>
            <a:endParaRPr kumimoji="0" lang="hu-HU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23528" y="1124744"/>
            <a:ext cx="8712968" cy="54726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Jelenlegi helyzet:</a:t>
            </a:r>
            <a:endParaRPr lang="hu-H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technológiák konvergenciája figyelhető meg:  az audiovizuális </a:t>
            </a:r>
            <a:r>
              <a:rPr lang="hu-H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tech-nológiák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között egyre elmosódottabb a határ a felhasználók szempontjából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470- 862 MHz frekvenciasáv a mobil és műsorszóró szolgálat számára egyaránt fontos: </a:t>
            </a:r>
            <a:r>
              <a:rPr lang="hu-H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megkezdődött </a:t>
            </a:r>
            <a:r>
              <a:rPr lang="hu-HU" sz="20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hu-HU" sz="20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470-862 </a:t>
            </a:r>
            <a:r>
              <a:rPr lang="hu-H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MHz sáv felszeletelése </a:t>
            </a:r>
            <a:endParaRPr lang="hu-H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EU-ban a 790-862 MHz sávot már mobil célra használják,  a WRC-15 után a  694-790 MHz sáv mobil célra is használható lesz elsődleges jelleggel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Európában a digitális műsorszórás bevezetése még be sem fejeződött, az új technológiák (HD és UHD adások) sávigénye nagyobb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Az EU digitális jövőképe nagyobb mobilitást és a digitális szolgáltatásokra jelentős (min. 1200 MHz  2015-ig) sávszélességet irányoz elő</a:t>
            </a:r>
          </a:p>
          <a:p>
            <a:r>
              <a:rPr lang="hu-H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Kérdések: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fejlődés trendjei, technológiai, gazdasági hatások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Hogyan lehet az ellentétes igényeket kielégíteni?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Milyen álláspontot képviseljen Európa a következő </a:t>
            </a:r>
            <a:r>
              <a:rPr lang="hu-H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Rádiótávközlési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Világértekezleten?</a:t>
            </a:r>
          </a:p>
          <a:p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7"/>
          <p:cNvSpPr txBox="1">
            <a:spLocks/>
          </p:cNvSpPr>
          <p:nvPr/>
        </p:nvSpPr>
        <p:spPr>
          <a:xfrm>
            <a:off x="3707904" y="188640"/>
            <a:ext cx="4680520" cy="603448"/>
          </a:xfrm>
          <a:prstGeom prst="rect">
            <a:avLst/>
          </a:prstGeom>
          <a:noFill/>
          <a:ln w="19050">
            <a:noFill/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Pascal Lamy jelentés</a:t>
            </a:r>
            <a:endParaRPr kumimoji="0" lang="hu-HU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79512" y="1052736"/>
            <a:ext cx="8712968" cy="54006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u-H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Eredmény : 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műsorszóró,  6 mobil és 6 társadalmi szervezet részvételével (</a:t>
            </a:r>
            <a:r>
              <a:rPr lang="hu-H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High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Level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Group) kompromisszumos javaslata 6 hónapos egyeztetés után.</a:t>
            </a:r>
          </a:p>
          <a:p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Fő megállapítások: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 földfelszíni műsorszórás 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belátható jövőn belül 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 műsorszétosztás fő platformja marad és szüksége van a 470-694 MHz sávra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növekvő mobil frekvencia igények, </a:t>
            </a:r>
            <a:r>
              <a:rPr lang="hu-H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nem azonnal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Három lépcsős  javaslat:</a:t>
            </a:r>
          </a:p>
          <a:p>
            <a:pPr lvl="1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694-790 MHz sávot  mobil szélessávú szolgáltatás számára kell használni, de az átmeneti időszak meghatározásánál figyelembe kell venni a költségeket (szolgáltató és lakosság)</a:t>
            </a:r>
          </a:p>
          <a:p>
            <a:pPr lvl="1"/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Tervezett időkeret: </a:t>
            </a:r>
            <a:r>
              <a:rPr lang="hu-H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2020 plusz/</a:t>
            </a:r>
            <a:r>
              <a:rPr lang="hu-HU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minusz</a:t>
            </a:r>
            <a:r>
              <a:rPr lang="hu-H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 év</a:t>
            </a:r>
          </a:p>
          <a:p>
            <a:pPr lvl="1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2025-ig: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piaci igények és a technológia fejlődés (optikai kábel terjedése) figyelembe vételével  az igények ismételt áttekintése.</a:t>
            </a:r>
          </a:p>
          <a:p>
            <a:pPr lvl="1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földfelszíni műsorszórás számára stabil szabályozási környezetet kell biztosítani </a:t>
            </a:r>
            <a:r>
              <a:rPr lang="hu-H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2030-ig                           </a:t>
            </a:r>
          </a:p>
          <a:p>
            <a:pPr lvl="8"/>
            <a:r>
              <a:rPr lang="hu-HU" sz="2000" b="1" dirty="0" smtClean="0">
                <a:solidFill>
                  <a:srgbClr val="0070C0"/>
                </a:solidFill>
              </a:rPr>
              <a:t>Mobil </a:t>
            </a:r>
            <a:r>
              <a:rPr lang="hu-HU" sz="2000" b="1" dirty="0" err="1" smtClean="0">
                <a:solidFill>
                  <a:srgbClr val="0070C0"/>
                </a:solidFill>
              </a:rPr>
              <a:t>tlf</a:t>
            </a:r>
            <a:r>
              <a:rPr lang="hu-HU" sz="2000" b="1" dirty="0" smtClean="0">
                <a:solidFill>
                  <a:srgbClr val="0070C0"/>
                </a:solidFill>
              </a:rPr>
              <a:t>: 06 30 9315874</a:t>
            </a:r>
          </a:p>
          <a:p>
            <a:pPr>
              <a:buFont typeface="Arial" pitchFamily="34" charset="0"/>
              <a:buChar char="•"/>
            </a:pPr>
            <a:endParaRPr lang="hu-HU" dirty="0" smtClean="0">
              <a:solidFill>
                <a:schemeClr val="tx1"/>
              </a:solidFill>
            </a:endParaRPr>
          </a:p>
          <a:p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5" name="Balra-jobbra nyíl 4"/>
          <p:cNvSpPr/>
          <p:nvPr/>
        </p:nvSpPr>
        <p:spPr>
          <a:xfrm>
            <a:off x="6804248" y="2636912"/>
            <a:ext cx="360040" cy="14401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3131840" y="116632"/>
            <a:ext cx="5256584" cy="675456"/>
          </a:xfrm>
          <a:noFill/>
          <a:ln w="19050">
            <a:noFill/>
          </a:ln>
        </p:spPr>
        <p:txBody>
          <a:bodyPr>
            <a:noAutofit/>
          </a:bodyPr>
          <a:lstStyle/>
          <a:p>
            <a:pPr algn="ctr"/>
            <a:r>
              <a:rPr lang="hu-H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 jelentés elemzése 1</a:t>
            </a:r>
            <a:endParaRPr lang="hu-HU" sz="28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539552" y="1196752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2000" dirty="0"/>
          </a:p>
        </p:txBody>
      </p:sp>
      <p:sp>
        <p:nvSpPr>
          <p:cNvPr id="9" name="Téglalap 8"/>
          <p:cNvSpPr/>
          <p:nvPr/>
        </p:nvSpPr>
        <p:spPr>
          <a:xfrm>
            <a:off x="323528" y="1052736"/>
            <a:ext cx="8352928" cy="5472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hu-H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WRC-15</a:t>
            </a:r>
            <a:r>
              <a:rPr lang="hu-H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u-H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EU </a:t>
            </a:r>
            <a:r>
              <a:rPr lang="hu-H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 fogadjon el olyan javaslatot, amely a 470-694 MHz sávot elsődleges jelleggel mobil célra irányozza elő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Problémái: 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Európa kisebbségben van, még az I. körzeten belül is (Afrikai országok miatt), nehezen tudja érdekeit érvényesíteni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javaslat lehetővé teszi, hogy „down link </a:t>
            </a:r>
            <a:r>
              <a:rPr lang="hu-H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only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technológia használatát fogadjunk el, másodlagos jelleggel (értelmezése?)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nem biztos, hogy minden európai ország ebbe az irányba mozog</a:t>
            </a:r>
          </a:p>
          <a:p>
            <a:pPr lvl="1" algn="just">
              <a:buFont typeface="Arial" pitchFamily="34" charset="0"/>
              <a:buChar char="•"/>
            </a:pPr>
            <a:endParaRPr lang="hu-H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Második DD 2020 +/- 2 év: </a:t>
            </a: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694-790 MHz felszabadítása mobil célra</a:t>
            </a:r>
            <a:endParaRPr lang="hu-HU" sz="2000" dirty="0" smtClean="0"/>
          </a:p>
          <a:p>
            <a:pPr algn="just"/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műsorszóró rádióengedélyek széles skálán szóródnak.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Ausztria: 2023/2026,  Belgium: 2024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Bulgária: 2025,  Franciaország: 2022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Németország, Spanyolország: 2025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Szlovákia: 2029,  Olaszország: 2032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Magyarország: 2020</a:t>
            </a:r>
            <a:endParaRPr lang="hu-H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endParaRPr lang="hu-H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hu-H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3779912" y="0"/>
            <a:ext cx="4464496" cy="764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jelentés elemzése 2</a:t>
            </a:r>
            <a:endParaRPr lang="hu-H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51520" y="5013176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Fő probléma: Svédország, Németország és Finnország bejelentette, hogy előbb akar áttérni mobil szolgáltatásra a 2.DD sávban, mint 2020.</a:t>
            </a:r>
          </a:p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Hogyan oldják meg a kompatibilitási kérdéseket a szomszédokkal?</a:t>
            </a:r>
          </a:p>
          <a:p>
            <a:pPr lvl="8"/>
            <a:endParaRPr lang="hu-HU" sz="2000" b="1" dirty="0" smtClean="0">
              <a:solidFill>
                <a:srgbClr val="0070C0"/>
              </a:solidFill>
            </a:endParaRPr>
          </a:p>
          <a:p>
            <a:pPr lvl="8"/>
            <a:r>
              <a:rPr lang="hu-HU" sz="2000" b="1" dirty="0" smtClean="0">
                <a:solidFill>
                  <a:srgbClr val="0070C0"/>
                </a:solidFill>
              </a:rPr>
              <a:t>                     Mobil </a:t>
            </a:r>
            <a:r>
              <a:rPr lang="hu-HU" sz="2000" b="1" dirty="0" err="1" smtClean="0">
                <a:solidFill>
                  <a:srgbClr val="0070C0"/>
                </a:solidFill>
              </a:rPr>
              <a:t>tlf</a:t>
            </a:r>
            <a:r>
              <a:rPr lang="hu-HU" sz="2000" b="1" dirty="0" smtClean="0">
                <a:solidFill>
                  <a:srgbClr val="0070C0"/>
                </a:solidFill>
              </a:rPr>
              <a:t>: 06 30 9315874</a:t>
            </a:r>
          </a:p>
          <a:p>
            <a:endParaRPr lang="hu-H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hart 9"/>
          <p:cNvGraphicFramePr/>
          <p:nvPr/>
        </p:nvGraphicFramePr>
        <p:xfrm>
          <a:off x="1547664" y="1268760"/>
          <a:ext cx="5212375" cy="3426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251520" y="1124744"/>
            <a:ext cx="8640960" cy="115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Az ITU-R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Report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BT-2302 2014 áprilisában lett publikálva. 48 CEPT ország közül csak 23  válaszolt !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endParaRPr lang="hu-H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2699792" y="188640"/>
            <a:ext cx="590465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műsorszórás spektrumigénye</a:t>
            </a:r>
            <a:endParaRPr lang="hu-H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6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6048672" cy="4320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772816"/>
            <a:ext cx="50292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églalap 7"/>
          <p:cNvSpPr/>
          <p:nvPr/>
        </p:nvSpPr>
        <p:spPr>
          <a:xfrm>
            <a:off x="6804248" y="3861048"/>
            <a:ext cx="2232248" cy="1754326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Sok európai ország  számára fontos a</a:t>
            </a:r>
          </a:p>
          <a:p>
            <a:r>
              <a:rPr lang="hu-H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700 MHz-es sáv megőrzése műsorszórásra</a:t>
            </a:r>
            <a:endParaRPr lang="hu-H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rtalom helye 2"/>
          <p:cNvSpPr txBox="1">
            <a:spLocks/>
          </p:cNvSpPr>
          <p:nvPr/>
        </p:nvSpPr>
        <p:spPr>
          <a:xfrm>
            <a:off x="2857488" y="0"/>
            <a:ext cx="5929354" cy="785794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2771800" y="0"/>
            <a:ext cx="6372200" cy="928694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/>
            <a:r>
              <a:rPr lang="hu-H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ECC </a:t>
            </a:r>
            <a:r>
              <a:rPr lang="hu-HU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Report</a:t>
            </a:r>
            <a:r>
              <a:rPr lang="hu-H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224</a:t>
            </a:r>
            <a:endParaRPr kumimoji="0" lang="hu-HU" sz="24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79512" y="1196752"/>
            <a:ext cx="8715404" cy="5029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ct val="20000"/>
              </a:spcBef>
            </a:pPr>
            <a:r>
              <a:rPr lang="hu-HU" sz="2000" b="1" dirty="0" err="1" smtClean="0">
                <a:latin typeface="Arial" pitchFamily="34" charset="0"/>
                <a:cs typeface="Arial" pitchFamily="34" charset="0"/>
              </a:rPr>
              <a:t>Hosszútávú</a:t>
            </a: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 vízió a 470-694 MHz sávra: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A osztály: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a jelenlegi DVB-T földfelszíni hálózatok használata HPHT (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High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power-high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tower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) vagy LPLT hálózatok formájában (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low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power-low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tower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) (4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alváltozat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B osztály: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DVB és/vagy LTE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downlinks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közös alkalmazása. Feltételezi, hogy a jövőben LTE SDL/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eMBMS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evolved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Multimedia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Broadcast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Multicast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Service) technológia lesz használva (4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alváltozat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C osztály: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DVB és/vagy LTE (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uplink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is) közös alkalmazása (2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alváltozat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D osztály: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a sávot a jövő kommunikációs technológiái fogják használni.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endParaRPr lang="hu-HU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endParaRPr lang="hu-HU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ct val="20000"/>
              </a:spcBef>
            </a:pPr>
            <a:endParaRPr lang="hu-HU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endParaRPr lang="hu-HU" sz="2000" b="1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ct val="20000"/>
              </a:spcBef>
            </a:pPr>
            <a:endParaRPr lang="hu-HU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725144"/>
            <a:ext cx="5443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51520" y="1052736"/>
            <a:ext cx="864096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latin typeface="Arial" pitchFamily="34" charset="0"/>
                <a:cs typeface="Arial" pitchFamily="34" charset="0"/>
              </a:rPr>
              <a:t>LTE </a:t>
            </a:r>
            <a:r>
              <a:rPr lang="hu-HU" b="1" dirty="0" err="1" smtClean="0">
                <a:latin typeface="Arial" pitchFamily="34" charset="0"/>
                <a:cs typeface="Arial" pitchFamily="34" charset="0"/>
              </a:rPr>
              <a:t>eMBMS</a:t>
            </a:r>
            <a:endParaRPr lang="hu-HU" b="1" dirty="0" smtClean="0">
              <a:latin typeface="Arial" pitchFamily="34" charset="0"/>
              <a:cs typeface="Arial" pitchFamily="34" charset="0"/>
            </a:endParaRPr>
          </a:p>
          <a:p>
            <a:endParaRPr lang="hu-H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Jó minőségű audiovizuális tartalom továbbítás</a:t>
            </a:r>
          </a:p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• 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Unicast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multicast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szolgáltatás</a:t>
            </a:r>
          </a:p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• Korlátozott műsorszóró alkalmasság: nem TV műsorok továbbítására lett kifejlesztve</a:t>
            </a:r>
          </a:p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• Regisztrációhoz kötött</a:t>
            </a:r>
          </a:p>
          <a:p>
            <a:endParaRPr lang="hu-HU" dirty="0" smtClean="0">
              <a:latin typeface="Arial" pitchFamily="34" charset="0"/>
              <a:cs typeface="Arial" pitchFamily="34" charset="0"/>
            </a:endParaRPr>
          </a:p>
          <a:p>
            <a:r>
              <a:rPr lang="hu-HU" b="1" dirty="0" smtClean="0">
                <a:latin typeface="Arial" pitchFamily="34" charset="0"/>
                <a:cs typeface="Arial" pitchFamily="34" charset="0"/>
              </a:rPr>
              <a:t>Elképzelt jövő: LTE </a:t>
            </a:r>
            <a:r>
              <a:rPr lang="hu-HU" b="1" dirty="0" err="1" smtClean="0">
                <a:latin typeface="Arial" pitchFamily="34" charset="0"/>
                <a:cs typeface="Arial" pitchFamily="34" charset="0"/>
              </a:rPr>
              <a:t>broadcast</a:t>
            </a:r>
            <a:endParaRPr lang="hu-HU" b="1" dirty="0" smtClean="0">
              <a:latin typeface="Arial" pitchFamily="34" charset="0"/>
              <a:cs typeface="Arial" pitchFamily="34" charset="0"/>
            </a:endParaRPr>
          </a:p>
          <a:p>
            <a:endParaRPr lang="hu-HU" dirty="0" smtClean="0">
              <a:latin typeface="Arial" pitchFamily="34" charset="0"/>
              <a:cs typeface="Arial" pitchFamily="34" charset="0"/>
            </a:endParaRPr>
          </a:p>
          <a:p>
            <a:r>
              <a:rPr lang="hu-HU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Cellaméret növelhető HPHT hálózati struktúra kialakításához</a:t>
            </a:r>
          </a:p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• Országos SFN kialakítható</a:t>
            </a:r>
          </a:p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• Klasszikus mobil,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unicast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és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broadcast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szolgáltatás</a:t>
            </a:r>
          </a:p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• 8 MHz-es sávszélesség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/>
              <a:t>  </a:t>
            </a:r>
            <a:r>
              <a:rPr lang="hu-H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Végcél:DDT-hez nagyon hasonló műsorszóró képességek</a:t>
            </a:r>
          </a:p>
          <a:p>
            <a:pPr marL="3429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De: </a:t>
            </a:r>
            <a:r>
              <a:rPr lang="hu-H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LTE és DVB más kódrendszert alkalmaz,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egy chipbe nem lesz integrálható ( mindkét chipet be kell építeni egy készülékbe).</a:t>
            </a:r>
          </a:p>
        </p:txBody>
      </p:sp>
      <p:sp>
        <p:nvSpPr>
          <p:cNvPr id="3" name="Téglalap 2"/>
          <p:cNvSpPr/>
          <p:nvPr/>
        </p:nvSpPr>
        <p:spPr>
          <a:xfrm>
            <a:off x="3607633" y="116632"/>
            <a:ext cx="4492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ECC </a:t>
            </a:r>
            <a:r>
              <a:rPr lang="hu-HU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Report</a:t>
            </a:r>
            <a:r>
              <a:rPr lang="hu-H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224 részletei</a:t>
            </a:r>
            <a:endParaRPr lang="hu-H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113908" y="188640"/>
            <a:ext cx="54185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forgatókönyvek jellemzői</a:t>
            </a:r>
            <a:endParaRPr lang="hu-H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51520" y="1124745"/>
            <a:ext cx="72728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 smtClean="0">
                <a:latin typeface="Arial" pitchFamily="34" charset="0"/>
                <a:cs typeface="Arial" pitchFamily="34" charset="0"/>
              </a:rPr>
              <a:t>Kevés különbség van a forgatókönyvek között</a:t>
            </a:r>
          </a:p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Megtekintés</a:t>
            </a:r>
          </a:p>
          <a:p>
            <a:pPr lvl="1"/>
            <a:r>
              <a:rPr lang="hu-HU" sz="2000" dirty="0" smtClean="0">
                <a:latin typeface="Arial" pitchFamily="34" charset="0"/>
                <a:cs typeface="Arial" pitchFamily="34" charset="0"/>
              </a:rPr>
              <a:t>• hagyományos TV készüléken,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tableten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, okos telefonon</a:t>
            </a:r>
          </a:p>
          <a:p>
            <a:pPr lvl="1"/>
            <a:r>
              <a:rPr lang="hu-HU" sz="2000" dirty="0" smtClean="0">
                <a:latin typeface="Arial" pitchFamily="34" charset="0"/>
                <a:cs typeface="Arial" pitchFamily="34" charset="0"/>
              </a:rPr>
              <a:t>• nappaliban,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kül-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és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beltéren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, járművön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Feltétel</a:t>
            </a:r>
          </a:p>
          <a:p>
            <a:pPr lvl="1"/>
            <a:r>
              <a:rPr lang="hu-HU" sz="2000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A1-A4, B9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és </a:t>
            </a: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C10: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a mobil eszközök rendelkezzenek DTT vevőegységgel,</a:t>
            </a:r>
          </a:p>
          <a:p>
            <a:pPr lvl="1"/>
            <a:r>
              <a:rPr lang="hu-HU" sz="2000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B5, B6, B9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és </a:t>
            </a: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C7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: legyenek LTE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Broadcast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vételére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alkal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mas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készülékek</a:t>
            </a:r>
          </a:p>
          <a:p>
            <a:pPr lvl="1"/>
            <a:r>
              <a:rPr lang="hu-HU" sz="2000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B8, C10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: legyenek LTE MBMS vételére is alkalmas DTT vevők</a:t>
            </a:r>
          </a:p>
          <a:p>
            <a:pPr lvl="1"/>
            <a:r>
              <a:rPr lang="hu-HU" sz="2000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hu-HU" sz="2000" b="1" dirty="0" smtClean="0">
                <a:latin typeface="Arial" pitchFamily="34" charset="0"/>
                <a:cs typeface="Arial" pitchFamily="34" charset="0"/>
              </a:rPr>
              <a:t>B9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: legyenek DTT és LTE BC vételére alkalmas készülékek – két chip?</a:t>
            </a:r>
          </a:p>
          <a:p>
            <a:pPr lvl="1"/>
            <a:endParaRPr lang="hu-HU" sz="2000" dirty="0" smtClean="0">
              <a:latin typeface="Arial" pitchFamily="34" charset="0"/>
              <a:cs typeface="Arial" pitchFamily="34" charset="0"/>
            </a:endParaRPr>
          </a:p>
          <a:p>
            <a:pPr lvl="8"/>
            <a:r>
              <a:rPr lang="hu-HU" sz="2000" b="1" dirty="0" smtClean="0">
                <a:solidFill>
                  <a:srgbClr val="0070C0"/>
                </a:solidFill>
              </a:rPr>
              <a:t>           Mobil </a:t>
            </a:r>
            <a:r>
              <a:rPr lang="hu-HU" sz="2000" b="1" dirty="0" err="1" smtClean="0">
                <a:solidFill>
                  <a:srgbClr val="0070C0"/>
                </a:solidFill>
              </a:rPr>
              <a:t>tlf</a:t>
            </a:r>
            <a:r>
              <a:rPr lang="hu-HU" sz="2000" b="1" dirty="0" smtClean="0">
                <a:solidFill>
                  <a:srgbClr val="0070C0"/>
                </a:solidFill>
              </a:rPr>
              <a:t>: 06 30 9315874</a:t>
            </a:r>
            <a:endParaRPr lang="hu-H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2420888"/>
            <a:ext cx="137160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2885</TotalTime>
  <Words>909</Words>
  <Application>Microsoft Office PowerPoint</Application>
  <PresentationFormat>Diavetítés a képernyőre (4:3 oldalarány)</PresentationFormat>
  <Paragraphs>118</Paragraphs>
  <Slides>11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Custom Design</vt:lpstr>
      <vt:lpstr>Mi lesz veled földfelszíni műsorszórás? (Hosszútávú EU tervek)</vt:lpstr>
      <vt:lpstr>2. dia</vt:lpstr>
      <vt:lpstr>3. dia</vt:lpstr>
      <vt:lpstr>A jelentés elemzése 1</vt:lpstr>
      <vt:lpstr>5. dia</vt:lpstr>
      <vt:lpstr>6. dia</vt:lpstr>
      <vt:lpstr>7. dia</vt:lpstr>
      <vt:lpstr>8. dia</vt:lpstr>
      <vt:lpstr>9. dia</vt:lpstr>
      <vt:lpstr>10. dia</vt:lpstr>
      <vt:lpstr>11. dia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Minta Wörd User Name</dc:creator>
  <cp:lastModifiedBy>Pados László dr.</cp:lastModifiedBy>
  <cp:revision>339</cp:revision>
  <dcterms:created xsi:type="dcterms:W3CDTF">2011-01-26T11:08:25Z</dcterms:created>
  <dcterms:modified xsi:type="dcterms:W3CDTF">2014-10-17T06:18:30Z</dcterms:modified>
</cp:coreProperties>
</file>