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customXml/itemProps6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7"/>
  </p:sldMasterIdLst>
  <p:notesMasterIdLst>
    <p:notesMasterId r:id="rId28"/>
  </p:notesMasterIdLst>
  <p:handoutMasterIdLst>
    <p:handoutMasterId r:id="rId29"/>
  </p:handoutMasterIdLst>
  <p:sldIdLst>
    <p:sldId id="328" r:id="rId8"/>
    <p:sldId id="362" r:id="rId9"/>
    <p:sldId id="363" r:id="rId10"/>
    <p:sldId id="365" r:id="rId11"/>
    <p:sldId id="367" r:id="rId12"/>
    <p:sldId id="368" r:id="rId13"/>
    <p:sldId id="369" r:id="rId14"/>
    <p:sldId id="372" r:id="rId15"/>
    <p:sldId id="373" r:id="rId16"/>
    <p:sldId id="374" r:id="rId17"/>
    <p:sldId id="376" r:id="rId18"/>
    <p:sldId id="380" r:id="rId19"/>
    <p:sldId id="361" r:id="rId20"/>
    <p:sldId id="378" r:id="rId21"/>
    <p:sldId id="366" r:id="rId22"/>
    <p:sldId id="370" r:id="rId23"/>
    <p:sldId id="371" r:id="rId24"/>
    <p:sldId id="377" r:id="rId25"/>
    <p:sldId id="379" r:id="rId26"/>
    <p:sldId id="375" r:id="rId27"/>
  </p:sldIdLst>
  <p:sldSz cx="9144000" cy="6858000" type="screen4x3"/>
  <p:notesSz cx="6794500" cy="9906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  <a:srgbClr val="CC99FF"/>
    <a:srgbClr val="00AC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4" autoAdjust="0"/>
    <p:restoredTop sz="92975" autoAdjust="0"/>
  </p:normalViewPr>
  <p:slideViewPr>
    <p:cSldViewPr snapToGrid="0" snapToObjects="1">
      <p:cViewPr>
        <p:scale>
          <a:sx n="80" d="100"/>
          <a:sy n="80" d="100"/>
        </p:scale>
        <p:origin x="-142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29A5-D82A-404C-AAD7-BB0F6768013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8685-5728-6A48-8D09-CD26155E2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4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1650DC-0AE6-4360-ABDE-560F025F1C43}" type="datetime1">
              <a:rPr lang="en-US"/>
              <a:pPr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02E1E2-55EE-4BB1-A4DB-B6DE613DB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313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1E2-55EE-4BB1-A4DB-B6DE613DBC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40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4412" y="4299552"/>
            <a:ext cx="6183537" cy="437085"/>
          </a:xfrm>
        </p:spPr>
        <p:txBody>
          <a:bodyPr/>
          <a:lstStyle>
            <a:lvl1pPr>
              <a:defRPr sz="2600" b="0"/>
            </a:lvl1pPr>
          </a:lstStyle>
          <a:p>
            <a:r>
              <a:rPr lang="en-GB" dirty="0" smtClean="0"/>
              <a:t>Click to edit Master title text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24411" y="4766103"/>
            <a:ext cx="6183537" cy="403452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GB" dirty="0" smtClean="0"/>
              <a:t>Click to edit Master sub-title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38571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1819" y="351608"/>
            <a:ext cx="8224982" cy="62214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 Divider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83" y="973751"/>
            <a:ext cx="8114554" cy="422275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Divider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72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599369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34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47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096" y="6164146"/>
            <a:ext cx="397416" cy="638098"/>
          </a:xfrm>
        </p:spPr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1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A8F01-7D29-4868-9B02-202CE1126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911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023F5-5F04-4B0D-A6F7-CEC83EA2BC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2241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69" name="think-cell Slide" r:id="rId9" imgW="360" imgH="360" progId="">
              <p:embed/>
            </p:oleObj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274638"/>
            <a:ext cx="7888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3" y="1600200"/>
            <a:ext cx="7888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Here is the Master content when you would go into the first line of text and the sentence is long enough to spill into the second line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096" y="6164146"/>
            <a:ext cx="397416" cy="63809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51209C0-16A0-4EF5-9D95-2BE545C9F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TELGR_h_pos_3D_4cp_10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978" y="6298220"/>
            <a:ext cx="970170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0" r:id="rId2"/>
    <p:sldLayoutId id="2147483758" r:id="rId3"/>
    <p:sldLayoutId id="2147483759" r:id="rId4"/>
    <p:sldLayoutId id="2147483763" r:id="rId5"/>
    <p:sldLayoutId id="2147483766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73025" indent="-73025" algn="l" defTabSz="457200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40000"/>
        <a:buFont typeface="Arial" pitchFamily="34" charset="0"/>
        <a:buChar char="•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84" charset="0"/>
        <a:buChar char="–"/>
        <a:defRPr sz="1600" kern="1200">
          <a:solidFill>
            <a:srgbClr val="000000"/>
          </a:solidFill>
          <a:latin typeface="Arial"/>
          <a:ea typeface="ＭＳ Ｐゴシック" charset="-128"/>
          <a:cs typeface="Arial"/>
        </a:defRPr>
      </a:lvl3pPr>
      <a:lvl4pPr marL="719138" indent="-179388" algn="l" defTabSz="457200" rtl="0" eaLnBrk="1" fontAlgn="base" hangingPunct="1">
        <a:spcBef>
          <a:spcPts val="600"/>
        </a:spcBef>
        <a:spcAft>
          <a:spcPct val="0"/>
        </a:spcAft>
        <a:buFont typeface="Calibri" pitchFamily="34" charset="0"/>
        <a:buAutoNum type="arabicPeriod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AutoNum type="alphaLcPeriod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/>
        </p:nvSpPr>
        <p:spPr>
          <a:xfrm>
            <a:off x="1936237" y="6356350"/>
            <a:ext cx="52673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 CONFIDENTIAL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9549" y="5718412"/>
            <a:ext cx="252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Telenor" panose="02000000000000000000" pitchFamily="2" charset="-18"/>
              </a:rPr>
              <a:t>27th  July 2017</a:t>
            </a:r>
            <a:endParaRPr lang="en-US" sz="1600" dirty="0">
              <a:solidFill>
                <a:srgbClr val="FFFFFF"/>
              </a:solidFill>
              <a:latin typeface="Telenor" panose="02000000000000000000" pitchFamily="2" charset="-18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392503" y="3447596"/>
            <a:ext cx="8115300" cy="619579"/>
          </a:xfrm>
        </p:spPr>
        <p:txBody>
          <a:bodyPr/>
          <a:lstStyle/>
          <a:p>
            <a:r>
              <a:rPr lang="hu-HU" sz="2800" b="1" dirty="0"/>
              <a:t>Mit hoz majd az 5G (NR) rádiótechnológia</a:t>
            </a:r>
            <a:r>
              <a:rPr lang="hu-HU" sz="2800" b="1" dirty="0" smtClean="0"/>
              <a:t>?</a:t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1800" b="1" dirty="0" smtClean="0"/>
              <a:t>Csaba Tamás </a:t>
            </a:r>
            <a:br>
              <a:rPr lang="hu-HU" sz="1800" b="1" dirty="0" smtClean="0"/>
            </a:br>
            <a:r>
              <a:rPr lang="hu-HU" sz="1800" b="1" dirty="0" smtClean="0"/>
              <a:t>Telenor</a:t>
            </a:r>
            <a:br>
              <a:rPr lang="hu-HU" sz="1800" b="1" dirty="0" smtClean="0"/>
            </a:br>
            <a:r>
              <a:rPr lang="hu-HU" sz="1800" b="1" dirty="0" smtClean="0"/>
              <a:t>HTE- </a:t>
            </a:r>
            <a:r>
              <a:rPr lang="hu-HU" sz="1800" b="1" dirty="0" err="1" smtClean="0"/>
              <a:t>Rádiótávközlési</a:t>
            </a:r>
            <a:r>
              <a:rPr lang="hu-HU" sz="1800" b="1" dirty="0" smtClean="0"/>
              <a:t> </a:t>
            </a:r>
            <a:r>
              <a:rPr lang="hu-HU" sz="1800" b="1" smtClean="0"/>
              <a:t>Szakosztály Rendezvénye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 smtClean="0">
                <a:latin typeface="Telenor Light" panose="02000000000000000000" pitchFamily="2" charset="-18"/>
                <a:ea typeface="ＭＳ Ｐゴシック" pitchFamily="34" charset="-128"/>
              </a:rPr>
              <a:t/>
            </a:r>
            <a:br>
              <a:rPr lang="hu-HU" sz="4400" dirty="0" smtClean="0">
                <a:latin typeface="Telenor Light" panose="02000000000000000000" pitchFamily="2" charset="-18"/>
                <a:ea typeface="ＭＳ Ｐゴシック" pitchFamily="34" charset="-128"/>
              </a:rPr>
            </a:br>
            <a:endParaRPr lang="en-US" sz="2800" dirty="0" smtClean="0">
              <a:latin typeface="Telenor Light" panose="02000000000000000000" pitchFamily="2" charset="-18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949" y="5870812"/>
            <a:ext cx="252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Telenor" panose="02000000000000000000" pitchFamily="2" charset="-18"/>
              </a:rPr>
              <a:t> 2017</a:t>
            </a:r>
            <a:r>
              <a:rPr lang="hu-HU" sz="1600" dirty="0" smtClean="0">
                <a:latin typeface="Telenor" panose="02000000000000000000" pitchFamily="2" charset="-18"/>
              </a:rPr>
              <a:t>.10.30</a:t>
            </a:r>
            <a:endParaRPr lang="en-US" sz="1600" dirty="0">
              <a:latin typeface="Telenor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8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2096" y="2928825"/>
            <a:ext cx="8773048" cy="32901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5G (New </a:t>
            </a:r>
            <a:r>
              <a:rPr lang="hu-HU" sz="2000" dirty="0" err="1" smtClean="0"/>
              <a:t>Radio</a:t>
            </a:r>
            <a:r>
              <a:rPr lang="hu-HU" sz="2000" dirty="0" smtClean="0"/>
              <a:t>) </a:t>
            </a:r>
            <a:r>
              <a:rPr lang="hu-HU" sz="2000" dirty="0" smtClean="0">
                <a:solidFill>
                  <a:schemeClr val="accent1"/>
                </a:solidFill>
              </a:rPr>
              <a:t>– Architektúra Opciók, megvalósítás 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22101" y="773950"/>
            <a:ext cx="6221229" cy="1763393"/>
          </a:xfrm>
        </p:spPr>
        <p:txBody>
          <a:bodyPr/>
          <a:lstStyle/>
          <a:p>
            <a:pPr marL="0" indent="0">
              <a:buNone/>
            </a:pPr>
            <a:r>
              <a:rPr lang="hu-HU" sz="1400" b="1" dirty="0" smtClean="0">
                <a:latin typeface="Telenor Light" panose="02000000000000000000" pitchFamily="2" charset="-18"/>
              </a:rPr>
              <a:t>Opciók</a:t>
            </a:r>
          </a:p>
          <a:p>
            <a:pPr lvl="1"/>
            <a:r>
              <a:rPr lang="hu-HU" sz="1400" b="1" dirty="0" smtClean="0">
                <a:latin typeface="Telenor Light" panose="02000000000000000000" pitchFamily="2" charset="-18"/>
              </a:rPr>
              <a:t>NSA (Non 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Standalone</a:t>
            </a:r>
            <a:r>
              <a:rPr lang="hu-HU" sz="1400" b="1" dirty="0" smtClean="0">
                <a:latin typeface="Telenor Light" panose="02000000000000000000" pitchFamily="2" charset="-18"/>
              </a:rPr>
              <a:t>) </a:t>
            </a:r>
            <a:r>
              <a:rPr lang="hu-HU" sz="1400" dirty="0" smtClean="0">
                <a:latin typeface="Telenor Light" panose="02000000000000000000" pitchFamily="2" charset="-18"/>
              </a:rPr>
              <a:t>–másodlagos technológia kapacitás célokat szolgál </a:t>
            </a:r>
          </a:p>
          <a:p>
            <a:pPr lvl="1"/>
            <a:r>
              <a:rPr lang="hu-HU" sz="1400" b="1" dirty="0" smtClean="0">
                <a:latin typeface="Telenor Light" panose="02000000000000000000" pitchFamily="2" charset="-18"/>
              </a:rPr>
              <a:t>SA (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Standalone</a:t>
            </a:r>
            <a:r>
              <a:rPr lang="hu-HU" sz="1400" b="1" dirty="0" smtClean="0">
                <a:latin typeface="Telenor Light" panose="02000000000000000000" pitchFamily="2" charset="-18"/>
              </a:rPr>
              <a:t>)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-</a:t>
            </a:r>
            <a:r>
              <a:rPr lang="hu-HU" sz="1400" dirty="0" err="1" smtClean="0">
                <a:latin typeface="Telenor Light" panose="02000000000000000000" pitchFamily="2" charset="-18"/>
              </a:rPr>
              <a:t>független</a:t>
            </a:r>
            <a:r>
              <a:rPr lang="hu-HU" sz="1400" dirty="0" smtClean="0">
                <a:latin typeface="Telenor Light" panose="02000000000000000000" pitchFamily="2" charset="-18"/>
              </a:rPr>
              <a:t>  </a:t>
            </a:r>
            <a:r>
              <a:rPr lang="hu-HU" sz="1400" dirty="0">
                <a:latin typeface="Telenor Light" panose="02000000000000000000" pitchFamily="2" charset="-18"/>
              </a:rPr>
              <a:t>(</a:t>
            </a:r>
            <a:r>
              <a:rPr lang="hu-HU" sz="1400" dirty="0" err="1">
                <a:latin typeface="Telenor Light" panose="02000000000000000000" pitchFamily="2" charset="-18"/>
              </a:rPr>
              <a:t>Core-Radio</a:t>
            </a:r>
            <a:r>
              <a:rPr lang="hu-HU" sz="1400" dirty="0">
                <a:latin typeface="Telenor Light" panose="02000000000000000000" pitchFamily="2" charset="-18"/>
              </a:rPr>
              <a:t>): </a:t>
            </a:r>
            <a:r>
              <a:rPr lang="hu-HU" sz="1400" dirty="0" smtClean="0">
                <a:latin typeface="Telenor Light" panose="02000000000000000000" pitchFamily="2" charset="-18"/>
              </a:rPr>
              <a:t>rendszer az adott technológiára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A választott  Opció a rendelkezésre álló frekvenciáktól, a mag (</a:t>
            </a:r>
            <a:r>
              <a:rPr lang="hu-HU" sz="1400" dirty="0" err="1" smtClean="0">
                <a:latin typeface="Telenor Light" panose="02000000000000000000" pitchFamily="2" charset="-18"/>
              </a:rPr>
              <a:t>core</a:t>
            </a:r>
            <a:r>
              <a:rPr lang="hu-HU" sz="1400" dirty="0" smtClean="0">
                <a:latin typeface="Telenor Light" panose="02000000000000000000" pitchFamily="2" charset="-18"/>
              </a:rPr>
              <a:t>) hálózat és a bázis állomás (</a:t>
            </a:r>
            <a:r>
              <a:rPr lang="hu-HU" sz="1400" dirty="0" err="1" smtClean="0">
                <a:latin typeface="Telenor Light" panose="02000000000000000000" pitchFamily="2" charset="-18"/>
              </a:rPr>
              <a:t>eNB</a:t>
            </a:r>
            <a:r>
              <a:rPr lang="hu-HU" sz="1400" dirty="0" smtClean="0">
                <a:latin typeface="Telenor Light" panose="02000000000000000000" pitchFamily="2" charset="-18"/>
              </a:rPr>
              <a:t>, </a:t>
            </a:r>
            <a:r>
              <a:rPr lang="hu-HU" sz="1400" dirty="0" err="1" smtClean="0">
                <a:latin typeface="Telenor Light" panose="02000000000000000000" pitchFamily="2" charset="-18"/>
              </a:rPr>
              <a:t>eLTE</a:t>
            </a:r>
            <a:r>
              <a:rPr lang="hu-HU" sz="1400" dirty="0" err="1">
                <a:latin typeface="Telenor Light" panose="02000000000000000000" pitchFamily="2" charset="-18"/>
              </a:rPr>
              <a:t>-</a:t>
            </a:r>
            <a:r>
              <a:rPr lang="hu-HU" sz="1400" dirty="0" err="1" smtClean="0">
                <a:latin typeface="Telenor Light" panose="02000000000000000000" pitchFamily="2" charset="-18"/>
              </a:rPr>
              <a:t>eNB</a:t>
            </a:r>
            <a:r>
              <a:rPr lang="hu-HU" sz="1400" dirty="0" smtClean="0">
                <a:latin typeface="Telenor Light" panose="02000000000000000000" pitchFamily="2" charset="-18"/>
              </a:rPr>
              <a:t>, </a:t>
            </a:r>
            <a:r>
              <a:rPr lang="hu-HU" sz="1400" dirty="0" err="1" smtClean="0">
                <a:latin typeface="Telenor Light" panose="02000000000000000000" pitchFamily="2" charset="-18"/>
              </a:rPr>
              <a:t>NR-gNB</a:t>
            </a:r>
            <a:r>
              <a:rPr lang="hu-HU" sz="1400" dirty="0" smtClean="0">
                <a:latin typeface="Telenor Light" panose="02000000000000000000" pitchFamily="2" charset="-18"/>
              </a:rPr>
              <a:t>) képességétől függ. (L800 + 5G -2600MHz; 5G-700MHz + L1800</a:t>
            </a:r>
          </a:p>
          <a:p>
            <a:pPr marL="0" indent="0">
              <a:buNone/>
            </a:pPr>
            <a:r>
              <a:rPr lang="hu-HU" sz="1300" b="1" dirty="0" smtClean="0">
                <a:latin typeface="Telenor Light" panose="02000000000000000000" pitchFamily="2" charset="-18"/>
              </a:rPr>
              <a:t>Topológia</a:t>
            </a:r>
            <a:r>
              <a:rPr lang="hu-HU" sz="1300" dirty="0" smtClean="0">
                <a:latin typeface="Telenor Light" panose="02000000000000000000" pitchFamily="2" charset="-18"/>
              </a:rPr>
              <a:t>: &lt;6GHz </a:t>
            </a:r>
            <a:r>
              <a:rPr lang="hu-HU" sz="1300" dirty="0" err="1" smtClean="0">
                <a:latin typeface="Telenor Light" panose="02000000000000000000" pitchFamily="2" charset="-18"/>
              </a:rPr>
              <a:t>Co-lokált</a:t>
            </a:r>
            <a:r>
              <a:rPr lang="hu-HU" sz="1300" dirty="0" smtClean="0">
                <a:latin typeface="Telenor Light" panose="02000000000000000000" pitchFamily="2" charset="-18"/>
              </a:rPr>
              <a:t> állomások; &gt;6GHz: külön hálózat, </a:t>
            </a:r>
            <a:r>
              <a:rPr lang="hu-HU" sz="1300" dirty="0" err="1" smtClean="0">
                <a:latin typeface="Telenor Light" panose="02000000000000000000" pitchFamily="2" charset="-18"/>
              </a:rPr>
              <a:t>small</a:t>
            </a:r>
            <a:r>
              <a:rPr lang="hu-HU" sz="1300" dirty="0" smtClean="0">
                <a:latin typeface="Telenor Light" panose="02000000000000000000" pitchFamily="2" charset="-18"/>
              </a:rPr>
              <a:t> </a:t>
            </a:r>
            <a:r>
              <a:rPr lang="hu-HU" sz="1300" dirty="0" err="1" smtClean="0">
                <a:latin typeface="Telenor Light" panose="02000000000000000000" pitchFamily="2" charset="-18"/>
              </a:rPr>
              <a:t>cell</a:t>
            </a:r>
            <a:r>
              <a:rPr lang="hu-HU" sz="1300" dirty="0" smtClean="0">
                <a:latin typeface="Telenor Light" panose="02000000000000000000" pitchFamily="2" charset="-18"/>
              </a:rPr>
              <a:t> </a:t>
            </a:r>
            <a:r>
              <a:rPr lang="hu-HU" sz="1300" dirty="0" err="1" smtClean="0">
                <a:latin typeface="Telenor Light" panose="02000000000000000000" pitchFamily="2" charset="-18"/>
              </a:rPr>
              <a:t>layer</a:t>
            </a:r>
            <a:endParaRPr lang="hu-HU" sz="1300" dirty="0">
              <a:latin typeface="Telenor Light" panose="02000000000000000000" pitchFamily="2" charset="-18"/>
            </a:endParaRP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38" y="3177344"/>
            <a:ext cx="1368000" cy="169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414" y="3177344"/>
            <a:ext cx="1368000" cy="169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683" y="3186869"/>
            <a:ext cx="1368000" cy="16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389" y="3209643"/>
            <a:ext cx="1368000" cy="1535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634" y="4693345"/>
            <a:ext cx="1368000" cy="1525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2438400" y="3773071"/>
            <a:ext cx="1" cy="3524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51809" y="4975844"/>
            <a:ext cx="684000" cy="25110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34298" y="5701063"/>
            <a:ext cx="684000" cy="25110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accent1"/>
                </a:solidFill>
              </a:rPr>
              <a:t>SA</a:t>
            </a:r>
            <a:endParaRPr lang="hu-HU" sz="1200" dirty="0">
              <a:solidFill>
                <a:schemeClr val="accent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2135" y="5005316"/>
            <a:ext cx="684000" cy="25110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2060"/>
                </a:solidFill>
              </a:rPr>
              <a:t>NSA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62809" y="4988888"/>
            <a:ext cx="684000" cy="25110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2060"/>
                </a:solidFill>
              </a:rPr>
              <a:t>NSA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34299" y="3519924"/>
            <a:ext cx="684000" cy="25110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2060"/>
                </a:solidFill>
              </a:rPr>
              <a:t>NSA</a:t>
            </a:r>
            <a:endParaRPr lang="hu-HU" sz="1200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66900" y="4204319"/>
            <a:ext cx="29051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92169" y="4197417"/>
            <a:ext cx="29051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81625" y="4125497"/>
            <a:ext cx="29051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178" y="5384002"/>
            <a:ext cx="54479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EPC: </a:t>
            </a:r>
            <a:r>
              <a:rPr lang="hu-HU" sz="1100" dirty="0" smtClean="0"/>
              <a:t>4G </a:t>
            </a:r>
            <a:r>
              <a:rPr lang="hu-HU" sz="1100" dirty="0"/>
              <a:t>maghálózat</a:t>
            </a:r>
            <a:endParaRPr lang="hu-HU" sz="1100" b="1" dirty="0" smtClean="0"/>
          </a:p>
          <a:p>
            <a:r>
              <a:rPr lang="hu-HU" sz="1100" b="1" dirty="0" smtClean="0"/>
              <a:t>NGCN </a:t>
            </a:r>
            <a:r>
              <a:rPr lang="hu-HU" sz="1100" dirty="0" smtClean="0"/>
              <a:t>(</a:t>
            </a:r>
            <a:r>
              <a:rPr lang="hu-HU" sz="1100" dirty="0" err="1" smtClean="0"/>
              <a:t>Next</a:t>
            </a:r>
            <a:r>
              <a:rPr lang="hu-HU" sz="1100" dirty="0" smtClean="0"/>
              <a:t> </a:t>
            </a:r>
            <a:r>
              <a:rPr lang="hu-HU" sz="1100" dirty="0" err="1" smtClean="0"/>
              <a:t>Gen</a:t>
            </a:r>
            <a:r>
              <a:rPr lang="hu-HU" sz="1100" dirty="0" smtClean="0"/>
              <a:t>. </a:t>
            </a:r>
            <a:r>
              <a:rPr lang="hu-HU" sz="1100" dirty="0" err="1" smtClean="0"/>
              <a:t>Core</a:t>
            </a:r>
            <a:r>
              <a:rPr lang="hu-HU" sz="1100" dirty="0" smtClean="0"/>
              <a:t> NW): 5G maghálózat, </a:t>
            </a:r>
            <a:r>
              <a:rPr lang="hu-HU" sz="1100" dirty="0" err="1" smtClean="0"/>
              <a:t>slicing</a:t>
            </a:r>
            <a:r>
              <a:rPr lang="hu-HU" sz="1100" dirty="0" smtClean="0"/>
              <a:t>, 5G használati esetek támogatása</a:t>
            </a:r>
          </a:p>
          <a:p>
            <a:r>
              <a:rPr lang="hu-HU" sz="1100" b="1" dirty="0" err="1" smtClean="0"/>
              <a:t>eLTE</a:t>
            </a:r>
            <a:r>
              <a:rPr lang="hu-HU" sz="1100" b="1" dirty="0" smtClean="0"/>
              <a:t>: olyan </a:t>
            </a:r>
            <a:r>
              <a:rPr lang="hu-HU" sz="1100" dirty="0" smtClean="0"/>
              <a:t>LTE állomás ami már képes az 5G maghálózathoz kapcsolódni</a:t>
            </a:r>
            <a:endParaRPr lang="hu-H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102" y="2869450"/>
            <a:ext cx="877304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Várható lépések </a:t>
            </a:r>
            <a:r>
              <a:rPr lang="hu-HU" sz="1400" dirty="0" err="1" smtClean="0"/>
              <a:t>inkunbens</a:t>
            </a:r>
            <a:r>
              <a:rPr lang="hu-HU" sz="1400" dirty="0" smtClean="0"/>
              <a:t> operátoroknak</a:t>
            </a:r>
            <a:endParaRPr lang="hu-HU" sz="1400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717" y="1116419"/>
            <a:ext cx="2339163" cy="12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7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8" grpId="0" animBg="1"/>
      <p:bldP spid="19" grpId="0" animBg="1"/>
      <p:bldP spid="20" grpId="0" animBg="1"/>
      <p:bldP spid="2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Gyakorlati Megfontolások az 5G bevezetése körül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6176" y="6443330"/>
            <a:ext cx="6024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Források: Ericsson, Nokia, </a:t>
            </a:r>
            <a:r>
              <a:rPr lang="hu-HU" sz="1050" dirty="0" err="1" smtClean="0"/>
              <a:t>Qualcomm</a:t>
            </a:r>
            <a:r>
              <a:rPr lang="hu-HU" sz="1050" dirty="0" smtClean="0"/>
              <a:t>, Telenor </a:t>
            </a:r>
            <a:r>
              <a:rPr lang="hu-HU" sz="1050" dirty="0" err="1" smtClean="0"/>
              <a:t>white</a:t>
            </a:r>
            <a:r>
              <a:rPr lang="hu-HU" sz="1050" dirty="0" smtClean="0"/>
              <a:t> </a:t>
            </a:r>
            <a:r>
              <a:rPr lang="hu-HU" sz="1050" dirty="0" err="1" smtClean="0"/>
              <a:t>papers</a:t>
            </a:r>
            <a:r>
              <a:rPr lang="hu-HU" sz="1050" dirty="0" smtClean="0"/>
              <a:t> and </a:t>
            </a:r>
            <a:r>
              <a:rPr lang="hu-HU" sz="1050" dirty="0" err="1" smtClean="0"/>
              <a:t>related</a:t>
            </a:r>
            <a:r>
              <a:rPr lang="hu-HU" sz="1050" dirty="0" smtClean="0"/>
              <a:t> 3GPP </a:t>
            </a:r>
            <a:r>
              <a:rPr lang="hu-HU" sz="1050" dirty="0" err="1" smtClean="0"/>
              <a:t>standards</a:t>
            </a:r>
            <a:r>
              <a:rPr lang="hu-HU" sz="1050" dirty="0" smtClean="0"/>
              <a:t> </a:t>
            </a:r>
            <a:endParaRPr lang="hu-HU" sz="1050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25025" y="933448"/>
            <a:ext cx="5695765" cy="4818766"/>
          </a:xfrm>
        </p:spPr>
        <p:txBody>
          <a:bodyPr/>
          <a:lstStyle/>
          <a:p>
            <a:pPr marL="0" indent="0">
              <a:buNone/>
            </a:pPr>
            <a:r>
              <a:rPr lang="hu-HU" sz="1600" b="1" dirty="0" smtClean="0">
                <a:latin typeface="Telenor Light" panose="02000000000000000000" pitchFamily="2" charset="-18"/>
              </a:rPr>
              <a:t>Miért nincs szükség rá  még 2020-ban  sem 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4G fejlődik tovább (</a:t>
            </a:r>
            <a:r>
              <a:rPr lang="hu-HU" sz="1400" dirty="0" err="1" smtClean="0">
                <a:latin typeface="Telenor Light" panose="02000000000000000000" pitchFamily="2" charset="-18"/>
              </a:rPr>
              <a:t>Rel</a:t>
            </a:r>
            <a:r>
              <a:rPr lang="hu-HU" sz="1400" dirty="0" smtClean="0">
                <a:latin typeface="Telenor Light" panose="02000000000000000000" pitchFamily="2" charset="-18"/>
              </a:rPr>
              <a:t>. 16, 17) </a:t>
            </a:r>
            <a:endParaRPr lang="hu-HU" sz="1400" b="1" dirty="0" smtClean="0">
              <a:latin typeface="Telenor Light" panose="02000000000000000000" pitchFamily="2" charset="-18"/>
            </a:endParaRPr>
          </a:p>
          <a:p>
            <a:pPr lvl="1"/>
            <a:r>
              <a:rPr lang="hu-HU" sz="1400" dirty="0" err="1" smtClean="0">
                <a:latin typeface="Telenor Light" panose="02000000000000000000" pitchFamily="2" charset="-18"/>
              </a:rPr>
              <a:t>NB-IoT</a:t>
            </a:r>
            <a:r>
              <a:rPr lang="hu-HU" sz="1400" dirty="0" smtClean="0">
                <a:latin typeface="Telenor Light" panose="02000000000000000000" pitchFamily="2" charset="-18"/>
              </a:rPr>
              <a:t> (</a:t>
            </a:r>
            <a:r>
              <a:rPr lang="hu-HU" sz="1400" dirty="0" err="1" smtClean="0">
                <a:latin typeface="Telenor Light" panose="02000000000000000000" pitchFamily="2" charset="-18"/>
              </a:rPr>
              <a:t>Rel</a:t>
            </a:r>
            <a:r>
              <a:rPr lang="hu-HU" sz="1400" dirty="0" smtClean="0">
                <a:latin typeface="Telenor Light" panose="02000000000000000000" pitchFamily="2" charset="-18"/>
              </a:rPr>
              <a:t> 13.) – lehetővé teszi az </a:t>
            </a:r>
            <a:r>
              <a:rPr lang="hu-HU" sz="1400" dirty="0" err="1" smtClean="0">
                <a:latin typeface="Telenor Light" panose="02000000000000000000" pitchFamily="2" charset="-18"/>
              </a:rPr>
              <a:t>IoT</a:t>
            </a:r>
            <a:r>
              <a:rPr lang="hu-HU" sz="1400" dirty="0" smtClean="0">
                <a:latin typeface="Telenor Light" panose="02000000000000000000" pitchFamily="2" charset="-18"/>
              </a:rPr>
              <a:t> indulását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Kapacitás növelése: </a:t>
            </a:r>
          </a:p>
          <a:p>
            <a:pPr lvl="2"/>
            <a:r>
              <a:rPr lang="hu-HU" sz="1200" dirty="0" smtClean="0">
                <a:latin typeface="Telenor Light" panose="02000000000000000000" pitchFamily="2" charset="-18"/>
              </a:rPr>
              <a:t>3vivőről – 5 vivőre</a:t>
            </a:r>
          </a:p>
          <a:p>
            <a:pPr lvl="2"/>
            <a:r>
              <a:rPr lang="hu-HU" sz="1200" dirty="0" smtClean="0">
                <a:latin typeface="Telenor Light" panose="02000000000000000000" pitchFamily="2" charset="-18"/>
              </a:rPr>
              <a:t>Frekvencia: 3G és 2G  sávok fokozatos újrafoglalása 2020 után</a:t>
            </a:r>
          </a:p>
          <a:p>
            <a:pPr lvl="2"/>
            <a:r>
              <a:rPr lang="hu-HU" sz="1400" dirty="0" err="1" smtClean="0">
                <a:latin typeface="Telenor Light" panose="02000000000000000000" pitchFamily="2" charset="-18"/>
              </a:rPr>
              <a:t>mMIMO</a:t>
            </a:r>
            <a:r>
              <a:rPr lang="hu-HU" sz="1400" dirty="0" smtClean="0">
                <a:latin typeface="Telenor Light" panose="02000000000000000000" pitchFamily="2" charset="-18"/>
              </a:rPr>
              <a:t> 1800 és 2600MHz-re is (3x cella kapacitás)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Új iparágak igénye, új használati esetek értékteremtése még nem igazolt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Újabb jelentős </a:t>
            </a:r>
            <a:r>
              <a:rPr lang="hu-HU" sz="1400" dirty="0" err="1" smtClean="0">
                <a:latin typeface="Telenor Light" panose="02000000000000000000" pitchFamily="2" charset="-18"/>
              </a:rPr>
              <a:t>radio-hálózati</a:t>
            </a:r>
            <a:r>
              <a:rPr lang="hu-HU" sz="1400" dirty="0" smtClean="0">
                <a:latin typeface="Telenor Light" panose="02000000000000000000" pitchFamily="2" charset="-18"/>
              </a:rPr>
              <a:t> modernizációra  van szükség a bevezetéséhez </a:t>
            </a:r>
          </a:p>
          <a:p>
            <a:pPr marL="179387" lvl="1" indent="0">
              <a:buNone/>
            </a:pPr>
            <a:r>
              <a:rPr lang="hu-HU" sz="1600" b="1" dirty="0" smtClean="0">
                <a:latin typeface="Telenor Light" panose="02000000000000000000" pitchFamily="2" charset="-18"/>
              </a:rPr>
              <a:t>DE mi az amit nem tud a 4G, miért lehet értékes az 5G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A maghálózatok (EPC) modernizációja 5G képes platformot eredményez. 5G képességek implementációja elérhető lehet 2020-ra. (</a:t>
            </a:r>
            <a:r>
              <a:rPr lang="hu-HU" sz="1400" dirty="0" err="1" smtClean="0">
                <a:latin typeface="Telenor Light" panose="02000000000000000000" pitchFamily="2" charset="-18"/>
              </a:rPr>
              <a:t>slicing</a:t>
            </a:r>
            <a:r>
              <a:rPr lang="hu-HU" sz="1400" dirty="0" smtClean="0">
                <a:latin typeface="Telenor Light" panose="02000000000000000000" pitchFamily="2" charset="-18"/>
              </a:rPr>
              <a:t>)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URLLC képességek hiányoznak (1ms késleltetés …), még tesztelni sem lehet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Speciális helyek kapacitás igénye nem megvalósítható költséghatékonyan 4G-vel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Öregedő hálózatok, aktuálissá válhat a megújulásuk 2020 körül</a:t>
            </a:r>
          </a:p>
          <a:p>
            <a:pPr lvl="1"/>
            <a:r>
              <a:rPr lang="hu-HU" sz="1400" dirty="0" smtClean="0">
                <a:latin typeface="Telenor Light" panose="02000000000000000000" pitchFamily="2" charset="-18"/>
              </a:rPr>
              <a:t>Új használati esetek gyorsan megjelenhetnek</a:t>
            </a:r>
          </a:p>
          <a:p>
            <a:pPr lvl="1"/>
            <a:endParaRPr lang="hu-HU" sz="1400" dirty="0" smtClean="0">
              <a:latin typeface="Telenor Light" panose="02000000000000000000" pitchFamily="2" charset="-18"/>
            </a:endParaRPr>
          </a:p>
          <a:p>
            <a:pPr lvl="1"/>
            <a:endParaRPr lang="hu-HU" sz="1400" dirty="0" smtClean="0">
              <a:latin typeface="Telenor Light" panose="02000000000000000000" pitchFamily="2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11"/>
          <a:stretch/>
        </p:blipFill>
        <p:spPr bwMode="auto">
          <a:xfrm>
            <a:off x="5273749" y="1192211"/>
            <a:ext cx="3721395" cy="7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/>
          <a:srcRect t="15724" b="14604"/>
          <a:stretch>
            <a:fillRect/>
          </a:stretch>
        </p:blipFill>
        <p:spPr bwMode="auto">
          <a:xfrm>
            <a:off x="8315323" y="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819" y="5358809"/>
            <a:ext cx="2487778" cy="96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228" y="4275062"/>
            <a:ext cx="2519916" cy="11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174" y="3312990"/>
            <a:ext cx="2668108" cy="106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56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2691047"/>
            <a:ext cx="8224982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6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Backup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2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4646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512" y="5880485"/>
            <a:ext cx="313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Nokia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xmlns="" val="38738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190847"/>
            <a:ext cx="9144001" cy="46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76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4608"/>
            <a:ext cx="8852269" cy="419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36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140" y="1858565"/>
            <a:ext cx="6699650" cy="32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6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9581"/>
            <a:ext cx="9144000" cy="50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8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5" y="965448"/>
            <a:ext cx="8794313" cy="49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9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435201"/>
          </a:xfrm>
        </p:spPr>
        <p:txBody>
          <a:bodyPr/>
          <a:lstStyle/>
          <a:p>
            <a:r>
              <a:rPr lang="hu-HU" sz="2000" dirty="0" smtClean="0"/>
              <a:t>AGENDA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12" y="1382234"/>
            <a:ext cx="7950330" cy="4498252"/>
          </a:xfrm>
        </p:spPr>
        <p:txBody>
          <a:bodyPr/>
          <a:lstStyle/>
          <a:p>
            <a:r>
              <a:rPr lang="hu-HU" dirty="0" smtClean="0"/>
              <a:t>Miért </a:t>
            </a:r>
            <a:r>
              <a:rPr lang="hu-HU" dirty="0"/>
              <a:t>lehet szükség az új rádiótechnológiára? Miben más, jobb az 5G, mint a 4G?</a:t>
            </a:r>
          </a:p>
          <a:p>
            <a:r>
              <a:rPr lang="hu-HU" dirty="0" smtClean="0"/>
              <a:t>5G</a:t>
            </a:r>
            <a:r>
              <a:rPr lang="hu-HU" dirty="0"/>
              <a:t>  </a:t>
            </a:r>
            <a:r>
              <a:rPr lang="hu-HU" dirty="0" smtClean="0"/>
              <a:t>(NR)</a:t>
            </a:r>
            <a:r>
              <a:rPr lang="hu-HU" dirty="0"/>
              <a:t> </a:t>
            </a:r>
            <a:r>
              <a:rPr lang="hu-HU" dirty="0" smtClean="0"/>
              <a:t>jelölt </a:t>
            </a:r>
            <a:r>
              <a:rPr lang="hu-HU" dirty="0"/>
              <a:t>rádiótechnológiák rövid ismertetése.</a:t>
            </a:r>
          </a:p>
          <a:p>
            <a:r>
              <a:rPr lang="hu-HU" dirty="0" smtClean="0"/>
              <a:t>Műszaki </a:t>
            </a:r>
            <a:r>
              <a:rPr lang="hu-HU" dirty="0" err="1" smtClean="0"/>
              <a:t>szkenáriók</a:t>
            </a:r>
            <a:r>
              <a:rPr lang="hu-HU" dirty="0" smtClean="0"/>
              <a:t>/opciók </a:t>
            </a:r>
            <a:r>
              <a:rPr lang="hu-HU" dirty="0"/>
              <a:t>a 5G bevezetésére.</a:t>
            </a:r>
          </a:p>
          <a:p>
            <a:r>
              <a:rPr lang="hu-HU" dirty="0" smtClean="0"/>
              <a:t>Gyakorlati </a:t>
            </a:r>
            <a:r>
              <a:rPr lang="hu-HU" dirty="0"/>
              <a:t>megfontolások a bevezetés körül (hol, mikor, miért)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8223" y="78680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847" y="4902974"/>
            <a:ext cx="5656522" cy="7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576" y="6468772"/>
            <a:ext cx="6024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Források: Ericsson, Nokia, </a:t>
            </a:r>
            <a:r>
              <a:rPr lang="hu-HU" sz="1050" dirty="0" err="1" smtClean="0"/>
              <a:t>Qualcomm</a:t>
            </a:r>
            <a:r>
              <a:rPr lang="hu-HU" sz="1050" dirty="0" smtClean="0"/>
              <a:t>, ZTE, Telenor </a:t>
            </a:r>
            <a:r>
              <a:rPr lang="hu-HU" sz="1050" dirty="0" err="1" smtClean="0"/>
              <a:t>white</a:t>
            </a:r>
            <a:r>
              <a:rPr lang="hu-HU" sz="1050" dirty="0" smtClean="0"/>
              <a:t> </a:t>
            </a:r>
            <a:r>
              <a:rPr lang="hu-HU" sz="1050" dirty="0" err="1" smtClean="0"/>
              <a:t>papers</a:t>
            </a:r>
            <a:r>
              <a:rPr lang="hu-HU" sz="1050" dirty="0" smtClean="0"/>
              <a:t> and </a:t>
            </a:r>
            <a:r>
              <a:rPr lang="hu-HU" sz="1050" dirty="0" err="1" smtClean="0"/>
              <a:t>related</a:t>
            </a:r>
            <a:r>
              <a:rPr lang="hu-HU" sz="1050" dirty="0" smtClean="0"/>
              <a:t> 3GPP </a:t>
            </a:r>
            <a:r>
              <a:rPr lang="hu-HU" sz="1050" dirty="0" err="1" smtClean="0"/>
              <a:t>standards</a:t>
            </a:r>
            <a:r>
              <a:rPr lang="hu-HU" sz="1050" dirty="0" smtClean="0"/>
              <a:t> 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xmlns="" val="777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241542"/>
            <a:ext cx="9010650" cy="44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08"/>
            <a:ext cx="8420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512" y="5880485"/>
            <a:ext cx="313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ZTE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xmlns="" val="852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730184" y="2845592"/>
            <a:ext cx="2517004" cy="15537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hu-HU" sz="1200" b="1" u="sng" dirty="0" err="1" smtClean="0">
                <a:latin typeface="Telenor Light" panose="02000000000000000000" pitchFamily="2" charset="-18"/>
              </a:rPr>
              <a:t>Ultra-Reliable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Low</a:t>
            </a:r>
            <a:r>
              <a:rPr lang="hu-HU" sz="1200" b="1" u="sng" dirty="0" err="1">
                <a:latin typeface="Telenor Light" panose="02000000000000000000" pitchFamily="2" charset="-18"/>
              </a:rPr>
              <a:t>-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Latency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Communications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(URLLC)</a:t>
            </a:r>
            <a:endParaRPr lang="hu-HU" sz="1200" b="1" u="sng" dirty="0">
              <a:latin typeface="Telenor Light" panose="02000000000000000000" pitchFamily="2" charset="-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0188" y="1203700"/>
            <a:ext cx="2517000" cy="151757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hu-HU" sz="1200" b="1" u="sng" dirty="0" err="1" smtClean="0">
                <a:latin typeface="Telenor Light" panose="02000000000000000000" pitchFamily="2" charset="-18"/>
              </a:rPr>
              <a:t>Enhanced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Mobile 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Broadband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(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eMBB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) </a:t>
            </a:r>
            <a:endParaRPr lang="hu-HU" sz="1200" b="1" u="sng" dirty="0">
              <a:latin typeface="Telenor Light" panose="02000000000000000000" pitchFamily="2" charset="-1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96" y="298443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1800" dirty="0"/>
              <a:t>Miért lehet szükség az új rádiótechnológiára</a:t>
            </a:r>
            <a:r>
              <a:rPr lang="hu-HU" sz="1800" dirty="0" smtClean="0"/>
              <a:t>? </a:t>
            </a:r>
            <a:r>
              <a:rPr lang="hu-HU" sz="1800" dirty="0" smtClean="0">
                <a:solidFill>
                  <a:schemeClr val="accent1"/>
                </a:solidFill>
              </a:rPr>
              <a:t>– 5G vízió, IMT-2020</a:t>
            </a:r>
            <a:endParaRPr lang="hu-HU" sz="1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91112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9" t="12487" r="24559" b="65250"/>
          <a:stretch/>
        </p:blipFill>
        <p:spPr bwMode="auto">
          <a:xfrm>
            <a:off x="4819259" y="1705311"/>
            <a:ext cx="2380303" cy="9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2096" y="1236962"/>
            <a:ext cx="4498760" cy="4712134"/>
          </a:xfrm>
        </p:spPr>
        <p:txBody>
          <a:bodyPr/>
          <a:lstStyle/>
          <a:p>
            <a:r>
              <a:rPr lang="hu-HU" sz="16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Új vertikumok és iparágak bevonása 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(Egészségügy, </a:t>
            </a:r>
            <a:r>
              <a:rPr lang="hu-HU" sz="1600" dirty="0" smtClean="0">
                <a:solidFill>
                  <a:srgbClr val="00B0F0"/>
                </a:solidFill>
                <a:latin typeface="Telenor Light" panose="02000000000000000000" pitchFamily="2" charset="-18"/>
              </a:rPr>
              <a:t>robotika/gyártás, 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okos </a:t>
            </a:r>
            <a:r>
              <a:rPr lang="hu-HU" sz="1600" dirty="0" err="1">
                <a:solidFill>
                  <a:srgbClr val="00B0F0"/>
                </a:solidFill>
                <a:latin typeface="Telenor Light" panose="02000000000000000000" pitchFamily="2" charset="-18"/>
              </a:rPr>
              <a:t>-otthon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, </a:t>
            </a:r>
            <a:r>
              <a:rPr lang="hu-HU" sz="1600" dirty="0" err="1">
                <a:solidFill>
                  <a:srgbClr val="00B0F0"/>
                </a:solidFill>
                <a:latin typeface="Telenor Light" panose="02000000000000000000" pitchFamily="2" charset="-18"/>
              </a:rPr>
              <a:t>-közlekedés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, közbiztonság, </a:t>
            </a:r>
            <a:r>
              <a:rPr lang="hu-HU" sz="1600" dirty="0" smtClean="0">
                <a:solidFill>
                  <a:srgbClr val="00B0F0"/>
                </a:solidFill>
                <a:latin typeface="Telenor Light" panose="02000000000000000000" pitchFamily="2" charset="-18"/>
              </a:rPr>
              <a:t>közmű …)</a:t>
            </a:r>
            <a:endParaRPr lang="hu-HU" sz="1600" dirty="0">
              <a:solidFill>
                <a:srgbClr val="00B0F0"/>
              </a:solidFill>
              <a:latin typeface="Telenor Light" panose="02000000000000000000" pitchFamily="2" charset="-18"/>
            </a:endParaRPr>
          </a:p>
          <a:p>
            <a:r>
              <a:rPr lang="hu-HU" sz="16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Fogyasztói igények  is alátámasztják 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a </a:t>
            </a:r>
            <a:r>
              <a:rPr lang="hu-HU" sz="1600" dirty="0" smtClean="0">
                <a:solidFill>
                  <a:srgbClr val="00B0F0"/>
                </a:solidFill>
                <a:latin typeface="Telenor Light" panose="02000000000000000000" pitchFamily="2" charset="-18"/>
              </a:rPr>
              <a:t>nagymértékű kapacitásnövelés  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szükségességét </a:t>
            </a:r>
            <a:r>
              <a:rPr lang="hu-HU" sz="1600" dirty="0" smtClean="0">
                <a:solidFill>
                  <a:srgbClr val="00B0F0"/>
                </a:solidFill>
                <a:latin typeface="Telenor Light" panose="02000000000000000000" pitchFamily="2" charset="-18"/>
              </a:rPr>
              <a:t> (Nokia </a:t>
            </a:r>
            <a:r>
              <a:rPr lang="hu-HU" sz="1600" dirty="0">
                <a:solidFill>
                  <a:srgbClr val="00B0F0"/>
                </a:solidFill>
                <a:latin typeface="Telenor Light" panose="02000000000000000000" pitchFamily="2" charset="-18"/>
              </a:rPr>
              <a:t>kutatás</a:t>
            </a:r>
            <a:r>
              <a:rPr lang="hu-HU" sz="1600" dirty="0" smtClean="0">
                <a:solidFill>
                  <a:srgbClr val="00B0F0"/>
                </a:solidFill>
                <a:latin typeface="Telenor Light" panose="02000000000000000000" pitchFamily="2" charset="-18"/>
              </a:rPr>
              <a:t>)  </a:t>
            </a:r>
          </a:p>
          <a:p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elenor Light" panose="02000000000000000000" pitchFamily="2" charset="-18"/>
              </a:rPr>
              <a:t>Kapacitás növelése : sűrűbb hálózat, nagyobb frekvenciakészlet és spektrum hatékonyság</a:t>
            </a:r>
          </a:p>
          <a:p>
            <a:pPr marL="0" indent="0">
              <a:buNone/>
            </a:pPr>
            <a:endParaRPr lang="hu-HU" sz="1600" dirty="0">
              <a:latin typeface="Telenor Light" panose="02000000000000000000" pitchFamily="2" charset="-18"/>
            </a:endParaRPr>
          </a:p>
          <a:p>
            <a:r>
              <a:rPr lang="hu-HU" sz="1600" dirty="0" smtClean="0">
                <a:latin typeface="Telenor Light" panose="02000000000000000000" pitchFamily="2" charset="-18"/>
              </a:rPr>
              <a:t>5G platform még nem definiált alkalmazási módokra is készül – </a:t>
            </a:r>
            <a:r>
              <a:rPr lang="hu-HU" sz="1600" b="1" dirty="0" smtClean="0">
                <a:latin typeface="Telenor Light" panose="02000000000000000000" pitchFamily="2" charset="-18"/>
              </a:rPr>
              <a:t>nagyfokú skálázhatóság és rugalmasságot tesz lehetővé </a:t>
            </a:r>
            <a:r>
              <a:rPr lang="hu-HU" sz="1600" dirty="0" smtClean="0">
                <a:latin typeface="Telenor Light" panose="02000000000000000000" pitchFamily="2" charset="-18"/>
              </a:rPr>
              <a:t>(</a:t>
            </a:r>
            <a:r>
              <a:rPr lang="hu-HU" sz="1600" dirty="0" err="1" smtClean="0">
                <a:latin typeface="Telenor Light" panose="02000000000000000000" pitchFamily="2" charset="-18"/>
              </a:rPr>
              <a:t>forward</a:t>
            </a:r>
            <a:r>
              <a:rPr lang="hu-HU" sz="1600" dirty="0" smtClean="0">
                <a:latin typeface="Telenor Light" panose="02000000000000000000" pitchFamily="2" charset="-18"/>
              </a:rPr>
              <a:t> </a:t>
            </a:r>
            <a:r>
              <a:rPr lang="hu-HU" sz="1600" dirty="0" err="1" smtClean="0">
                <a:latin typeface="Telenor Light" panose="02000000000000000000" pitchFamily="2" charset="-18"/>
              </a:rPr>
              <a:t>compatibilty</a:t>
            </a:r>
            <a:r>
              <a:rPr lang="hu-HU" sz="1600" dirty="0" smtClean="0">
                <a:latin typeface="Telenor Light" panose="02000000000000000000" pitchFamily="2" charset="-18"/>
              </a:rPr>
              <a:t>)</a:t>
            </a:r>
            <a:endParaRPr lang="hu-HU" sz="1600" dirty="0">
              <a:latin typeface="Telenor Light" panose="02000000000000000000" pitchFamily="2" charset="-18"/>
            </a:endParaRPr>
          </a:p>
          <a:p>
            <a:r>
              <a:rPr lang="hu-HU" sz="1600" b="1" dirty="0">
                <a:latin typeface="Telenor Light" panose="02000000000000000000" pitchFamily="2" charset="-18"/>
              </a:rPr>
              <a:t>Új </a:t>
            </a:r>
            <a:r>
              <a:rPr lang="hu-HU" sz="1600" b="1" dirty="0" err="1">
                <a:latin typeface="Telenor Light" panose="02000000000000000000" pitchFamily="2" charset="-18"/>
              </a:rPr>
              <a:t>core</a:t>
            </a:r>
            <a:r>
              <a:rPr lang="hu-HU" sz="1600" b="1" dirty="0">
                <a:latin typeface="Telenor Light" panose="02000000000000000000" pitchFamily="2" charset="-18"/>
              </a:rPr>
              <a:t> (</a:t>
            </a:r>
            <a:r>
              <a:rPr lang="hu-HU" sz="1600" b="1" dirty="0" err="1">
                <a:latin typeface="Telenor Light" panose="02000000000000000000" pitchFamily="2" charset="-18"/>
              </a:rPr>
              <a:t>slicing</a:t>
            </a:r>
            <a:r>
              <a:rPr lang="hu-HU" sz="1600" b="1" dirty="0">
                <a:latin typeface="Telenor Light" panose="02000000000000000000" pitchFamily="2" charset="-18"/>
              </a:rPr>
              <a:t>) és rádió-hálózati </a:t>
            </a:r>
            <a:r>
              <a:rPr lang="hu-HU" sz="1600" b="1" dirty="0" smtClean="0">
                <a:latin typeface="Telenor Light" panose="02000000000000000000" pitchFamily="2" charset="-18"/>
              </a:rPr>
              <a:t>képességek</a:t>
            </a:r>
          </a:p>
          <a:p>
            <a:pPr marL="0" indent="0">
              <a:buNone/>
            </a:pPr>
            <a:endParaRPr lang="hu-HU" sz="1600" b="1" dirty="0">
              <a:latin typeface="Telenor Light" panose="02000000000000000000" pitchFamily="2" charset="-18"/>
            </a:endParaRPr>
          </a:p>
          <a:p>
            <a:r>
              <a:rPr lang="hu-HU" sz="1600" b="1" dirty="0" smtClean="0">
                <a:latin typeface="Telenor Light" panose="02000000000000000000" pitchFamily="2" charset="-18"/>
              </a:rPr>
              <a:t>Új ökoszisztéma</a:t>
            </a:r>
            <a:r>
              <a:rPr lang="hu-HU" sz="1600" dirty="0" smtClean="0">
                <a:latin typeface="Telenor Light" panose="02000000000000000000" pitchFamily="2" charset="-18"/>
              </a:rPr>
              <a:t> (OTT) elszakad a hagyományos </a:t>
            </a:r>
            <a:r>
              <a:rPr lang="hu-HU" sz="1600" dirty="0" err="1" smtClean="0">
                <a:latin typeface="Telenor Light" panose="02000000000000000000" pitchFamily="2" charset="-18"/>
              </a:rPr>
              <a:t>telko</a:t>
            </a:r>
            <a:r>
              <a:rPr lang="hu-HU" sz="1600" dirty="0" smtClean="0">
                <a:latin typeface="Telenor Light" panose="02000000000000000000" pitchFamily="2" charset="-18"/>
              </a:rPr>
              <a:t> infrastruktúra használattól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07" t="87287" r="50000" b="54"/>
          <a:stretch/>
        </p:blipFill>
        <p:spPr bwMode="auto">
          <a:xfrm>
            <a:off x="6449965" y="3683992"/>
            <a:ext cx="749597" cy="4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193" r="71250" b="3821"/>
          <a:stretch/>
        </p:blipFill>
        <p:spPr bwMode="auto">
          <a:xfrm>
            <a:off x="4770684" y="3251754"/>
            <a:ext cx="1743075" cy="10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30186" y="4527773"/>
            <a:ext cx="2517002" cy="15206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hu-HU" sz="1200" b="1" u="sng" dirty="0" err="1" smtClean="0">
                <a:latin typeface="Telenor Light" panose="02000000000000000000" pitchFamily="2" charset="-18"/>
              </a:rPr>
              <a:t>Massive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Machine</a:t>
            </a:r>
            <a:r>
              <a:rPr lang="hu-HU" sz="1200" b="1" u="sng" dirty="0" err="1">
                <a:latin typeface="Telenor Light" panose="02000000000000000000" pitchFamily="2" charset="-18"/>
              </a:rPr>
              <a:t>-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Type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Communications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 (</a:t>
            </a:r>
            <a:r>
              <a:rPr lang="hu-HU" sz="1200" b="1" u="sng" dirty="0" err="1" smtClean="0">
                <a:latin typeface="Telenor Light" panose="02000000000000000000" pitchFamily="2" charset="-18"/>
              </a:rPr>
              <a:t>mMTC</a:t>
            </a:r>
            <a:r>
              <a:rPr lang="hu-HU" sz="1200" b="1" u="sng" dirty="0" smtClean="0">
                <a:latin typeface="Telenor Light" panose="02000000000000000000" pitchFamily="2" charset="-18"/>
              </a:rPr>
              <a:t>)</a:t>
            </a:r>
            <a:endParaRPr lang="hu-HU" sz="1200" b="1" u="sng" dirty="0">
              <a:latin typeface="Telenor Light" panose="02000000000000000000" pitchFamily="2" charset="-1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00" t="63137" r="-780" b="5292"/>
          <a:stretch/>
        </p:blipFill>
        <p:spPr bwMode="auto">
          <a:xfrm>
            <a:off x="5094534" y="4963575"/>
            <a:ext cx="1876650" cy="10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42434" y="1219668"/>
            <a:ext cx="1365619" cy="37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&gt;10 </a:t>
            </a:r>
            <a:r>
              <a:rPr lang="hu-HU" sz="1100" b="1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Gbps</a:t>
            </a:r>
            <a:r>
              <a:rPr lang="hu-HU" sz="1100" b="1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 (DL, UL9  </a:t>
            </a:r>
          </a:p>
          <a:p>
            <a:pPr algn="ctr"/>
            <a:r>
              <a:rPr lang="hu-HU" sz="1100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peak</a:t>
            </a:r>
            <a:r>
              <a:rPr lang="hu-HU" sz="1100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 </a:t>
            </a:r>
            <a:r>
              <a:rPr lang="hu-HU" sz="1100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rates</a:t>
            </a:r>
            <a:endParaRPr lang="hu-HU" sz="1100" dirty="0" smtClean="0">
              <a:solidFill>
                <a:srgbClr val="002060"/>
              </a:solidFill>
              <a:latin typeface="Telenor Light" panose="02000000000000000000" pitchFamily="2" charset="-1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42433" y="1684045"/>
            <a:ext cx="1365619" cy="37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/>
              <a:t>100 </a:t>
            </a:r>
            <a:r>
              <a:rPr lang="hu-HU" dirty="0" err="1"/>
              <a:t>Mbps</a:t>
            </a:r>
            <a:r>
              <a:rPr lang="hu-HU" dirty="0"/>
              <a:t> </a:t>
            </a:r>
          </a:p>
          <a:p>
            <a:r>
              <a:rPr lang="hu-HU" b="0" dirty="0" err="1"/>
              <a:t>at</a:t>
            </a:r>
            <a:r>
              <a:rPr lang="hu-HU" b="0" dirty="0"/>
              <a:t> </a:t>
            </a:r>
            <a:r>
              <a:rPr lang="hu-HU" b="0" dirty="0" err="1"/>
              <a:t>cell</a:t>
            </a:r>
            <a:r>
              <a:rPr lang="hu-HU" b="0" dirty="0"/>
              <a:t> </a:t>
            </a:r>
            <a:r>
              <a:rPr lang="hu-HU" b="0" dirty="0" err="1"/>
              <a:t>edge</a:t>
            </a:r>
            <a:endParaRPr lang="hu-HU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7342435" y="2159563"/>
            <a:ext cx="1365619" cy="544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/>
              <a:t>10 000 </a:t>
            </a:r>
            <a:r>
              <a:rPr lang="hu-HU" dirty="0" smtClean="0"/>
              <a:t> </a:t>
            </a:r>
            <a:r>
              <a:rPr lang="hu-HU" b="0" dirty="0" smtClean="0"/>
              <a:t>x </a:t>
            </a:r>
            <a:r>
              <a:rPr lang="hu-HU" b="0" dirty="0"/>
              <a:t>more </a:t>
            </a:r>
            <a:r>
              <a:rPr lang="hu-HU" b="0" dirty="0" err="1" smtClean="0"/>
              <a:t>traffic</a:t>
            </a:r>
            <a:r>
              <a:rPr lang="hu-HU" b="0" dirty="0" smtClean="0"/>
              <a:t> </a:t>
            </a:r>
          </a:p>
          <a:p>
            <a:r>
              <a:rPr lang="hu-HU" dirty="0" smtClean="0"/>
              <a:t>10 </a:t>
            </a:r>
            <a:r>
              <a:rPr lang="hu-HU" dirty="0" err="1" smtClean="0"/>
              <a:t>Tbps</a:t>
            </a:r>
            <a:r>
              <a:rPr lang="hu-HU" dirty="0" smtClean="0"/>
              <a:t> / km2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7342436" y="2881858"/>
            <a:ext cx="1365619" cy="37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hu-HU" sz="1100" b="1" dirty="0">
                <a:solidFill>
                  <a:srgbClr val="002060"/>
                </a:solidFill>
                <a:latin typeface="Telenor Light" panose="02000000000000000000" pitchFamily="2" charset="-18"/>
              </a:rPr>
              <a:t>&lt;</a:t>
            </a:r>
            <a:r>
              <a:rPr lang="hu-HU" sz="1100" b="1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1ms </a:t>
            </a:r>
          </a:p>
          <a:p>
            <a:pPr algn="ctr"/>
            <a:r>
              <a:rPr lang="hu-HU" sz="1100" dirty="0" err="1">
                <a:solidFill>
                  <a:srgbClr val="002060"/>
                </a:solidFill>
                <a:latin typeface="Telenor Light" panose="02000000000000000000" pitchFamily="2" charset="-18"/>
              </a:rPr>
              <a:t>r</a:t>
            </a:r>
            <a:r>
              <a:rPr lang="hu-HU" sz="1100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adio</a:t>
            </a:r>
            <a:r>
              <a:rPr lang="hu-HU" sz="1100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 </a:t>
            </a:r>
            <a:r>
              <a:rPr lang="hu-HU" sz="1100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latency</a:t>
            </a:r>
            <a:endParaRPr lang="hu-HU" sz="1100" dirty="0" smtClean="0">
              <a:solidFill>
                <a:srgbClr val="002060"/>
              </a:solidFill>
              <a:latin typeface="Telenor Light" panose="02000000000000000000" pitchFamily="2" charset="-1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42435" y="3367501"/>
            <a:ext cx="1365619" cy="359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 smtClean="0"/>
              <a:t>Ultra </a:t>
            </a:r>
            <a:r>
              <a:rPr lang="hu-HU" dirty="0" err="1" smtClean="0"/>
              <a:t>reliability</a:t>
            </a:r>
            <a:endParaRPr lang="hu-HU" dirty="0"/>
          </a:p>
          <a:p>
            <a:r>
              <a:rPr lang="hu-HU" sz="1000" b="0" dirty="0" smtClean="0"/>
              <a:t>1 out 100M </a:t>
            </a:r>
            <a:r>
              <a:rPr lang="hu-HU" sz="1000" b="0" dirty="0" err="1" smtClean="0"/>
              <a:t>packet</a:t>
            </a:r>
            <a:r>
              <a:rPr lang="hu-HU" sz="1000" b="0" dirty="0" smtClean="0"/>
              <a:t> </a:t>
            </a:r>
            <a:r>
              <a:rPr lang="hu-HU" sz="1000" b="0" dirty="0" err="1" smtClean="0"/>
              <a:t>lost</a:t>
            </a:r>
            <a:endParaRPr lang="hu-HU" sz="100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7342437" y="3840803"/>
            <a:ext cx="1365619" cy="205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 smtClean="0"/>
              <a:t>Strong </a:t>
            </a:r>
            <a:r>
              <a:rPr lang="hu-HU" dirty="0" err="1" smtClean="0"/>
              <a:t>Security</a:t>
            </a:r>
            <a:endParaRPr lang="hu-HU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7342432" y="4527773"/>
            <a:ext cx="1365619" cy="37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Ultra </a:t>
            </a:r>
            <a:r>
              <a:rPr lang="hu-HU" sz="1100" b="1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high</a:t>
            </a:r>
            <a:r>
              <a:rPr lang="hu-HU" sz="1100" b="1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 </a:t>
            </a:r>
            <a:r>
              <a:rPr lang="hu-HU" sz="1100" b="1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density</a:t>
            </a:r>
            <a:endParaRPr lang="hu-HU" sz="1100" b="1" dirty="0" smtClean="0">
              <a:solidFill>
                <a:srgbClr val="002060"/>
              </a:solidFill>
              <a:latin typeface="Telenor Light" panose="02000000000000000000" pitchFamily="2" charset="-18"/>
            </a:endParaRPr>
          </a:p>
          <a:p>
            <a:pPr algn="ctr"/>
            <a:r>
              <a:rPr lang="hu-HU" sz="1100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1M </a:t>
            </a:r>
            <a:r>
              <a:rPr lang="hu-HU" sz="1100" dirty="0" err="1" smtClean="0">
                <a:solidFill>
                  <a:srgbClr val="002060"/>
                </a:solidFill>
                <a:latin typeface="Telenor Light" panose="02000000000000000000" pitchFamily="2" charset="-18"/>
              </a:rPr>
              <a:t>devices</a:t>
            </a:r>
            <a:r>
              <a:rPr lang="hu-HU" sz="1100" dirty="0" smtClean="0">
                <a:solidFill>
                  <a:srgbClr val="002060"/>
                </a:solidFill>
                <a:latin typeface="Telenor Light" panose="02000000000000000000" pitchFamily="2" charset="-18"/>
              </a:rPr>
              <a:t> / km2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2431" y="4963575"/>
            <a:ext cx="1365619" cy="37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 smtClean="0"/>
              <a:t>Ultra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Complexity</a:t>
            </a:r>
            <a:endParaRPr lang="hu-HU" dirty="0" smtClean="0"/>
          </a:p>
          <a:p>
            <a:r>
              <a:rPr lang="hu-HU" b="0" dirty="0" smtClean="0"/>
              <a:t>10 x </a:t>
            </a:r>
            <a:r>
              <a:rPr lang="hu-HU" b="0" dirty="0" err="1" smtClean="0"/>
              <a:t>bps</a:t>
            </a:r>
            <a:r>
              <a:rPr lang="hu-HU" b="0" dirty="0" smtClean="0"/>
              <a:t> </a:t>
            </a:r>
            <a:r>
              <a:rPr lang="hu-HU" b="0" dirty="0" err="1" smtClean="0"/>
              <a:t>speed</a:t>
            </a:r>
            <a:endParaRPr lang="hu-HU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7342437" y="5846282"/>
            <a:ext cx="1365619" cy="205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 smtClean="0"/>
              <a:t>Deep </a:t>
            </a:r>
            <a:r>
              <a:rPr lang="hu-HU" dirty="0" err="1" smtClean="0"/>
              <a:t>coverage</a:t>
            </a:r>
            <a:endParaRPr lang="hu-HU" dirty="0"/>
          </a:p>
        </p:txBody>
      </p:sp>
      <p:sp>
        <p:nvSpPr>
          <p:cNvPr id="40" name="TextBox 39"/>
          <p:cNvSpPr txBox="1"/>
          <p:nvPr/>
        </p:nvSpPr>
        <p:spPr>
          <a:xfrm>
            <a:off x="7342430" y="4173059"/>
            <a:ext cx="1365619" cy="205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 smtClean="0"/>
              <a:t>Extra / No </a:t>
            </a:r>
            <a:r>
              <a:rPr lang="hu-HU" dirty="0" err="1" smtClean="0"/>
              <a:t>Mobility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7342437" y="5402882"/>
            <a:ext cx="1365619" cy="37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002060"/>
                </a:solidFill>
                <a:latin typeface="Telenor Light" panose="02000000000000000000" pitchFamily="2" charset="-18"/>
              </a:defRPr>
            </a:lvl1pPr>
          </a:lstStyle>
          <a:p>
            <a:r>
              <a:rPr lang="hu-HU" dirty="0" smtClean="0"/>
              <a:t>Ultra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</a:p>
          <a:p>
            <a:r>
              <a:rPr lang="hu-HU" b="0" dirty="0" smtClean="0"/>
              <a:t>10 </a:t>
            </a:r>
            <a:r>
              <a:rPr lang="hu-HU" b="0" dirty="0" err="1" smtClean="0"/>
              <a:t>yrs</a:t>
            </a:r>
            <a:r>
              <a:rPr lang="hu-HU" b="0" dirty="0" smtClean="0"/>
              <a:t> </a:t>
            </a:r>
            <a:r>
              <a:rPr lang="hu-HU" b="0" dirty="0" err="1" smtClean="0"/>
              <a:t>on</a:t>
            </a:r>
            <a:r>
              <a:rPr lang="hu-HU" b="0" dirty="0" smtClean="0"/>
              <a:t> </a:t>
            </a:r>
            <a:r>
              <a:rPr lang="hu-HU" b="0" dirty="0" err="1" smtClean="0"/>
              <a:t>battery</a:t>
            </a:r>
            <a:endParaRPr lang="hu-HU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4720856" y="744270"/>
            <a:ext cx="252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5G alkalmazási / használati estek</a:t>
            </a:r>
            <a:endParaRPr lang="hu-H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338232" y="794928"/>
            <a:ext cx="136982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200" b="1" dirty="0" smtClean="0"/>
              <a:t>Műszaki elvárások</a:t>
            </a:r>
            <a:endParaRPr lang="hu-H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19259" y="1765806"/>
            <a:ext cx="689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latin typeface="Telenor Light" panose="02000000000000000000" pitchFamily="2" charset="-18"/>
              </a:rPr>
              <a:t>VR/AR</a:t>
            </a:r>
            <a:endParaRPr lang="hu-HU" sz="1050" dirty="0">
              <a:latin typeface="Telenor Light" panose="02000000000000000000" pitchFamily="2" charset="-1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9965" y="1664459"/>
            <a:ext cx="6895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err="1" smtClean="0">
                <a:latin typeface="Telenor Light" panose="02000000000000000000" pitchFamily="2" charset="-18"/>
              </a:rPr>
              <a:t>Fiber</a:t>
            </a:r>
            <a:r>
              <a:rPr lang="hu-HU" sz="1050" dirty="0" smtClean="0">
                <a:latin typeface="Telenor Light" panose="02000000000000000000" pitchFamily="2" charset="-18"/>
              </a:rPr>
              <a:t> </a:t>
            </a:r>
            <a:r>
              <a:rPr lang="hu-HU" sz="1050" dirty="0" err="1" smtClean="0">
                <a:latin typeface="Telenor Light" panose="02000000000000000000" pitchFamily="2" charset="-18"/>
              </a:rPr>
              <a:t>like</a:t>
            </a:r>
            <a:r>
              <a:rPr lang="hu-HU" sz="1050" dirty="0" smtClean="0">
                <a:latin typeface="Telenor Light" panose="02000000000000000000" pitchFamily="2" charset="-18"/>
              </a:rPr>
              <a:t> </a:t>
            </a:r>
            <a:r>
              <a:rPr lang="hu-HU" sz="1050" dirty="0" err="1" smtClean="0">
                <a:latin typeface="Telenor Light" panose="02000000000000000000" pitchFamily="2" charset="-18"/>
              </a:rPr>
              <a:t>perf</a:t>
            </a:r>
            <a:r>
              <a:rPr lang="hu-HU" sz="1050" dirty="0" smtClean="0">
                <a:latin typeface="Telenor Light" panose="02000000000000000000" pitchFamily="2" charset="-18"/>
              </a:rPr>
              <a:t>.</a:t>
            </a:r>
            <a:endParaRPr lang="hu-HU" sz="1050" dirty="0">
              <a:latin typeface="Telenor Light" panose="02000000000000000000" pitchFamily="2" charset="-18"/>
            </a:endParaRPr>
          </a:p>
        </p:txBody>
      </p:sp>
      <p:pic>
        <p:nvPicPr>
          <p:cNvPr id="48" name="Picture 4"/>
          <p:cNvPicPr>
            <a:picLocks noChangeAspect="1"/>
          </p:cNvPicPr>
          <p:nvPr/>
        </p:nvPicPr>
        <p:blipFill>
          <a:blip r:embed="rId3" cstate="print"/>
          <a:srcRect t="15724" b="14604"/>
          <a:stretch>
            <a:fillRect/>
          </a:stretch>
        </p:blipFill>
        <p:spPr bwMode="auto">
          <a:xfrm>
            <a:off x="8315324" y="-751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99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29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7" grpId="0"/>
      <p:bldP spid="44" grpId="0"/>
      <p:bldP spid="31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96" y="298443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5G (New </a:t>
            </a:r>
            <a:r>
              <a:rPr lang="hu-HU" sz="2000" dirty="0" err="1" smtClean="0"/>
              <a:t>Radio</a:t>
            </a:r>
            <a:r>
              <a:rPr lang="hu-HU" sz="2000" dirty="0" smtClean="0"/>
              <a:t>) </a:t>
            </a:r>
            <a:r>
              <a:rPr lang="hu-HU" sz="2000" dirty="0" smtClean="0">
                <a:solidFill>
                  <a:schemeClr val="accent1"/>
                </a:solidFill>
              </a:rPr>
              <a:t>– </a:t>
            </a:r>
            <a:r>
              <a:rPr lang="hu-HU" sz="2000" dirty="0" err="1" smtClean="0">
                <a:solidFill>
                  <a:schemeClr val="accent1"/>
                </a:solidFill>
              </a:rPr>
              <a:t>Fázisolt</a:t>
            </a:r>
            <a:r>
              <a:rPr lang="hu-HU" sz="2000" dirty="0" smtClean="0">
                <a:solidFill>
                  <a:schemeClr val="accent1"/>
                </a:solidFill>
              </a:rPr>
              <a:t> Szabványosítás 2 lépcsőben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5084" y="4029736"/>
            <a:ext cx="3388963" cy="2134409"/>
          </a:xfrm>
        </p:spPr>
        <p:txBody>
          <a:bodyPr/>
          <a:lstStyle/>
          <a:p>
            <a:pPr marL="0" indent="0">
              <a:buNone/>
            </a:pPr>
            <a:r>
              <a:rPr lang="hu-HU" sz="1600" b="1" u="sng" dirty="0" err="1" smtClean="0">
                <a:latin typeface="Telenor Light" panose="02000000000000000000" pitchFamily="2" charset="-18"/>
              </a:rPr>
              <a:t>Release</a:t>
            </a:r>
            <a:r>
              <a:rPr lang="hu-HU" sz="1600" b="1" u="sng" dirty="0" smtClean="0">
                <a:latin typeface="Telenor Light" panose="02000000000000000000" pitchFamily="2" charset="-18"/>
              </a:rPr>
              <a:t> 15 - alapok</a:t>
            </a:r>
          </a:p>
          <a:p>
            <a:r>
              <a:rPr lang="hu-HU" sz="1400" b="1" dirty="0" err="1" smtClean="0">
                <a:latin typeface="Telenor Light" panose="02000000000000000000" pitchFamily="2" charset="-18"/>
              </a:rPr>
              <a:t>eMBB</a:t>
            </a:r>
            <a:r>
              <a:rPr lang="hu-HU" sz="1400" b="1" dirty="0" smtClean="0">
                <a:latin typeface="Telenor Light" panose="02000000000000000000" pitchFamily="2" charset="-18"/>
              </a:rPr>
              <a:t> fókuszú </a:t>
            </a:r>
            <a:r>
              <a:rPr lang="hu-HU" sz="1400" dirty="0" smtClean="0">
                <a:latin typeface="Telenor Light" panose="02000000000000000000" pitchFamily="2" charset="-18"/>
              </a:rPr>
              <a:t>(késleletetés csökkentés, </a:t>
            </a:r>
            <a:r>
              <a:rPr lang="hu-HU" sz="1400" dirty="0" err="1" smtClean="0">
                <a:latin typeface="Telenor Light" panose="02000000000000000000" pitchFamily="2" charset="-18"/>
              </a:rPr>
              <a:t>max</a:t>
            </a:r>
            <a:r>
              <a:rPr lang="hu-HU" sz="1400" dirty="0" smtClean="0">
                <a:latin typeface="Telenor Light" panose="02000000000000000000" pitchFamily="2" charset="-18"/>
              </a:rPr>
              <a:t>. adat sebesség, kapacitás sűrűség..)</a:t>
            </a:r>
          </a:p>
          <a:p>
            <a:r>
              <a:rPr lang="hu-HU" sz="1400" b="1" dirty="0" err="1" smtClean="0">
                <a:latin typeface="Telenor Light" panose="02000000000000000000" pitchFamily="2" charset="-18"/>
              </a:rPr>
              <a:t>Licenszelt</a:t>
            </a:r>
            <a:r>
              <a:rPr lang="hu-HU" sz="1400" b="1" dirty="0" smtClean="0">
                <a:latin typeface="Telenor Light" panose="02000000000000000000" pitchFamily="2" charset="-18"/>
              </a:rPr>
              <a:t> frekvenciasávok</a:t>
            </a:r>
            <a:r>
              <a:rPr lang="hu-HU" sz="1400" dirty="0" smtClean="0">
                <a:latin typeface="Telenor Light" panose="02000000000000000000" pitchFamily="2" charset="-18"/>
              </a:rPr>
              <a:t> beleértve az új mm –es tartományt is</a:t>
            </a:r>
          </a:p>
          <a:p>
            <a:r>
              <a:rPr lang="hu-HU" sz="1400" b="1" dirty="0" smtClean="0">
                <a:latin typeface="Telenor Light" panose="02000000000000000000" pitchFamily="2" charset="-18"/>
              </a:rPr>
              <a:t>400MHz folytonos </a:t>
            </a:r>
            <a:r>
              <a:rPr lang="hu-HU" sz="1400" dirty="0" smtClean="0">
                <a:latin typeface="Telenor Light" panose="02000000000000000000" pitchFamily="2" charset="-18"/>
              </a:rPr>
              <a:t>sávszélesség támogatása</a:t>
            </a:r>
            <a:endParaRPr lang="hu-HU" sz="1400" dirty="0">
              <a:latin typeface="Telenor Light" panose="02000000000000000000" pitchFamily="2" charset="-18"/>
            </a:endParaRPr>
          </a:p>
        </p:txBody>
      </p:sp>
      <p:pic>
        <p:nvPicPr>
          <p:cNvPr id="9218" name="Picture 2" descr="http://www.3gpp.org/images/5g_timeline_imt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84" y="1063254"/>
            <a:ext cx="7602280" cy="27113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97169" y="1905835"/>
            <a:ext cx="712382" cy="148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 err="1" smtClean="0">
                <a:solidFill>
                  <a:srgbClr val="C00000"/>
                </a:solidFill>
                <a:latin typeface="Telenor Light" panose="02000000000000000000" pitchFamily="2" charset="-18"/>
              </a:rPr>
              <a:t>Study</a:t>
            </a:r>
            <a:r>
              <a:rPr lang="hu-HU" sz="900" dirty="0" smtClean="0">
                <a:solidFill>
                  <a:srgbClr val="C00000"/>
                </a:solidFill>
                <a:latin typeface="Telenor Light" panose="02000000000000000000" pitchFamily="2" charset="-18"/>
              </a:rPr>
              <a:t>  </a:t>
            </a:r>
            <a:r>
              <a:rPr lang="hu-HU" sz="900" dirty="0" err="1" smtClean="0">
                <a:solidFill>
                  <a:srgbClr val="C00000"/>
                </a:solidFill>
                <a:latin typeface="Telenor Light" panose="02000000000000000000" pitchFamily="2" charset="-18"/>
              </a:rPr>
              <a:t>Its</a:t>
            </a:r>
            <a:r>
              <a:rPr lang="hu-HU" sz="900" dirty="0" smtClean="0">
                <a:solidFill>
                  <a:srgbClr val="C00000"/>
                </a:solidFill>
                <a:latin typeface="Telenor Light" panose="02000000000000000000" pitchFamily="2" charset="-18"/>
              </a:rPr>
              <a:t> R15</a:t>
            </a:r>
            <a:endParaRPr lang="hu-HU" sz="900" dirty="0">
              <a:solidFill>
                <a:srgbClr val="C00000"/>
              </a:solidFill>
              <a:latin typeface="Telenor Light" panose="02000000000000000000" pitchFamily="2" charset="-1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30816" y="1909380"/>
            <a:ext cx="1360967" cy="148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 err="1" smtClean="0">
                <a:solidFill>
                  <a:srgbClr val="C00000"/>
                </a:solidFill>
                <a:latin typeface="Telenor Light" panose="02000000000000000000" pitchFamily="2" charset="-18"/>
              </a:rPr>
              <a:t>Work</a:t>
            </a:r>
            <a:r>
              <a:rPr lang="hu-HU" sz="900" dirty="0" smtClean="0">
                <a:solidFill>
                  <a:srgbClr val="C00000"/>
                </a:solidFill>
                <a:latin typeface="Telenor Light" panose="02000000000000000000" pitchFamily="2" charset="-18"/>
              </a:rPr>
              <a:t> </a:t>
            </a:r>
            <a:r>
              <a:rPr lang="hu-HU" sz="900" dirty="0" err="1" smtClean="0">
                <a:solidFill>
                  <a:srgbClr val="C00000"/>
                </a:solidFill>
                <a:latin typeface="Telenor Light" panose="02000000000000000000" pitchFamily="2" charset="-18"/>
              </a:rPr>
              <a:t>Item</a:t>
            </a:r>
            <a:r>
              <a:rPr lang="hu-HU" sz="900" dirty="0" smtClean="0">
                <a:solidFill>
                  <a:srgbClr val="C00000"/>
                </a:solidFill>
                <a:latin typeface="Telenor Light" panose="02000000000000000000" pitchFamily="2" charset="-18"/>
              </a:rPr>
              <a:t> R.15</a:t>
            </a:r>
            <a:endParaRPr lang="hu-HU" sz="900" dirty="0">
              <a:solidFill>
                <a:srgbClr val="C00000"/>
              </a:solidFill>
              <a:latin typeface="Telenor Light" panose="02000000000000000000" pitchFamily="2" charset="-1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034383" y="2092739"/>
            <a:ext cx="1357399" cy="148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 err="1" smtClean="0">
                <a:solidFill>
                  <a:schemeClr val="tx1"/>
                </a:solidFill>
                <a:latin typeface="Telenor Light" panose="02000000000000000000" pitchFamily="2" charset="-18"/>
              </a:rPr>
              <a:t>Study</a:t>
            </a:r>
            <a:r>
              <a:rPr lang="hu-HU" sz="900" dirty="0" smtClean="0">
                <a:solidFill>
                  <a:schemeClr val="tx1"/>
                </a:solidFill>
                <a:latin typeface="Telenor Light" panose="02000000000000000000" pitchFamily="2" charset="-18"/>
              </a:rPr>
              <a:t>  </a:t>
            </a:r>
            <a:r>
              <a:rPr lang="hu-HU" sz="900" dirty="0" err="1" smtClean="0">
                <a:solidFill>
                  <a:schemeClr val="tx1"/>
                </a:solidFill>
                <a:latin typeface="Telenor Light" panose="02000000000000000000" pitchFamily="2" charset="-18"/>
              </a:rPr>
              <a:t>Items</a:t>
            </a:r>
            <a:r>
              <a:rPr lang="hu-HU" sz="900" dirty="0" smtClean="0">
                <a:solidFill>
                  <a:schemeClr val="tx1"/>
                </a:solidFill>
                <a:latin typeface="Telenor Light" panose="02000000000000000000" pitchFamily="2" charset="-18"/>
              </a:rPr>
              <a:t> R16</a:t>
            </a:r>
            <a:endParaRPr lang="hu-HU" sz="9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91783" y="2089194"/>
            <a:ext cx="1524025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 err="1" smtClean="0">
                <a:solidFill>
                  <a:schemeClr val="tx1"/>
                </a:solidFill>
                <a:latin typeface="Telenor Light" panose="02000000000000000000" pitchFamily="2" charset="-18"/>
              </a:rPr>
              <a:t>Work</a:t>
            </a:r>
            <a:r>
              <a:rPr lang="hu-HU" sz="900" dirty="0" smtClean="0">
                <a:solidFill>
                  <a:schemeClr val="tx1"/>
                </a:solidFill>
                <a:latin typeface="Telenor Light" panose="02000000000000000000" pitchFamily="2" charset="-18"/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  <a:latin typeface="Telenor Light" panose="02000000000000000000" pitchFamily="2" charset="-18"/>
              </a:rPr>
              <a:t>Item</a:t>
            </a:r>
            <a:r>
              <a:rPr lang="hu-HU" sz="900" dirty="0" smtClean="0">
                <a:solidFill>
                  <a:schemeClr val="tx1"/>
                </a:solidFill>
                <a:latin typeface="Telenor Light" panose="02000000000000000000" pitchFamily="2" charset="-18"/>
              </a:rPr>
              <a:t> R.16</a:t>
            </a:r>
            <a:endParaRPr lang="hu-HU" sz="9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27540" y="3217657"/>
            <a:ext cx="448573" cy="2846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NSA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32030" y="3219095"/>
            <a:ext cx="448573" cy="28467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 err="1" smtClean="0"/>
              <a:t>Full</a:t>
            </a:r>
            <a:endParaRPr lang="hu-H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62665" y="3502329"/>
            <a:ext cx="12134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Non </a:t>
            </a:r>
            <a:r>
              <a:rPr lang="hu-HU" sz="1050" dirty="0" err="1" smtClean="0"/>
              <a:t>Standalone</a:t>
            </a:r>
            <a:endParaRPr lang="hu-HU" sz="1050" dirty="0"/>
          </a:p>
        </p:txBody>
      </p:sp>
      <p:sp>
        <p:nvSpPr>
          <p:cNvPr id="49" name="TextBox 48"/>
          <p:cNvSpPr txBox="1"/>
          <p:nvPr/>
        </p:nvSpPr>
        <p:spPr>
          <a:xfrm>
            <a:off x="3019244" y="3509582"/>
            <a:ext cx="163039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Non </a:t>
            </a:r>
            <a:r>
              <a:rPr lang="hu-HU" sz="1050" dirty="0" err="1" smtClean="0"/>
              <a:t>Standalone</a:t>
            </a:r>
            <a:r>
              <a:rPr lang="hu-HU" sz="1050" dirty="0" smtClean="0"/>
              <a:t> (NSA) and </a:t>
            </a:r>
            <a:r>
              <a:rPr lang="hu-HU" sz="1050" dirty="0" err="1" smtClean="0"/>
              <a:t>Standalone</a:t>
            </a:r>
            <a:r>
              <a:rPr lang="hu-HU" sz="1050" dirty="0" smtClean="0"/>
              <a:t> (SA)</a:t>
            </a:r>
            <a:endParaRPr lang="hu-HU" sz="1050" dirty="0"/>
          </a:p>
        </p:txBody>
      </p:sp>
      <p:sp>
        <p:nvSpPr>
          <p:cNvPr id="50" name="Content Placeholder 6"/>
          <p:cNvSpPr txBox="1">
            <a:spLocks/>
          </p:cNvSpPr>
          <p:nvPr/>
        </p:nvSpPr>
        <p:spPr bwMode="auto">
          <a:xfrm>
            <a:off x="4040373" y="4052668"/>
            <a:ext cx="4954772" cy="211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Release</a:t>
            </a:r>
            <a:r>
              <a:rPr lang="hu-H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 16</a:t>
            </a:r>
          </a:p>
          <a:p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Nem </a:t>
            </a:r>
            <a:r>
              <a:rPr lang="hu-HU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licenszelt</a:t>
            </a:r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 frekvenciasávok</a:t>
            </a:r>
          </a:p>
          <a:p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„Access and </a:t>
            </a:r>
            <a:r>
              <a:rPr lang="hu-HU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Backhaul</a:t>
            </a:r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 „  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integrációja</a:t>
            </a:r>
          </a:p>
          <a:p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Automatizált Közlekedés 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- V2X esetek (URLLC, &gt; 60GHz)</a:t>
            </a:r>
          </a:p>
          <a:p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Műholdas alkalmazás</a:t>
            </a:r>
            <a:endParaRPr lang="hu-HU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Telenor Light" panose="02000000000000000000" pitchFamily="2" charset="-18"/>
            </a:endParaRPr>
          </a:p>
          <a:p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1GHz folytonos 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sávszélesség támogatása</a:t>
            </a:r>
          </a:p>
          <a:p>
            <a:r>
              <a:rPr lang="hu-H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Nem ortogonális hozzáférési 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mód: (eszköz-hálózat  alacsony sebességű </a:t>
            </a:r>
            <a:r>
              <a:rPr lang="hu-HU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IoT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 célra,  (RSMA – </a:t>
            </a:r>
            <a:r>
              <a:rPr lang="hu-HU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resource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 </a:t>
            </a:r>
            <a:r>
              <a:rPr lang="hu-HU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spread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</a:rPr>
              <a:t> MA)</a:t>
            </a:r>
          </a:p>
          <a:p>
            <a:endParaRPr lang="hu-HU" sz="1400" dirty="0" smtClean="0">
              <a:latin typeface="Telenor Light" panose="02000000000000000000" pitchFamily="2" charset="-18"/>
            </a:endParaRPr>
          </a:p>
          <a:p>
            <a:endParaRPr lang="hu-HU" sz="1400" dirty="0">
              <a:latin typeface="Telenor Light" panose="02000000000000000000" pitchFamily="2" charset="-18"/>
            </a:endParaRPr>
          </a:p>
        </p:txBody>
      </p:sp>
      <p:pic>
        <p:nvPicPr>
          <p:cNvPr id="51" name="Picture 4"/>
          <p:cNvPicPr>
            <a:picLocks noChangeAspect="1"/>
          </p:cNvPicPr>
          <p:nvPr/>
        </p:nvPicPr>
        <p:blipFill>
          <a:blip r:embed="rId3" cstate="print"/>
          <a:srcRect t="15724" b="14604"/>
          <a:stretch>
            <a:fillRect/>
          </a:stretch>
        </p:blipFill>
        <p:spPr bwMode="auto">
          <a:xfrm>
            <a:off x="8315324" y="-751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82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5G (New </a:t>
            </a:r>
            <a:r>
              <a:rPr lang="hu-HU" sz="2000" dirty="0" err="1" smtClean="0"/>
              <a:t>Radio</a:t>
            </a:r>
            <a:r>
              <a:rPr lang="hu-HU" sz="2000" dirty="0" smtClean="0"/>
              <a:t>) </a:t>
            </a:r>
            <a:r>
              <a:rPr lang="hu-HU" sz="2000" dirty="0" smtClean="0">
                <a:solidFill>
                  <a:schemeClr val="accent1"/>
                </a:solidFill>
              </a:rPr>
              <a:t>– Új Frekvenciasávok a kapacitásnövelésért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88265" y="3476869"/>
            <a:ext cx="6033976" cy="1084502"/>
          </a:xfr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hu-HU" sz="1200" dirty="0" smtClean="0">
                <a:solidFill>
                  <a:srgbClr val="0070C0"/>
                </a:solidFill>
                <a:latin typeface="Telenor Light" panose="02000000000000000000" pitchFamily="2" charset="-18"/>
              </a:rPr>
              <a:t>700MHz</a:t>
            </a:r>
            <a:r>
              <a:rPr lang="hu-HU" sz="1200" dirty="0">
                <a:latin typeface="Telenor Light" panose="02000000000000000000" pitchFamily="2" charset="-18"/>
              </a:rPr>
              <a:t>,  később 800MHz/900MHz</a:t>
            </a:r>
          </a:p>
          <a:p>
            <a:pPr>
              <a:buFontTx/>
              <a:buChar char="-"/>
            </a:pPr>
            <a:r>
              <a:rPr lang="hu-HU" sz="1200" dirty="0">
                <a:latin typeface="Telenor Light" panose="02000000000000000000" pitchFamily="2" charset="-18"/>
              </a:rPr>
              <a:t>Alap lefedettséget biztosító sávok, moderált sávszélesség</a:t>
            </a:r>
          </a:p>
          <a:p>
            <a:pPr>
              <a:buFontTx/>
              <a:buChar char="-"/>
            </a:pPr>
            <a:r>
              <a:rPr lang="hu-HU" sz="1200" dirty="0" err="1" smtClean="0">
                <a:latin typeface="Telenor Light" panose="02000000000000000000" pitchFamily="2" charset="-18"/>
              </a:rPr>
              <a:t>mMTC</a:t>
            </a:r>
            <a:r>
              <a:rPr lang="hu-HU" sz="1200" dirty="0" smtClean="0">
                <a:latin typeface="Telenor Light" panose="02000000000000000000" pitchFamily="2" charset="-18"/>
              </a:rPr>
              <a:t> </a:t>
            </a:r>
            <a:r>
              <a:rPr lang="hu-HU" sz="1200" dirty="0">
                <a:latin typeface="Telenor Light" panose="02000000000000000000" pitchFamily="2" charset="-18"/>
              </a:rPr>
              <a:t>(</a:t>
            </a:r>
            <a:r>
              <a:rPr lang="hu-HU" sz="1200" dirty="0" err="1">
                <a:latin typeface="Telenor Light" panose="02000000000000000000" pitchFamily="2" charset="-18"/>
              </a:rPr>
              <a:t>IoT</a:t>
            </a:r>
            <a:r>
              <a:rPr lang="hu-HU" sz="1200" dirty="0" smtClean="0">
                <a:latin typeface="Telenor Light" panose="02000000000000000000" pitchFamily="2" charset="-18"/>
              </a:rPr>
              <a:t>), </a:t>
            </a:r>
            <a:r>
              <a:rPr lang="hu-HU" sz="1200" dirty="0" err="1" smtClean="0">
                <a:latin typeface="Telenor Light" panose="02000000000000000000" pitchFamily="2" charset="-18"/>
              </a:rPr>
              <a:t>eMBB</a:t>
            </a:r>
            <a:endParaRPr lang="hu-HU" sz="1200" dirty="0">
              <a:latin typeface="Telenor Light" panose="02000000000000000000" pitchFamily="2" charset="-18"/>
            </a:endParaRPr>
          </a:p>
          <a:p>
            <a:pPr>
              <a:buFontTx/>
              <a:buChar char="-"/>
            </a:pPr>
            <a:r>
              <a:rPr lang="hu-HU" sz="1200" dirty="0">
                <a:latin typeface="Telenor Light" panose="02000000000000000000" pitchFamily="2" charset="-18"/>
              </a:rPr>
              <a:t>A meglévő 800/900MHz-es topológia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05" y="871909"/>
            <a:ext cx="1998921" cy="36894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2688266" y="2090058"/>
            <a:ext cx="6033976" cy="11954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2600MHz, </a:t>
            </a:r>
            <a:r>
              <a:rPr lang="hu-HU" sz="1200" dirty="0" smtClean="0">
                <a:solidFill>
                  <a:srgbClr val="0070C0"/>
                </a:solidFill>
                <a:latin typeface="Telenor Light" panose="02000000000000000000" pitchFamily="2" charset="-18"/>
              </a:rPr>
              <a:t>3500MHz, 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  <a:latin typeface="Telenor Light" panose="02000000000000000000" pitchFamily="2" charset="-18"/>
              </a:rPr>
              <a:t>5900MHz</a:t>
            </a:r>
            <a:r>
              <a:rPr lang="hu-HU" sz="1200" dirty="0" smtClean="0">
                <a:latin typeface="Telenor Light" panose="02000000000000000000" pitchFamily="2" charset="-18"/>
              </a:rPr>
              <a:t>, később 1800MHz és 2100MHz</a:t>
            </a:r>
          </a:p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Városi (belvárosi)  lefedettséget biztosító sávok</a:t>
            </a:r>
          </a:p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Nagy sávszélesség (&gt;=20MHz); &gt; 3GHz esetén akár 100MHz összefüggő / Operator -&gt; multi </a:t>
            </a:r>
            <a:r>
              <a:rPr lang="hu-HU" sz="1200" dirty="0" err="1" smtClean="0">
                <a:latin typeface="Telenor Light" panose="02000000000000000000" pitchFamily="2" charset="-18"/>
              </a:rPr>
              <a:t>Gbps</a:t>
            </a:r>
            <a:endParaRPr lang="hu-HU" sz="1200" dirty="0" smtClean="0">
              <a:latin typeface="Telenor Light" panose="02000000000000000000" pitchFamily="2" charset="-18"/>
            </a:endParaRPr>
          </a:p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A </a:t>
            </a:r>
            <a:r>
              <a:rPr lang="hu-HU" sz="1200" dirty="0">
                <a:latin typeface="Telenor Light" panose="02000000000000000000" pitchFamily="2" charset="-18"/>
              </a:rPr>
              <a:t>meglévő </a:t>
            </a:r>
            <a:r>
              <a:rPr lang="hu-HU" sz="1200" dirty="0" smtClean="0">
                <a:latin typeface="Telenor Light" panose="02000000000000000000" pitchFamily="2" charset="-18"/>
              </a:rPr>
              <a:t>1800/2100MHz-es topológia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2688265" y="868384"/>
            <a:ext cx="6033976" cy="1112837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1200" dirty="0" smtClean="0">
                <a:solidFill>
                  <a:srgbClr val="0070C0"/>
                </a:solidFill>
                <a:latin typeface="Telenor Light" panose="02000000000000000000" pitchFamily="2" charset="-18"/>
              </a:rPr>
              <a:t>~26GHz, ~28GHz, ~32GHz, ~40GHz, ~70GHz</a:t>
            </a:r>
          </a:p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Kis cellaméretek, </a:t>
            </a:r>
            <a:r>
              <a:rPr lang="hu-HU" sz="1200" dirty="0" err="1" smtClean="0">
                <a:latin typeface="Telenor Light" panose="02000000000000000000" pitchFamily="2" charset="-18"/>
              </a:rPr>
              <a:t>small</a:t>
            </a:r>
            <a:r>
              <a:rPr lang="hu-HU" sz="1200" dirty="0" smtClean="0">
                <a:latin typeface="Telenor Light" panose="02000000000000000000" pitchFamily="2" charset="-18"/>
              </a:rPr>
              <a:t> </a:t>
            </a:r>
            <a:r>
              <a:rPr lang="hu-HU" sz="1200" dirty="0" err="1" smtClean="0">
                <a:latin typeface="Telenor Light" panose="02000000000000000000" pitchFamily="2" charset="-18"/>
              </a:rPr>
              <a:t>cells</a:t>
            </a:r>
            <a:r>
              <a:rPr lang="hu-HU" sz="1200" dirty="0" smtClean="0">
                <a:latin typeface="Telenor Light" panose="02000000000000000000" pitchFamily="2" charset="-18"/>
              </a:rPr>
              <a:t> / </a:t>
            </a:r>
            <a:r>
              <a:rPr lang="hu-HU" sz="1200" dirty="0" err="1" smtClean="0">
                <a:latin typeface="Telenor Light" panose="02000000000000000000" pitchFamily="2" charset="-18"/>
              </a:rPr>
              <a:t>access</a:t>
            </a:r>
            <a:r>
              <a:rPr lang="hu-HU" sz="1200" dirty="0" smtClean="0">
                <a:latin typeface="Telenor Light" panose="02000000000000000000" pitchFamily="2" charset="-18"/>
              </a:rPr>
              <a:t> </a:t>
            </a:r>
            <a:r>
              <a:rPr lang="hu-HU" sz="1200" dirty="0" err="1" smtClean="0">
                <a:latin typeface="Telenor Light" panose="02000000000000000000" pitchFamily="2" charset="-18"/>
              </a:rPr>
              <a:t>points</a:t>
            </a:r>
            <a:r>
              <a:rPr lang="hu-HU" sz="1200" dirty="0" smtClean="0">
                <a:latin typeface="Telenor Light" panose="02000000000000000000" pitchFamily="2" charset="-18"/>
              </a:rPr>
              <a:t> (inkább </a:t>
            </a:r>
            <a:r>
              <a:rPr lang="hu-HU" sz="1200" dirty="0" err="1" smtClean="0">
                <a:latin typeface="Telenor Light" panose="02000000000000000000" pitchFamily="2" charset="-18"/>
              </a:rPr>
              <a:t>beltér</a:t>
            </a:r>
            <a:r>
              <a:rPr lang="hu-HU" sz="1200" dirty="0" smtClean="0">
                <a:latin typeface="Telenor Light" panose="02000000000000000000" pitchFamily="2" charset="-18"/>
              </a:rPr>
              <a:t>)</a:t>
            </a:r>
          </a:p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Extrém sávszélesség  operátoronként (400MHz -&gt; 1GHz) –&gt; multi </a:t>
            </a:r>
            <a:r>
              <a:rPr lang="hu-HU" sz="1200" dirty="0" err="1" smtClean="0">
                <a:latin typeface="Telenor Light" panose="02000000000000000000" pitchFamily="2" charset="-18"/>
              </a:rPr>
              <a:t>Gbps</a:t>
            </a:r>
            <a:endParaRPr lang="hu-HU" sz="1200" dirty="0" smtClean="0">
              <a:latin typeface="Telenor Light" panose="02000000000000000000" pitchFamily="2" charset="-18"/>
            </a:endParaRPr>
          </a:p>
          <a:p>
            <a:pPr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Extra kapacitás igényű helyek (stadionok, fesztiválok, repterek, …)</a:t>
            </a:r>
          </a:p>
        </p:txBody>
      </p: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402264" y="4805915"/>
            <a:ext cx="8328837" cy="110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smtClean="0">
                <a:latin typeface="Telenor Light" panose="02000000000000000000" pitchFamily="2" charset="-18"/>
              </a:rPr>
              <a:t>Jelentősen megnövelt sávszélesség mobil célra illeszkedve az elvárt adatsebességhez és kapacitáshoz </a:t>
            </a:r>
          </a:p>
          <a:p>
            <a:r>
              <a:rPr lang="hu-HU" sz="1400" dirty="0" err="1" smtClean="0">
                <a:latin typeface="Telenor Light" panose="02000000000000000000" pitchFamily="2" charset="-18"/>
              </a:rPr>
              <a:t>Licenszelt</a:t>
            </a:r>
            <a:r>
              <a:rPr lang="hu-HU" sz="1400" dirty="0" smtClean="0">
                <a:latin typeface="Telenor Light" panose="02000000000000000000" pitchFamily="2" charset="-18"/>
              </a:rPr>
              <a:t> és nem </a:t>
            </a:r>
            <a:r>
              <a:rPr lang="hu-HU" sz="1400" dirty="0" err="1" smtClean="0">
                <a:latin typeface="Telenor Light" panose="02000000000000000000" pitchFamily="2" charset="-18"/>
              </a:rPr>
              <a:t>licenszelt</a:t>
            </a:r>
            <a:r>
              <a:rPr lang="hu-HU" sz="1400" dirty="0" smtClean="0">
                <a:latin typeface="Telenor Light" panose="02000000000000000000" pitchFamily="2" charset="-18"/>
              </a:rPr>
              <a:t> sávok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Diverzifikált </a:t>
            </a:r>
            <a:r>
              <a:rPr lang="hu-HU" sz="1400" dirty="0">
                <a:latin typeface="Telenor Light" panose="02000000000000000000" pitchFamily="2" charset="-18"/>
              </a:rPr>
              <a:t>spektrum </a:t>
            </a:r>
            <a:r>
              <a:rPr lang="hu-HU" sz="1400" dirty="0" smtClean="0">
                <a:latin typeface="Telenor Light" panose="02000000000000000000" pitchFamily="2" charset="-18"/>
              </a:rPr>
              <a:t>portfólió illeszkednek a diverzifikált elvárásokhoz / használati esetekhez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Különböző terjedési tulajdonságok és elérhető sávszélességek -&gt; más- más előnyök és hátrányok</a:t>
            </a: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3" cstate="print"/>
          <a:srcRect t="15724" b="14604"/>
          <a:stretch>
            <a:fillRect/>
          </a:stretch>
        </p:blipFill>
        <p:spPr bwMode="auto">
          <a:xfrm>
            <a:off x="8315324" y="-751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222101" y="2897387"/>
            <a:ext cx="138223" cy="1493859"/>
          </a:xfrm>
          <a:prstGeom prst="leftBrac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587"/>
          <a:stretch/>
        </p:blipFill>
        <p:spPr bwMode="auto">
          <a:xfrm>
            <a:off x="-21843" y="4093547"/>
            <a:ext cx="339087" cy="29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93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20" grpId="0" animBg="1"/>
      <p:bldP spid="21" grpId="0" animBg="1"/>
      <p:bldP spid="2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5G (New </a:t>
            </a:r>
            <a:r>
              <a:rPr lang="hu-HU" sz="2000" dirty="0" err="1" smtClean="0"/>
              <a:t>Radio</a:t>
            </a:r>
            <a:r>
              <a:rPr lang="hu-HU" sz="2000" dirty="0" smtClean="0"/>
              <a:t>) </a:t>
            </a:r>
            <a:r>
              <a:rPr lang="hu-HU" sz="2000" dirty="0" smtClean="0">
                <a:solidFill>
                  <a:schemeClr val="accent1"/>
                </a:solidFill>
              </a:rPr>
              <a:t>– Fizikai </a:t>
            </a:r>
            <a:r>
              <a:rPr lang="hu-HU" sz="2000" dirty="0">
                <a:solidFill>
                  <a:schemeClr val="accent1"/>
                </a:solidFill>
              </a:rPr>
              <a:t>réteg </a:t>
            </a:r>
            <a:r>
              <a:rPr lang="hu-HU" sz="2000" dirty="0" smtClean="0">
                <a:solidFill>
                  <a:schemeClr val="accent1"/>
                </a:solidFill>
              </a:rPr>
              <a:t>: 4G vs. 5G (NR)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2158669"/>
              </p:ext>
            </p:extLst>
          </p:nvPr>
        </p:nvGraphicFramePr>
        <p:xfrm>
          <a:off x="202019" y="830034"/>
          <a:ext cx="7913282" cy="518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4"/>
                <a:gridCol w="1477925"/>
                <a:gridCol w="2296633"/>
                <a:gridCol w="2044110"/>
              </a:tblGrid>
              <a:tr h="342866"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LTE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5G - NR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Comment </a:t>
                      </a:r>
                      <a:r>
                        <a:rPr lang="hu-HU" sz="1400" dirty="0" err="1" smtClean="0"/>
                        <a:t>to</a:t>
                      </a:r>
                      <a:r>
                        <a:rPr lang="hu-HU" sz="1400" dirty="0" smtClean="0"/>
                        <a:t> NR</a:t>
                      </a:r>
                      <a:endParaRPr lang="hu-HU" sz="1400" dirty="0"/>
                    </a:p>
                  </a:txBody>
                  <a:tcPr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Frequency</a:t>
                      </a:r>
                      <a:r>
                        <a:rPr lang="hu-HU" sz="1200" b="1" dirty="0" smtClean="0"/>
                        <a:t> of </a:t>
                      </a:r>
                      <a:r>
                        <a:rPr lang="hu-HU" sz="1200" b="1" dirty="0" err="1" smtClean="0"/>
                        <a:t>Operation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0,4-6GHz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0,4-90GHz: </a:t>
                      </a:r>
                      <a:r>
                        <a:rPr lang="hu-H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0,4-6GHz + </a:t>
                      </a:r>
                    </a:p>
                    <a:p>
                      <a:r>
                        <a:rPr lang="hu-HU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mmwave</a:t>
                      </a:r>
                      <a:r>
                        <a:rPr lang="hu-H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(~26, 28, 37 …</a:t>
                      </a:r>
                      <a:r>
                        <a:rPr lang="hu-HU" sz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GHz</a:t>
                      </a:r>
                      <a:r>
                        <a:rPr lang="hu-H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hu-HU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Significant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increase</a:t>
                      </a:r>
                      <a:endParaRPr lang="hu-HU" sz="1200" dirty="0"/>
                    </a:p>
                  </a:txBody>
                  <a:tcPr anchor="ctr"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Carrier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bandwidh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1,4-20MHz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Max:</a:t>
                      </a:r>
                      <a:r>
                        <a:rPr lang="hu-HU" sz="1200" baseline="0" dirty="0" smtClean="0"/>
                        <a:t> 100MHz (@&lt;6GHz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Max:</a:t>
                      </a:r>
                      <a:r>
                        <a:rPr lang="hu-HU" sz="1200" baseline="0" dirty="0" smtClean="0"/>
                        <a:t> 1GHz (@&gt;6GHz)</a:t>
                      </a:r>
                      <a:endParaRPr lang="hu-H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400MHz </a:t>
                      </a:r>
                      <a:r>
                        <a:rPr lang="hu-HU" sz="1200" dirty="0" err="1" smtClean="0"/>
                        <a:t>in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phase</a:t>
                      </a:r>
                      <a:r>
                        <a:rPr lang="hu-HU" sz="1200" dirty="0" smtClean="0"/>
                        <a:t> 1</a:t>
                      </a:r>
                      <a:endParaRPr lang="hu-HU" sz="1200" dirty="0"/>
                    </a:p>
                  </a:txBody>
                  <a:tcPr anchor="ctr"/>
                </a:tc>
              </a:tr>
              <a:tr h="391945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Carrier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Aggregation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Up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to</a:t>
                      </a:r>
                      <a:r>
                        <a:rPr lang="hu-HU" sz="1200" dirty="0" smtClean="0"/>
                        <a:t> 32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Up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to</a:t>
                      </a:r>
                      <a:r>
                        <a:rPr lang="hu-HU" sz="1200" dirty="0" smtClean="0"/>
                        <a:t> 16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 anchor="ctr"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Waveform</a:t>
                      </a:r>
                      <a:r>
                        <a:rPr lang="hu-HU" sz="1200" b="1" dirty="0" smtClean="0"/>
                        <a:t>     DL</a:t>
                      </a:r>
                    </a:p>
                    <a:p>
                      <a:r>
                        <a:rPr lang="hu-HU" sz="1200" b="1" baseline="0" dirty="0" smtClean="0"/>
                        <a:t>                      UL</a:t>
                      </a:r>
                      <a:endParaRPr lang="hu-HU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OFDM</a:t>
                      </a:r>
                    </a:p>
                    <a:p>
                      <a:r>
                        <a:rPr lang="hu-HU" sz="1200" dirty="0" smtClean="0"/>
                        <a:t>SCFDM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OFDM,</a:t>
                      </a:r>
                      <a:endParaRPr lang="hu-HU" sz="1200" baseline="0" dirty="0" smtClean="0"/>
                    </a:p>
                    <a:p>
                      <a:r>
                        <a:rPr lang="hu-HU" sz="1200" baseline="0" dirty="0" smtClean="0"/>
                        <a:t>OFDM, SCFDM; 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RSMA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RSMA </a:t>
                      </a:r>
                      <a:r>
                        <a:rPr lang="hu-HU" sz="1200" dirty="0" err="1" smtClean="0"/>
                        <a:t>for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low</a:t>
                      </a:r>
                      <a:r>
                        <a:rPr lang="hu-HU" sz="1200" dirty="0" smtClean="0"/>
                        <a:t> bit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rate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IoT</a:t>
                      </a:r>
                      <a:endParaRPr lang="hu-HU" sz="1200" dirty="0"/>
                    </a:p>
                  </a:txBody>
                  <a:tcPr anchor="ctr"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Beamforming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Digital </a:t>
                      </a:r>
                      <a:r>
                        <a:rPr lang="hu-HU" sz="1200" dirty="0" err="1" smtClean="0"/>
                        <a:t>only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Hybrid</a:t>
                      </a:r>
                      <a:r>
                        <a:rPr lang="hu-HU" sz="1200" dirty="0" smtClean="0"/>
                        <a:t> / Digital,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data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mmwaves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feasible</a:t>
                      </a:r>
                      <a:r>
                        <a:rPr lang="hu-HU" sz="1200" baseline="0" dirty="0" smtClean="0"/>
                        <a:t> w </a:t>
                      </a:r>
                      <a:r>
                        <a:rPr lang="hu-HU" sz="1200" baseline="0" dirty="0" err="1" smtClean="0"/>
                        <a:t>Hybrid</a:t>
                      </a:r>
                      <a:endParaRPr lang="hu-HU" sz="1200" dirty="0"/>
                    </a:p>
                  </a:txBody>
                  <a:tcPr anchor="ctr"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Frame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structure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b="0" dirty="0" smtClean="0"/>
                        <a:t>FDD</a:t>
                      </a:r>
                      <a:r>
                        <a:rPr lang="hu-HU" sz="1200" baseline="0" dirty="0" smtClean="0"/>
                        <a:t>, (TDD)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Self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contained</a:t>
                      </a:r>
                      <a:r>
                        <a:rPr lang="hu-HU" sz="1200" dirty="0" smtClean="0"/>
                        <a:t> </a:t>
                      </a:r>
                    </a:p>
                    <a:p>
                      <a:r>
                        <a:rPr lang="hu-HU" sz="1200" dirty="0" err="1" smtClean="0"/>
                        <a:t>Dynamic</a:t>
                      </a:r>
                      <a:r>
                        <a:rPr lang="hu-HU" sz="1200" dirty="0" smtClean="0"/>
                        <a:t> TDD,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TDD is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better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for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mMIMO</a:t>
                      </a:r>
                      <a:endParaRPr lang="hu-HU" sz="1200" baseline="0" dirty="0" smtClean="0"/>
                    </a:p>
                  </a:txBody>
                  <a:tcPr anchor="ctr"/>
                </a:tc>
              </a:tr>
              <a:tr h="391945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Subcarrier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spacing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15kHz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15,30,60,120, 240 kHz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Flexibility</a:t>
                      </a:r>
                      <a:r>
                        <a:rPr lang="hu-HU" sz="1200" dirty="0" smtClean="0"/>
                        <a:t>, </a:t>
                      </a:r>
                      <a:r>
                        <a:rPr lang="hu-HU" sz="1200" dirty="0" err="1" smtClean="0"/>
                        <a:t>scalability</a:t>
                      </a:r>
                      <a:endParaRPr lang="hu-HU" sz="1200" dirty="0"/>
                    </a:p>
                  </a:txBody>
                  <a:tcPr anchor="ctr"/>
                </a:tc>
              </a:tr>
              <a:tr h="391945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Channel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Coding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Turbo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LDPC (</a:t>
                      </a:r>
                      <a:r>
                        <a:rPr lang="hu-HU" sz="1200" dirty="0" err="1" smtClean="0"/>
                        <a:t>data</a:t>
                      </a:r>
                      <a:r>
                        <a:rPr lang="hu-HU" sz="1200" dirty="0" smtClean="0"/>
                        <a:t>) / </a:t>
                      </a:r>
                      <a:r>
                        <a:rPr lang="hu-HU" sz="1200" dirty="0" err="1" smtClean="0"/>
                        <a:t>Polar</a:t>
                      </a:r>
                      <a:r>
                        <a:rPr lang="hu-HU" sz="1200" dirty="0" smtClean="0"/>
                        <a:t> (L1 </a:t>
                      </a:r>
                      <a:r>
                        <a:rPr lang="hu-HU" sz="1200" dirty="0" err="1" smtClean="0"/>
                        <a:t>contr</a:t>
                      </a:r>
                      <a:r>
                        <a:rPr lang="hu-HU" sz="1200" dirty="0" smtClean="0"/>
                        <a:t>.)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More </a:t>
                      </a:r>
                      <a:r>
                        <a:rPr lang="hu-HU" sz="1200" dirty="0" err="1" smtClean="0"/>
                        <a:t>efficient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at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higher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data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rates</a:t>
                      </a:r>
                      <a:endParaRPr lang="hu-HU" sz="1200" dirty="0"/>
                    </a:p>
                  </a:txBody>
                  <a:tcPr anchor="ctr"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err="1" smtClean="0"/>
                        <a:t>Modulation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QPSK, 16,64,256 QAM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QPSK, 16,64,256 QAM, </a:t>
                      </a:r>
                      <a:r>
                        <a:rPr lang="hu-HU" sz="1200" i="1" dirty="0" smtClean="0"/>
                        <a:t>BPSK </a:t>
                      </a:r>
                      <a:r>
                        <a:rPr lang="hu-HU" sz="1200" i="1" dirty="0" err="1" smtClean="0"/>
                        <a:t>for</a:t>
                      </a:r>
                      <a:r>
                        <a:rPr lang="hu-HU" sz="1200" i="1" dirty="0" smtClean="0"/>
                        <a:t> 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1024 QAM </a:t>
                      </a:r>
                      <a:r>
                        <a:rPr lang="hu-HU" sz="1200" dirty="0" err="1" smtClean="0"/>
                        <a:t>for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specific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use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cases</a:t>
                      </a:r>
                      <a:endParaRPr lang="hu-HU" sz="1200" dirty="0"/>
                    </a:p>
                  </a:txBody>
                  <a:tcPr anchor="ctr"/>
                </a:tc>
              </a:tr>
              <a:tr h="51430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Network </a:t>
                      </a:r>
                      <a:r>
                        <a:rPr lang="hu-HU" sz="1200" b="1" dirty="0" err="1" smtClean="0"/>
                        <a:t>Slicing</a:t>
                      </a:r>
                      <a:r>
                        <a:rPr lang="hu-HU" sz="1200" b="1" dirty="0" smtClean="0"/>
                        <a:t> / </a:t>
                      </a:r>
                      <a:r>
                        <a:rPr lang="hu-HU" sz="1200" b="1" dirty="0" err="1" smtClean="0"/>
                        <a:t>In-built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cloud</a:t>
                      </a:r>
                      <a:r>
                        <a:rPr lang="hu-HU" sz="1200" b="1" dirty="0" smtClean="0"/>
                        <a:t> </a:t>
                      </a:r>
                      <a:r>
                        <a:rPr lang="hu-HU" sz="1200" b="1" dirty="0" err="1" smtClean="0"/>
                        <a:t>support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No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Yes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Cloud</a:t>
                      </a:r>
                      <a:r>
                        <a:rPr lang="hu-HU" sz="1200" baseline="0" dirty="0" smtClean="0"/>
                        <a:t> is more </a:t>
                      </a:r>
                      <a:r>
                        <a:rPr lang="hu-HU" sz="1200" baseline="0" dirty="0" err="1" smtClean="0"/>
                        <a:t>relevant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in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very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dense</a:t>
                      </a:r>
                      <a:r>
                        <a:rPr lang="hu-HU" sz="1200" baseline="0" dirty="0" smtClean="0"/>
                        <a:t> RAN </a:t>
                      </a:r>
                      <a:endParaRPr lang="hu-H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0565" y="577368"/>
            <a:ext cx="6810807" cy="410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0564" y="4876388"/>
            <a:ext cx="6552371" cy="338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2019" y="2541319"/>
            <a:ext cx="7913281" cy="195942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ounded Rectangle 9"/>
          <p:cNvSpPr/>
          <p:nvPr/>
        </p:nvSpPr>
        <p:spPr>
          <a:xfrm>
            <a:off x="7985493" y="2631501"/>
            <a:ext cx="1146542" cy="36757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rgbClr val="002060"/>
                </a:solidFill>
              </a:rPr>
              <a:t>Massive</a:t>
            </a:r>
            <a:r>
              <a:rPr lang="hu-HU" sz="1100" dirty="0" smtClean="0">
                <a:solidFill>
                  <a:srgbClr val="002060"/>
                </a:solidFill>
              </a:rPr>
              <a:t> MIMO</a:t>
            </a:r>
            <a:endParaRPr lang="hu-HU" sz="1100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5493" y="3216849"/>
            <a:ext cx="1158507" cy="574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100" dirty="0" err="1">
                <a:solidFill>
                  <a:srgbClr val="002060"/>
                </a:solidFill>
              </a:rPr>
              <a:t>Self</a:t>
            </a:r>
            <a:r>
              <a:rPr lang="hu-HU" sz="1100" dirty="0">
                <a:solidFill>
                  <a:srgbClr val="002060"/>
                </a:solidFill>
              </a:rPr>
              <a:t> </a:t>
            </a:r>
            <a:r>
              <a:rPr lang="hu-HU" sz="1100" dirty="0" err="1">
                <a:solidFill>
                  <a:srgbClr val="002060"/>
                </a:solidFill>
              </a:rPr>
              <a:t>Contained</a:t>
            </a:r>
            <a:r>
              <a:rPr lang="hu-HU" sz="1100" dirty="0">
                <a:solidFill>
                  <a:srgbClr val="002060"/>
                </a:solidFill>
              </a:rPr>
              <a:t> TDD </a:t>
            </a:r>
          </a:p>
          <a:p>
            <a:pPr algn="ctr"/>
            <a:r>
              <a:rPr lang="hu-HU" sz="1100" dirty="0" err="1">
                <a:solidFill>
                  <a:srgbClr val="002060"/>
                </a:solidFill>
              </a:rPr>
              <a:t>Dynamic</a:t>
            </a:r>
            <a:r>
              <a:rPr lang="hu-HU" sz="1100" dirty="0">
                <a:solidFill>
                  <a:srgbClr val="002060"/>
                </a:solidFill>
              </a:rPr>
              <a:t> UL/DL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13517" y="4133122"/>
            <a:ext cx="1102458" cy="28012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rgbClr val="002060"/>
                </a:solidFill>
              </a:rPr>
              <a:t>Numerology</a:t>
            </a:r>
            <a:endParaRPr lang="hu-HU" sz="1100" dirty="0">
              <a:solidFill>
                <a:srgbClr val="002060"/>
              </a:solidFill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4" cstate="print"/>
          <a:srcRect t="15724" b="14604"/>
          <a:stretch>
            <a:fillRect/>
          </a:stretch>
        </p:blipFill>
        <p:spPr bwMode="auto">
          <a:xfrm>
            <a:off x="8315324" y="-751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78774" y="6341423"/>
            <a:ext cx="3776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RSMA: </a:t>
            </a:r>
            <a:r>
              <a:rPr lang="hu-HU" sz="1000" dirty="0" err="1" smtClean="0"/>
              <a:t>Resource</a:t>
            </a:r>
            <a:r>
              <a:rPr lang="hu-HU" sz="1000" dirty="0" smtClean="0"/>
              <a:t> </a:t>
            </a:r>
            <a:r>
              <a:rPr lang="hu-HU" sz="1000" dirty="0" err="1" smtClean="0"/>
              <a:t>Spread</a:t>
            </a:r>
            <a:r>
              <a:rPr lang="hu-HU" sz="1000" dirty="0" smtClean="0"/>
              <a:t> </a:t>
            </a:r>
            <a:r>
              <a:rPr lang="hu-HU" sz="1000" dirty="0" err="1" smtClean="0"/>
              <a:t>Multiple</a:t>
            </a:r>
            <a:r>
              <a:rPr lang="hu-HU" sz="1000" dirty="0" smtClean="0"/>
              <a:t> Access (non </a:t>
            </a:r>
            <a:r>
              <a:rPr lang="hu-HU" sz="1000" dirty="0" err="1" smtClean="0"/>
              <a:t>ortogonal</a:t>
            </a:r>
            <a:r>
              <a:rPr lang="hu-HU" sz="1000" dirty="0" smtClean="0"/>
              <a:t>)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xmlns="" val="668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5G (New </a:t>
            </a:r>
            <a:r>
              <a:rPr lang="hu-HU" sz="2000" dirty="0" err="1" smtClean="0"/>
              <a:t>Radio</a:t>
            </a:r>
            <a:r>
              <a:rPr lang="hu-HU" sz="2000" dirty="0" smtClean="0"/>
              <a:t>) </a:t>
            </a:r>
            <a:r>
              <a:rPr lang="hu-HU" sz="2000" dirty="0" smtClean="0">
                <a:solidFill>
                  <a:schemeClr val="accent1"/>
                </a:solidFill>
              </a:rPr>
              <a:t>– Fizikai réteg – Skálázható OFDM </a:t>
            </a:r>
            <a:r>
              <a:rPr lang="hu-HU" sz="2000" dirty="0" err="1" smtClean="0">
                <a:solidFill>
                  <a:schemeClr val="accent1"/>
                </a:solidFill>
              </a:rPr>
              <a:t>Numerológia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22102" y="933446"/>
            <a:ext cx="3359299" cy="2373279"/>
          </a:xfrm>
        </p:spPr>
        <p:txBody>
          <a:bodyPr/>
          <a:lstStyle/>
          <a:p>
            <a:pPr marL="0" indent="0">
              <a:buNone/>
            </a:pPr>
            <a:r>
              <a:rPr lang="hu-HU" sz="1400" dirty="0" smtClean="0">
                <a:latin typeface="Telenor Light" panose="02000000000000000000" pitchFamily="2" charset="-18"/>
              </a:rPr>
              <a:t>OFDM w </a:t>
            </a:r>
            <a:r>
              <a:rPr lang="hu-HU" sz="1400" b="1" u="sng" dirty="0" err="1" smtClean="0">
                <a:latin typeface="Telenor Light" panose="02000000000000000000" pitchFamily="2" charset="-18"/>
              </a:rPr>
              <a:t>Numerology</a:t>
            </a:r>
            <a:r>
              <a:rPr lang="hu-HU" sz="1400" b="1" u="sng" dirty="0" smtClean="0">
                <a:latin typeface="Telenor Light" panose="02000000000000000000" pitchFamily="2" charset="-18"/>
              </a:rPr>
              <a:t> </a:t>
            </a:r>
            <a:endParaRPr lang="hu-HU" sz="1400" dirty="0">
              <a:latin typeface="Telenor Light" panose="02000000000000000000" pitchFamily="2" charset="-18"/>
            </a:endParaRPr>
          </a:p>
          <a:p>
            <a:r>
              <a:rPr lang="hu-HU" sz="1400" b="1" dirty="0" smtClean="0">
                <a:latin typeface="Telenor Light" panose="02000000000000000000" pitchFamily="2" charset="-18"/>
              </a:rPr>
              <a:t>Skálázható: 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Subcarrier</a:t>
            </a:r>
            <a:r>
              <a:rPr lang="hu-HU" sz="1400" b="1" dirty="0" smtClean="0">
                <a:latin typeface="Telenor Light" panose="02000000000000000000" pitchFamily="2" charset="-18"/>
              </a:rPr>
              <a:t>  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spacing</a:t>
            </a:r>
            <a:r>
              <a:rPr lang="hu-HU" sz="1400" dirty="0" smtClean="0">
                <a:latin typeface="Telenor Light" panose="02000000000000000000" pitchFamily="2" charset="-18"/>
              </a:rPr>
              <a:t>, </a:t>
            </a:r>
            <a:r>
              <a:rPr lang="hu-HU" sz="1400" dirty="0" err="1" smtClean="0">
                <a:latin typeface="Telenor Light" panose="02000000000000000000" pitchFamily="2" charset="-18"/>
              </a:rPr>
              <a:t>duration</a:t>
            </a:r>
            <a:r>
              <a:rPr lang="hu-HU" sz="1400" dirty="0" smtClean="0">
                <a:latin typeface="Telenor Light" panose="02000000000000000000" pitchFamily="2" charset="-18"/>
              </a:rPr>
              <a:t> of </a:t>
            </a:r>
            <a:r>
              <a:rPr lang="hu-HU" sz="1400" dirty="0" err="1" smtClean="0">
                <a:latin typeface="Telenor Light" panose="02000000000000000000" pitchFamily="2" charset="-18"/>
              </a:rPr>
              <a:t>frame</a:t>
            </a:r>
            <a:r>
              <a:rPr lang="hu-HU" sz="1400" dirty="0" smtClean="0">
                <a:latin typeface="Telenor Light" panose="02000000000000000000" pitchFamily="2" charset="-18"/>
              </a:rPr>
              <a:t>, </a:t>
            </a:r>
            <a:r>
              <a:rPr lang="hu-HU" sz="1400" dirty="0" err="1" smtClean="0">
                <a:latin typeface="Telenor Light" panose="02000000000000000000" pitchFamily="2" charset="-18"/>
              </a:rPr>
              <a:t>subframe</a:t>
            </a:r>
            <a:r>
              <a:rPr lang="hu-HU" sz="1400" dirty="0" smtClean="0">
                <a:latin typeface="Telenor Light" panose="02000000000000000000" pitchFamily="2" charset="-18"/>
              </a:rPr>
              <a:t>, </a:t>
            </a:r>
            <a:r>
              <a:rPr lang="hu-HU" sz="1400" dirty="0" err="1" smtClean="0">
                <a:latin typeface="Telenor Light" panose="02000000000000000000" pitchFamily="2" charset="-18"/>
              </a:rPr>
              <a:t>slot</a:t>
            </a:r>
            <a:r>
              <a:rPr lang="hu-HU" sz="1400" dirty="0" smtClean="0">
                <a:latin typeface="Telenor Light" panose="02000000000000000000" pitchFamily="2" charset="-18"/>
              </a:rPr>
              <a:t>, </a:t>
            </a:r>
            <a:r>
              <a:rPr lang="hu-HU" sz="1400" dirty="0" err="1" smtClean="0">
                <a:latin typeface="Telenor Light" panose="02000000000000000000" pitchFamily="2" charset="-18"/>
              </a:rPr>
              <a:t>symbol</a:t>
            </a:r>
            <a:endParaRPr lang="hu-HU" sz="1400" dirty="0" smtClean="0">
              <a:latin typeface="Telenor Light" panose="02000000000000000000" pitchFamily="2" charset="-18"/>
            </a:endParaRPr>
          </a:p>
          <a:p>
            <a:r>
              <a:rPr lang="hu-HU" sz="1400" dirty="0" smtClean="0">
                <a:latin typeface="Telenor Light" panose="02000000000000000000" pitchFamily="2" charset="-18"/>
              </a:rPr>
              <a:t>N x 15kHz (N :2 hatványa, </a:t>
            </a:r>
            <a:r>
              <a:rPr lang="hu-HU" sz="1400" dirty="0" err="1" smtClean="0">
                <a:latin typeface="Telenor Light" panose="02000000000000000000" pitchFamily="2" charset="-18"/>
              </a:rPr>
              <a:t>ortogonalitás</a:t>
            </a:r>
            <a:r>
              <a:rPr lang="hu-HU" sz="1400" dirty="0" smtClean="0">
                <a:latin typeface="Telenor Light" panose="02000000000000000000" pitchFamily="2" charset="-18"/>
              </a:rPr>
              <a:t> )</a:t>
            </a:r>
          </a:p>
          <a:p>
            <a:r>
              <a:rPr lang="hu-HU" sz="1400" b="1" dirty="0" smtClean="0">
                <a:latin typeface="Telenor Light" panose="02000000000000000000" pitchFamily="2" charset="-18"/>
              </a:rPr>
              <a:t>Rugalmasan illeszthető a használati módhoz, frekvenciasávhoz a rádiócsatornához </a:t>
            </a:r>
            <a:r>
              <a:rPr lang="hu-HU" sz="1400" dirty="0" smtClean="0">
                <a:latin typeface="Telenor Light" panose="02000000000000000000" pitchFamily="2" charset="-18"/>
              </a:rPr>
              <a:t>(</a:t>
            </a:r>
            <a:r>
              <a:rPr lang="hu-HU" sz="1400" dirty="0" err="1" smtClean="0">
                <a:latin typeface="Telenor Light" panose="02000000000000000000" pitchFamily="2" charset="-18"/>
              </a:rPr>
              <a:t>kültér-beltér</a:t>
            </a:r>
            <a:r>
              <a:rPr lang="hu-HU" sz="1400" dirty="0" smtClean="0">
                <a:latin typeface="Telenor Light" panose="02000000000000000000" pitchFamily="2" charset="-18"/>
              </a:rPr>
              <a:t>, kis-nagy területek lefedése)  </a:t>
            </a:r>
            <a:endParaRPr lang="hu-HU" sz="1400" dirty="0">
              <a:latin typeface="Telenor Light" panose="02000000000000000000" pitchFamily="2" charset="-1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6781"/>
            <a:ext cx="5070844" cy="27620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 descr="http://www.3gpp.org/local/cache-vignettes/L200xH182/arton37-753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026193"/>
            <a:ext cx="428486" cy="3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83"/>
          <a:stretch/>
        </p:blipFill>
        <p:spPr bwMode="auto">
          <a:xfrm>
            <a:off x="3886199" y="4340623"/>
            <a:ext cx="5070844" cy="158106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222101" y="4514850"/>
            <a:ext cx="3359300" cy="119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smtClean="0">
                <a:latin typeface="Telenor Light" panose="02000000000000000000" pitchFamily="2" charset="-18"/>
              </a:rPr>
              <a:t>Rugalmasság, skálázhatóság</a:t>
            </a:r>
            <a:r>
              <a:rPr lang="hu-HU" sz="1400" dirty="0" smtClean="0">
                <a:latin typeface="Telenor Light" panose="02000000000000000000" pitchFamily="2" charset="-18"/>
              </a:rPr>
              <a:t>: Különböző késleltetési elvárásokhoz illeszthető a struktúra (URLLC)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 </a:t>
            </a:r>
            <a:r>
              <a:rPr lang="hu-HU" sz="1400" i="1" dirty="0"/>
              <a:t>LTE </a:t>
            </a:r>
            <a:r>
              <a:rPr lang="hu-HU" sz="1400" i="1" dirty="0" err="1"/>
              <a:t>slot</a:t>
            </a:r>
            <a:r>
              <a:rPr lang="hu-HU" sz="1400" i="1" dirty="0"/>
              <a:t> </a:t>
            </a:r>
            <a:r>
              <a:rPr lang="hu-HU" sz="1400" i="1" dirty="0" err="1"/>
              <a:t>length</a:t>
            </a:r>
            <a:r>
              <a:rPr lang="hu-HU" sz="1400" i="1" dirty="0"/>
              <a:t> is 1ms (15kHz, 14 </a:t>
            </a:r>
            <a:r>
              <a:rPr lang="hu-HU" sz="1400" i="1" dirty="0" err="1"/>
              <a:t>symbol</a:t>
            </a:r>
            <a:r>
              <a:rPr lang="hu-HU" sz="1400" i="1" dirty="0"/>
              <a:t>)</a:t>
            </a:r>
          </a:p>
          <a:p>
            <a:r>
              <a:rPr lang="hu-HU" sz="1400" dirty="0" smtClean="0"/>
              <a:t>5G TTI: </a:t>
            </a:r>
            <a:r>
              <a:rPr lang="hu-HU" sz="1400" b="1" dirty="0"/>
              <a:t>0,125-1 </a:t>
            </a:r>
            <a:r>
              <a:rPr lang="hu-HU" sz="1400" b="1" dirty="0" err="1"/>
              <a:t>ms</a:t>
            </a:r>
            <a:endParaRPr lang="hu-HU" sz="1400" b="1" dirty="0"/>
          </a:p>
          <a:p>
            <a:pPr marL="0" indent="0">
              <a:buNone/>
            </a:pPr>
            <a:endParaRPr lang="hu-HU" sz="1200" dirty="0">
              <a:latin typeface="Telenor Light" panose="02000000000000000000" pitchFamily="2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95" y="3396257"/>
            <a:ext cx="3566411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Frame</a:t>
            </a:r>
            <a:r>
              <a:rPr lang="hu-HU" sz="1100" dirty="0" smtClean="0"/>
              <a:t>=10 </a:t>
            </a:r>
            <a:r>
              <a:rPr lang="hu-HU" sz="1100" dirty="0" err="1" smtClean="0"/>
              <a:t>subframe</a:t>
            </a:r>
            <a:r>
              <a:rPr lang="hu-HU" sz="1100" dirty="0" smtClean="0"/>
              <a:t>; </a:t>
            </a:r>
          </a:p>
          <a:p>
            <a:r>
              <a:rPr lang="hu-HU" sz="1100" dirty="0" smtClean="0"/>
              <a:t>1 </a:t>
            </a:r>
            <a:r>
              <a:rPr lang="hu-HU" sz="1100" dirty="0" err="1" smtClean="0"/>
              <a:t>subframe</a:t>
            </a:r>
            <a:r>
              <a:rPr lang="hu-HU" sz="1100" dirty="0" smtClean="0"/>
              <a:t>: 1ms</a:t>
            </a:r>
          </a:p>
          <a:p>
            <a:r>
              <a:rPr lang="hu-HU" sz="1100" dirty="0" smtClean="0"/>
              <a:t>1 </a:t>
            </a:r>
            <a:r>
              <a:rPr lang="hu-HU" sz="1100" dirty="0" err="1" smtClean="0"/>
              <a:t>slot</a:t>
            </a:r>
            <a:r>
              <a:rPr lang="hu-HU" sz="1100" dirty="0"/>
              <a:t> </a:t>
            </a:r>
            <a:r>
              <a:rPr lang="hu-HU" sz="1100" dirty="0" smtClean="0"/>
              <a:t>= 7 </a:t>
            </a:r>
            <a:r>
              <a:rPr lang="hu-HU" sz="1100" dirty="0" err="1" smtClean="0"/>
              <a:t>or</a:t>
            </a:r>
            <a:r>
              <a:rPr lang="hu-HU" sz="1100" dirty="0" smtClean="0"/>
              <a:t> 14  x ‚</a:t>
            </a:r>
            <a:r>
              <a:rPr lang="hu-HU" sz="1100" dirty="0" err="1" smtClean="0"/>
              <a:t>symbol</a:t>
            </a:r>
            <a:r>
              <a:rPr lang="hu-HU" sz="1100" dirty="0" smtClean="0"/>
              <a:t> +CP </a:t>
            </a:r>
            <a:r>
              <a:rPr lang="hu-HU" sz="1100" dirty="0" err="1" smtClean="0"/>
              <a:t>length</a:t>
            </a:r>
            <a:r>
              <a:rPr lang="hu-HU" sz="1100" dirty="0" smtClean="0"/>
              <a:t>’ ( fix 14 </a:t>
            </a:r>
            <a:r>
              <a:rPr lang="hu-HU" sz="1100" dirty="0" err="1" smtClean="0"/>
              <a:t>in</a:t>
            </a:r>
            <a:r>
              <a:rPr lang="hu-HU" sz="1100" dirty="0" smtClean="0"/>
              <a:t> LTE and </a:t>
            </a:r>
            <a:r>
              <a:rPr lang="hu-HU" sz="1100" dirty="0" err="1" smtClean="0"/>
              <a:t>spacing</a:t>
            </a:r>
            <a:r>
              <a:rPr lang="hu-HU" sz="1100" dirty="0" smtClean="0"/>
              <a:t> &gt;60kHz)</a:t>
            </a:r>
          </a:p>
          <a:p>
            <a:r>
              <a:rPr lang="hu-HU" sz="1100" dirty="0" smtClean="0"/>
              <a:t>1 </a:t>
            </a:r>
            <a:r>
              <a:rPr lang="hu-HU" sz="1100" dirty="0" err="1" smtClean="0"/>
              <a:t>symbol</a:t>
            </a:r>
            <a:r>
              <a:rPr lang="hu-HU" sz="1100" dirty="0" smtClean="0"/>
              <a:t> </a:t>
            </a:r>
            <a:r>
              <a:rPr lang="hu-HU" sz="1100" dirty="0" err="1" smtClean="0"/>
              <a:t>length</a:t>
            </a:r>
            <a:r>
              <a:rPr lang="hu-HU" sz="1100" dirty="0" smtClean="0"/>
              <a:t>: </a:t>
            </a:r>
            <a:r>
              <a:rPr lang="hu-HU" sz="1100" dirty="0" err="1" smtClean="0"/>
              <a:t>1</a:t>
            </a:r>
            <a:r>
              <a:rPr lang="hu-HU" sz="1100" dirty="0" smtClean="0"/>
              <a:t>/</a:t>
            </a:r>
            <a:r>
              <a:rPr lang="hu-HU" sz="1100" dirty="0" err="1" smtClean="0"/>
              <a:t>subcarrier</a:t>
            </a:r>
            <a:r>
              <a:rPr lang="hu-HU" sz="1100" dirty="0" smtClean="0"/>
              <a:t> </a:t>
            </a:r>
            <a:r>
              <a:rPr lang="hu-HU" sz="1100" dirty="0" err="1" smtClean="0"/>
              <a:t>spacing</a:t>
            </a:r>
            <a:r>
              <a:rPr lang="hu-HU" sz="11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8686" y="5131156"/>
            <a:ext cx="1457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err="1" smtClean="0"/>
              <a:t>Slot</a:t>
            </a:r>
            <a:r>
              <a:rPr lang="hu-HU" sz="1000" dirty="0" smtClean="0"/>
              <a:t> </a:t>
            </a:r>
            <a:r>
              <a:rPr lang="hu-HU" sz="1000" dirty="0" err="1" smtClean="0"/>
              <a:t>length</a:t>
            </a:r>
            <a:endParaRPr lang="hu-HU" sz="1000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5746011" y="5131156"/>
            <a:ext cx="190501" cy="12311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5400000">
            <a:off x="6435132" y="3550159"/>
            <a:ext cx="217084" cy="838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5" cstate="print"/>
          <a:srcRect t="15724" b="14604"/>
          <a:stretch>
            <a:fillRect/>
          </a:stretch>
        </p:blipFill>
        <p:spPr bwMode="auto">
          <a:xfrm>
            <a:off x="8315323" y="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5" cstate="print"/>
          <a:srcRect t="15724" b="14604"/>
          <a:stretch>
            <a:fillRect/>
          </a:stretch>
        </p:blipFill>
        <p:spPr bwMode="auto">
          <a:xfrm>
            <a:off x="8410575" y="1058819"/>
            <a:ext cx="371470" cy="2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12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 smtClean="0"/>
              <a:t>5G (New </a:t>
            </a:r>
            <a:r>
              <a:rPr lang="hu-HU" sz="2000" dirty="0" err="1" smtClean="0"/>
              <a:t>Radio</a:t>
            </a:r>
            <a:r>
              <a:rPr lang="hu-HU" sz="2000" dirty="0" smtClean="0"/>
              <a:t>) </a:t>
            </a:r>
            <a:r>
              <a:rPr lang="hu-HU" sz="2000" dirty="0" smtClean="0">
                <a:solidFill>
                  <a:schemeClr val="accent1"/>
                </a:solidFill>
              </a:rPr>
              <a:t>– </a:t>
            </a:r>
            <a:r>
              <a:rPr lang="hu-HU" sz="1800" dirty="0" smtClean="0">
                <a:solidFill>
                  <a:schemeClr val="accent1"/>
                </a:solidFill>
              </a:rPr>
              <a:t>Fizikai réteg: Keret struktúra (</a:t>
            </a:r>
            <a:r>
              <a:rPr lang="hu-HU" sz="1800" dirty="0" err="1" smtClean="0">
                <a:solidFill>
                  <a:schemeClr val="accent1"/>
                </a:solidFill>
              </a:rPr>
              <a:t>Frame</a:t>
            </a:r>
            <a:r>
              <a:rPr lang="hu-HU" sz="1800" dirty="0" smtClean="0">
                <a:solidFill>
                  <a:schemeClr val="accent1"/>
                </a:solidFill>
              </a:rPr>
              <a:t> </a:t>
            </a:r>
            <a:r>
              <a:rPr lang="hu-HU" sz="1800" dirty="0" err="1" smtClean="0">
                <a:solidFill>
                  <a:schemeClr val="accent1"/>
                </a:solidFill>
              </a:rPr>
              <a:t>structure</a:t>
            </a:r>
            <a:r>
              <a:rPr lang="hu-HU" sz="1800" dirty="0" smtClean="0">
                <a:solidFill>
                  <a:schemeClr val="accent1"/>
                </a:solidFill>
              </a:rPr>
              <a:t>)</a:t>
            </a:r>
            <a:endParaRPr lang="hu-HU" sz="1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25025" y="933448"/>
            <a:ext cx="4636156" cy="1476820"/>
          </a:xfrm>
        </p:spPr>
        <p:txBody>
          <a:bodyPr/>
          <a:lstStyle/>
          <a:p>
            <a:pPr marL="0" indent="0">
              <a:buNone/>
            </a:pPr>
            <a:r>
              <a:rPr lang="hu-HU" sz="1400" b="1" dirty="0" err="1" smtClean="0">
                <a:latin typeface="Telenor Light" panose="02000000000000000000" pitchFamily="2" charset="-18"/>
              </a:rPr>
              <a:t>Self</a:t>
            </a:r>
            <a:r>
              <a:rPr lang="hu-HU" sz="1400" b="1" dirty="0" smtClean="0">
                <a:latin typeface="Telenor Light" panose="02000000000000000000" pitchFamily="2" charset="-18"/>
              </a:rPr>
              <a:t> 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contained</a:t>
            </a:r>
            <a:r>
              <a:rPr lang="hu-HU" sz="1400" b="1" dirty="0" smtClean="0">
                <a:latin typeface="Telenor Light" panose="02000000000000000000" pitchFamily="2" charset="-18"/>
              </a:rPr>
              <a:t>  TDD </a:t>
            </a:r>
            <a:r>
              <a:rPr lang="hu-HU" sz="1400" b="1" dirty="0" err="1" smtClean="0">
                <a:latin typeface="Telenor Light" panose="02000000000000000000" pitchFamily="2" charset="-18"/>
              </a:rPr>
              <a:t>subframe</a:t>
            </a:r>
            <a:r>
              <a:rPr lang="hu-HU" sz="1400" b="1" dirty="0" smtClean="0">
                <a:latin typeface="Telenor Light" panose="02000000000000000000" pitchFamily="2" charset="-18"/>
              </a:rPr>
              <a:t>:  </a:t>
            </a:r>
          </a:p>
          <a:p>
            <a:r>
              <a:rPr lang="hu-HU" sz="1300" i="1" dirty="0" smtClean="0">
                <a:latin typeface="Telenor Light" panose="02000000000000000000" pitchFamily="2" charset="-18"/>
              </a:rPr>
              <a:t>Az adat </a:t>
            </a:r>
            <a:r>
              <a:rPr lang="hu-HU" sz="1300" i="1" dirty="0" err="1" smtClean="0">
                <a:latin typeface="Telenor Light" panose="02000000000000000000" pitchFamily="2" charset="-18"/>
              </a:rPr>
              <a:t>dekodolható</a:t>
            </a:r>
            <a:r>
              <a:rPr lang="hu-HU" sz="1300" i="1" dirty="0" smtClean="0">
                <a:latin typeface="Telenor Light" panose="02000000000000000000" pitchFamily="2" charset="-18"/>
              </a:rPr>
              <a:t> az időrésben (</a:t>
            </a:r>
            <a:r>
              <a:rPr lang="hu-HU" sz="1300" i="1" dirty="0" err="1" smtClean="0">
                <a:latin typeface="Telenor Light" panose="02000000000000000000" pitchFamily="2" charset="-18"/>
              </a:rPr>
              <a:t>slot</a:t>
            </a:r>
            <a:r>
              <a:rPr lang="hu-HU" sz="1300" i="1" dirty="0" smtClean="0">
                <a:latin typeface="Telenor Light" panose="02000000000000000000" pitchFamily="2" charset="-18"/>
              </a:rPr>
              <a:t>) meglévő információk </a:t>
            </a:r>
            <a:r>
              <a:rPr lang="hu-HU" sz="1200" i="1" dirty="0">
                <a:latin typeface="Telenor Light" panose="02000000000000000000" pitchFamily="2" charset="-18"/>
              </a:rPr>
              <a:t>(</a:t>
            </a:r>
            <a:r>
              <a:rPr lang="hu-HU" sz="1200" i="1" dirty="0" err="1">
                <a:latin typeface="Telenor Light" panose="02000000000000000000" pitchFamily="2" charset="-18"/>
              </a:rPr>
              <a:t>scheduling</a:t>
            </a:r>
            <a:r>
              <a:rPr lang="hu-HU" sz="1200" i="1" dirty="0">
                <a:latin typeface="Telenor Light" panose="02000000000000000000" pitchFamily="2" charset="-18"/>
              </a:rPr>
              <a:t>, </a:t>
            </a:r>
            <a:r>
              <a:rPr lang="hu-HU" sz="1200" i="1" dirty="0" err="1">
                <a:latin typeface="Telenor Light" panose="02000000000000000000" pitchFamily="2" charset="-18"/>
              </a:rPr>
              <a:t>data</a:t>
            </a:r>
            <a:r>
              <a:rPr lang="hu-HU" sz="1200" i="1" dirty="0">
                <a:latin typeface="Telenor Light" panose="02000000000000000000" pitchFamily="2" charset="-18"/>
              </a:rPr>
              <a:t>, </a:t>
            </a:r>
            <a:r>
              <a:rPr lang="hu-HU" sz="1200" i="1" dirty="0" err="1">
                <a:latin typeface="Telenor Light" panose="02000000000000000000" pitchFamily="2" charset="-18"/>
              </a:rPr>
              <a:t>ack</a:t>
            </a:r>
            <a:r>
              <a:rPr lang="hu-HU" sz="1200" i="1" dirty="0">
                <a:latin typeface="Telenor Light" panose="02000000000000000000" pitchFamily="2" charset="-18"/>
              </a:rPr>
              <a:t>/</a:t>
            </a:r>
            <a:r>
              <a:rPr lang="hu-HU" sz="1200" i="1" dirty="0" err="1">
                <a:latin typeface="Telenor Light" panose="02000000000000000000" pitchFamily="2" charset="-18"/>
              </a:rPr>
              <a:t>nack</a:t>
            </a:r>
            <a:r>
              <a:rPr lang="hu-HU" sz="1200" i="1" dirty="0">
                <a:latin typeface="Telenor Light" panose="02000000000000000000" pitchFamily="2" charset="-18"/>
              </a:rPr>
              <a:t>) </a:t>
            </a:r>
            <a:r>
              <a:rPr lang="hu-HU" sz="1300" i="1" dirty="0" smtClean="0">
                <a:latin typeface="Telenor Light" panose="02000000000000000000" pitchFamily="2" charset="-18"/>
              </a:rPr>
              <a:t>alapján, nincs szükség más infóra más </a:t>
            </a:r>
            <a:r>
              <a:rPr lang="hu-HU" sz="1300" i="1" dirty="0" err="1" smtClean="0">
                <a:latin typeface="Telenor Light" panose="02000000000000000000" pitchFamily="2" charset="-18"/>
              </a:rPr>
              <a:t>időrésból</a:t>
            </a:r>
            <a:endParaRPr lang="hu-HU" sz="1300" i="1" dirty="0" smtClean="0">
              <a:latin typeface="Telenor Light" panose="02000000000000000000" pitchFamily="2" charset="-18"/>
            </a:endParaRPr>
          </a:p>
          <a:p>
            <a:r>
              <a:rPr lang="hu-HU" sz="1300" b="1" dirty="0" smtClean="0">
                <a:latin typeface="Telenor Light" panose="02000000000000000000" pitchFamily="2" charset="-18"/>
              </a:rPr>
              <a:t>Rugalmas kialakítás</a:t>
            </a:r>
            <a:r>
              <a:rPr lang="hu-HU" sz="1300" dirty="0" smtClean="0">
                <a:latin typeface="Telenor Light" panose="02000000000000000000" pitchFamily="2" charset="-18"/>
              </a:rPr>
              <a:t>, nincs előre definiált kapcsolat a rések között</a:t>
            </a:r>
          </a:p>
          <a:p>
            <a:r>
              <a:rPr lang="hu-HU" sz="1300" b="1" dirty="0" smtClean="0">
                <a:latin typeface="Telenor Light" panose="02000000000000000000" pitchFamily="2" charset="-18"/>
              </a:rPr>
              <a:t>Felkészítve az újabb fejlesztésekre</a:t>
            </a:r>
          </a:p>
          <a:p>
            <a:r>
              <a:rPr lang="hu-HU" sz="1300" b="1" dirty="0" smtClean="0">
                <a:latin typeface="Telenor Light" panose="02000000000000000000" pitchFamily="2" charset="-18"/>
              </a:rPr>
              <a:t>Eredmény: extra kis késleltetés  </a:t>
            </a:r>
            <a:r>
              <a:rPr lang="hu-HU" sz="1300" dirty="0" smtClean="0">
                <a:latin typeface="Telenor Light" panose="02000000000000000000" pitchFamily="2" charset="-18"/>
              </a:rPr>
              <a:t>(1ms), gyorsabb reagálás a </a:t>
            </a:r>
            <a:r>
              <a:rPr lang="hu-HU" sz="1300" dirty="0" err="1" smtClean="0">
                <a:latin typeface="Telenor Light" panose="02000000000000000000" pitchFamily="2" charset="-18"/>
              </a:rPr>
              <a:t>a</a:t>
            </a:r>
            <a:r>
              <a:rPr lang="hu-HU" sz="1300" dirty="0" smtClean="0">
                <a:latin typeface="Telenor Light" panose="02000000000000000000" pitchFamily="2" charset="-18"/>
              </a:rPr>
              <a:t> csatorna változásaira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 cstate="print"/>
          <a:srcRect t="15724" b="14604"/>
          <a:stretch>
            <a:fillRect/>
          </a:stretch>
        </p:blipFill>
        <p:spPr bwMode="auto">
          <a:xfrm>
            <a:off x="8315323" y="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189" y="1884411"/>
            <a:ext cx="3505312" cy="10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5932629" y="1611204"/>
            <a:ext cx="1021229" cy="100218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26" y="993830"/>
            <a:ext cx="2904134" cy="3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05955" y="827891"/>
            <a:ext cx="1396002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900" dirty="0" err="1" smtClean="0"/>
              <a:t>Additional</a:t>
            </a:r>
            <a:r>
              <a:rPr lang="hu-HU" sz="900" dirty="0" smtClean="0"/>
              <a:t> </a:t>
            </a:r>
            <a:r>
              <a:rPr lang="hu-HU" sz="900" dirty="0" err="1" smtClean="0"/>
              <a:t>Header</a:t>
            </a:r>
            <a:endParaRPr lang="hu-HU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6333745" y="814817"/>
            <a:ext cx="323088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800" dirty="0" err="1" smtClean="0"/>
              <a:t>Ctrl</a:t>
            </a:r>
            <a:endParaRPr lang="hu-HU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6656833" y="825522"/>
            <a:ext cx="1433779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900" dirty="0" smtClean="0"/>
              <a:t>Data (</a:t>
            </a:r>
            <a:r>
              <a:rPr lang="hu-HU" sz="900" dirty="0" err="1" smtClean="0"/>
              <a:t>Dynamic</a:t>
            </a:r>
            <a:r>
              <a:rPr lang="hu-HU" sz="900" dirty="0" smtClean="0"/>
              <a:t> UL/DL)</a:t>
            </a:r>
            <a:endParaRPr lang="hu-HU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8398892" y="798016"/>
            <a:ext cx="596252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900" dirty="0" err="1" smtClean="0"/>
              <a:t>Ack</a:t>
            </a:r>
            <a:r>
              <a:rPr lang="hu-HU" sz="900" dirty="0" smtClean="0"/>
              <a:t> (UL)</a:t>
            </a:r>
            <a:endParaRPr lang="hu-HU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7207830" y="1786504"/>
            <a:ext cx="1521829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900" dirty="0" err="1" smtClean="0"/>
              <a:t>Much</a:t>
            </a:r>
            <a:r>
              <a:rPr lang="hu-HU" sz="900" dirty="0" smtClean="0"/>
              <a:t> </a:t>
            </a:r>
            <a:r>
              <a:rPr lang="hu-HU" sz="900" dirty="0" err="1" smtClean="0"/>
              <a:t>faster</a:t>
            </a:r>
            <a:r>
              <a:rPr lang="hu-HU" sz="900" dirty="0" smtClean="0"/>
              <a:t> </a:t>
            </a:r>
            <a:r>
              <a:rPr lang="hu-HU" sz="900" dirty="0" err="1" smtClean="0"/>
              <a:t>Re-transmission</a:t>
            </a:r>
            <a:r>
              <a:rPr lang="hu-HU" sz="900" dirty="0" smtClean="0"/>
              <a:t> </a:t>
            </a:r>
            <a:endParaRPr lang="hu-HU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8163763" y="1415390"/>
            <a:ext cx="831381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900" dirty="0" err="1" smtClean="0"/>
              <a:t>Massive</a:t>
            </a:r>
            <a:r>
              <a:rPr lang="hu-HU" sz="900" dirty="0" smtClean="0"/>
              <a:t> MIMO</a:t>
            </a:r>
            <a:endParaRPr lang="hu-HU" sz="900" dirty="0"/>
          </a:p>
        </p:txBody>
      </p:sp>
      <p:sp>
        <p:nvSpPr>
          <p:cNvPr id="21504" name="Rectangle 21503"/>
          <p:cNvSpPr/>
          <p:nvPr/>
        </p:nvSpPr>
        <p:spPr>
          <a:xfrm>
            <a:off x="5253487" y="798016"/>
            <a:ext cx="3741657" cy="21152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Content Placeholder 6"/>
          <p:cNvSpPr txBox="1">
            <a:spLocks/>
          </p:cNvSpPr>
          <p:nvPr/>
        </p:nvSpPr>
        <p:spPr bwMode="auto">
          <a:xfrm>
            <a:off x="325024" y="3636061"/>
            <a:ext cx="4441566" cy="21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u-HU" sz="1400" b="1" dirty="0" smtClean="0">
                <a:latin typeface="Telenor Light" panose="02000000000000000000" pitchFamily="2" charset="-18"/>
              </a:rPr>
              <a:t>Dinamikus UL/DL allokáció</a:t>
            </a:r>
            <a:endParaRPr lang="hu-HU" sz="1400" dirty="0" smtClean="0">
              <a:latin typeface="Telenor Light" panose="02000000000000000000" pitchFamily="2" charset="-18"/>
            </a:endParaRPr>
          </a:p>
          <a:p>
            <a:r>
              <a:rPr lang="hu-HU" sz="1400" dirty="0" smtClean="0">
                <a:latin typeface="Telenor Light" panose="02000000000000000000" pitchFamily="2" charset="-18"/>
              </a:rPr>
              <a:t>A le és fel </a:t>
            </a:r>
            <a:r>
              <a:rPr lang="hu-HU" sz="1400" dirty="0" err="1" smtClean="0">
                <a:latin typeface="Telenor Light" panose="02000000000000000000" pitchFamily="2" charset="-18"/>
              </a:rPr>
              <a:t>küldendó</a:t>
            </a:r>
            <a:r>
              <a:rPr lang="hu-HU" sz="1400" dirty="0" smtClean="0">
                <a:latin typeface="Telenor Light" panose="02000000000000000000" pitchFamily="2" charset="-18"/>
              </a:rPr>
              <a:t> (DL/UL) szimbólumok Rugalmasan változtathatóak időrésenként a használati/alkalmazási módtól függően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Példák</a:t>
            </a:r>
          </a:p>
          <a:p>
            <a:pPr marL="179387" lvl="1" indent="0">
              <a:buNone/>
            </a:pPr>
            <a:r>
              <a:rPr lang="hu-HU" sz="1400" dirty="0" smtClean="0">
                <a:latin typeface="Telenor Light" panose="02000000000000000000" pitchFamily="2" charset="-18"/>
              </a:rPr>
              <a:t>- Egyik irány dominál , </a:t>
            </a:r>
            <a:r>
              <a:rPr lang="hu-HU" sz="1400" dirty="0" err="1" smtClean="0">
                <a:latin typeface="Telenor Light" panose="02000000000000000000" pitchFamily="2" charset="-18"/>
              </a:rPr>
              <a:t>eMBB</a:t>
            </a:r>
            <a:r>
              <a:rPr lang="hu-HU" sz="1400" dirty="0" smtClean="0">
                <a:latin typeface="Telenor Light" panose="02000000000000000000" pitchFamily="2" charset="-18"/>
              </a:rPr>
              <a:t> (1,4); filmnézés, </a:t>
            </a:r>
            <a:r>
              <a:rPr lang="hu-HU" sz="1400" dirty="0" err="1" smtClean="0">
                <a:latin typeface="Telenor Light" panose="02000000000000000000" pitchFamily="2" charset="-18"/>
              </a:rPr>
              <a:t>streaming</a:t>
            </a:r>
            <a:endParaRPr lang="hu-HU" sz="1400" dirty="0" smtClean="0">
              <a:latin typeface="Telenor Light" panose="02000000000000000000" pitchFamily="2" charset="-18"/>
            </a:endParaRPr>
          </a:p>
          <a:p>
            <a:pPr marL="179387" lvl="1" indent="0">
              <a:buNone/>
            </a:pPr>
            <a:r>
              <a:rPr lang="hu-HU" sz="1400" dirty="0" smtClean="0">
                <a:latin typeface="Telenor Light" panose="02000000000000000000" pitchFamily="2" charset="-18"/>
              </a:rPr>
              <a:t>- Nem </a:t>
            </a:r>
            <a:r>
              <a:rPr lang="hu-HU" sz="1400" dirty="0" err="1" smtClean="0">
                <a:latin typeface="Telenor Light" panose="02000000000000000000" pitchFamily="2" charset="-18"/>
              </a:rPr>
              <a:t>licenszelt</a:t>
            </a:r>
            <a:r>
              <a:rPr lang="hu-HU" sz="1400" dirty="0" smtClean="0">
                <a:latin typeface="Telenor Light" panose="02000000000000000000" pitchFamily="2" charset="-18"/>
              </a:rPr>
              <a:t> sávhasználat (2, LBT)</a:t>
            </a:r>
          </a:p>
          <a:p>
            <a:pPr lvl="1">
              <a:buFontTx/>
              <a:buChar char="-"/>
            </a:pPr>
            <a:r>
              <a:rPr lang="hu-HU" sz="1400" dirty="0" smtClean="0">
                <a:latin typeface="Telenor Light" panose="02000000000000000000" pitchFamily="2" charset="-18"/>
              </a:rPr>
              <a:t>Mini </a:t>
            </a:r>
            <a:r>
              <a:rPr lang="hu-HU" sz="1400" dirty="0" err="1" smtClean="0">
                <a:latin typeface="Telenor Light" panose="02000000000000000000" pitchFamily="2" charset="-18"/>
              </a:rPr>
              <a:t>slot</a:t>
            </a:r>
            <a:r>
              <a:rPr lang="hu-HU" sz="1400" dirty="0" smtClean="0">
                <a:latin typeface="Telenor Light" panose="02000000000000000000" pitchFamily="2" charset="-18"/>
              </a:rPr>
              <a:t> / időrés URLCC  (3) – még gyorsabb válasz</a:t>
            </a:r>
          </a:p>
          <a:p>
            <a:pPr>
              <a:buFontTx/>
              <a:buChar char="-"/>
            </a:pPr>
            <a:r>
              <a:rPr lang="hu-HU" sz="1400" dirty="0" smtClean="0">
                <a:latin typeface="Telenor Light" panose="02000000000000000000" pitchFamily="2" charset="-18"/>
              </a:rPr>
              <a:t>50-100% spektrum hatékonyság növelés a fix allokációhoz képest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5"/>
          <a:stretch/>
        </p:blipFill>
        <p:spPr bwMode="auto">
          <a:xfrm>
            <a:off x="5299113" y="3382548"/>
            <a:ext cx="3650403" cy="27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5986042" y="2942616"/>
            <a:ext cx="148944" cy="31227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1014" y="2844709"/>
            <a:ext cx="472731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800" dirty="0" smtClean="0"/>
              <a:t>2x </a:t>
            </a:r>
            <a:r>
              <a:rPr lang="hu-HU" sz="800" dirty="0" err="1" smtClean="0"/>
              <a:t>slot</a:t>
            </a:r>
            <a:endParaRPr lang="hu-HU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7522235" y="3636061"/>
            <a:ext cx="1136754" cy="53436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1000" dirty="0" err="1" smtClean="0"/>
              <a:t>Visszirányú</a:t>
            </a:r>
            <a:r>
              <a:rPr lang="hu-HU" sz="1000" dirty="0" smtClean="0"/>
              <a:t> kontrollal  időrésenként</a:t>
            </a:r>
            <a:endParaRPr lang="hu-HU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6800849" y="5960970"/>
            <a:ext cx="1721563" cy="38048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1000" dirty="0" err="1" smtClean="0"/>
              <a:t>Visszirányú</a:t>
            </a:r>
            <a:r>
              <a:rPr lang="hu-HU" sz="1000" dirty="0" smtClean="0"/>
              <a:t> kontrollal csak a második résben</a:t>
            </a:r>
            <a:endParaRPr lang="hu-HU" sz="1000" dirty="0"/>
          </a:p>
        </p:txBody>
      </p:sp>
      <p:sp>
        <p:nvSpPr>
          <p:cNvPr id="21512" name="Oval 21511"/>
          <p:cNvSpPr/>
          <p:nvPr/>
        </p:nvSpPr>
        <p:spPr>
          <a:xfrm>
            <a:off x="4800674" y="3669233"/>
            <a:ext cx="38918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4766590" y="4249809"/>
            <a:ext cx="38918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2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66590" y="4880290"/>
            <a:ext cx="38918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3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80428" y="5518243"/>
            <a:ext cx="38918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4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1513" name="Left Brace 21512"/>
          <p:cNvSpPr/>
          <p:nvPr/>
        </p:nvSpPr>
        <p:spPr>
          <a:xfrm>
            <a:off x="5253487" y="3476847"/>
            <a:ext cx="86702" cy="616688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Left Brace 56"/>
          <p:cNvSpPr/>
          <p:nvPr/>
        </p:nvSpPr>
        <p:spPr>
          <a:xfrm>
            <a:off x="5155772" y="5352775"/>
            <a:ext cx="195751" cy="616688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extBox 57"/>
          <p:cNvSpPr txBox="1"/>
          <p:nvPr/>
        </p:nvSpPr>
        <p:spPr>
          <a:xfrm>
            <a:off x="7276571" y="3223086"/>
            <a:ext cx="1482205" cy="22659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hu-HU" sz="1000" dirty="0" smtClean="0"/>
              <a:t>14 </a:t>
            </a:r>
            <a:r>
              <a:rPr lang="hu-HU" sz="1000" dirty="0" err="1" smtClean="0"/>
              <a:t>symb</a:t>
            </a:r>
            <a:r>
              <a:rPr lang="hu-HU" sz="1000" dirty="0" smtClean="0"/>
              <a:t> / </a:t>
            </a:r>
            <a:r>
              <a:rPr lang="hu-HU" sz="1000" dirty="0" err="1" smtClean="0"/>
              <a:t>slot</a:t>
            </a:r>
            <a:endParaRPr lang="hu-HU" sz="1000" dirty="0"/>
          </a:p>
        </p:txBody>
      </p:sp>
      <p:sp>
        <p:nvSpPr>
          <p:cNvPr id="21514" name="TextBox 21513"/>
          <p:cNvSpPr txBox="1"/>
          <p:nvPr/>
        </p:nvSpPr>
        <p:spPr>
          <a:xfrm>
            <a:off x="201850" y="3069197"/>
            <a:ext cx="457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/>
                </a:solidFill>
              </a:rPr>
              <a:t>A késleltetést nem csak a rádióhálózat befolyásolja</a:t>
            </a:r>
            <a:endParaRPr lang="hu-H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0" grpId="0"/>
      <p:bldP spid="36" grpId="0"/>
      <p:bldP spid="37" grpId="0"/>
      <p:bldP spid="38" grpId="0"/>
      <p:bldP spid="40" grpId="0"/>
      <p:bldP spid="41" grpId="0"/>
      <p:bldP spid="21504" grpId="0" animBg="1"/>
      <p:bldP spid="43" grpId="0"/>
      <p:bldP spid="48" grpId="0"/>
      <p:bldP spid="50" grpId="0"/>
      <p:bldP spid="51" grpId="0"/>
      <p:bldP spid="21512" grpId="0" animBg="1"/>
      <p:bldP spid="53" grpId="0" animBg="1"/>
      <p:bldP spid="54" grpId="0" animBg="1"/>
      <p:bldP spid="55" grpId="0" animBg="1"/>
      <p:bldP spid="21513" grpId="0" animBg="1"/>
      <p:bldP spid="57" grpId="0" animBg="1"/>
      <p:bldP spid="58" grpId="0"/>
      <p:bldP spid="21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1" y="234645"/>
            <a:ext cx="8773043" cy="435201"/>
          </a:xfrm>
          <a:ln>
            <a:noFill/>
          </a:ln>
        </p:spPr>
        <p:txBody>
          <a:bodyPr/>
          <a:lstStyle/>
          <a:p>
            <a:r>
              <a:rPr lang="hu-HU" sz="2000" dirty="0"/>
              <a:t>5G (New </a:t>
            </a:r>
            <a:r>
              <a:rPr lang="hu-HU" sz="2000" dirty="0" err="1"/>
              <a:t>Radio</a:t>
            </a:r>
            <a:r>
              <a:rPr lang="hu-HU" sz="2000" dirty="0"/>
              <a:t>) </a:t>
            </a:r>
            <a:r>
              <a:rPr lang="hu-HU" sz="2000" dirty="0">
                <a:solidFill>
                  <a:schemeClr val="accent1"/>
                </a:solidFill>
              </a:rPr>
              <a:t>– Fizikai </a:t>
            </a:r>
            <a:r>
              <a:rPr lang="hu-HU" sz="2000" dirty="0" smtClean="0">
                <a:solidFill>
                  <a:schemeClr val="accent1"/>
                </a:solidFill>
              </a:rPr>
              <a:t>réteg: </a:t>
            </a:r>
            <a:r>
              <a:rPr lang="hu-HU" sz="2000" dirty="0" err="1" smtClean="0">
                <a:solidFill>
                  <a:schemeClr val="accent1"/>
                </a:solidFill>
              </a:rPr>
              <a:t>Massive</a:t>
            </a:r>
            <a:r>
              <a:rPr lang="hu-HU" sz="2000" dirty="0" smtClean="0">
                <a:solidFill>
                  <a:schemeClr val="accent1"/>
                </a:solidFill>
              </a:rPr>
              <a:t> MIMO (</a:t>
            </a:r>
            <a:r>
              <a:rPr lang="hu-HU" sz="2000" dirty="0" err="1" smtClean="0">
                <a:solidFill>
                  <a:schemeClr val="accent1"/>
                </a:solidFill>
              </a:rPr>
              <a:t>mMIMO</a:t>
            </a:r>
            <a:r>
              <a:rPr lang="hu-HU" sz="2000" dirty="0" smtClean="0">
                <a:solidFill>
                  <a:schemeClr val="accent1"/>
                </a:solidFill>
              </a:rPr>
              <a:t>)</a:t>
            </a:r>
            <a:endParaRPr lang="hu-HU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8223" y="680479"/>
            <a:ext cx="88569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22101" y="1279290"/>
            <a:ext cx="5232401" cy="1979873"/>
          </a:xfrm>
        </p:spPr>
        <p:txBody>
          <a:bodyPr/>
          <a:lstStyle/>
          <a:p>
            <a:pPr marL="0" indent="0">
              <a:buNone/>
            </a:pPr>
            <a:r>
              <a:rPr lang="hu-HU" sz="1600" b="1" dirty="0" smtClean="0">
                <a:latin typeface="Telenor Light" panose="02000000000000000000" pitchFamily="2" charset="-18"/>
              </a:rPr>
              <a:t>Technológia</a:t>
            </a:r>
          </a:p>
          <a:p>
            <a:r>
              <a:rPr lang="hu-HU" sz="1400" dirty="0" err="1" smtClean="0">
                <a:latin typeface="Telenor Light" panose="02000000000000000000" pitchFamily="2" charset="-18"/>
              </a:rPr>
              <a:t>Massive</a:t>
            </a:r>
            <a:r>
              <a:rPr lang="hu-HU" sz="1400" dirty="0" smtClean="0">
                <a:latin typeface="Telenor Light" panose="02000000000000000000" pitchFamily="2" charset="-18"/>
              </a:rPr>
              <a:t> </a:t>
            </a:r>
            <a:r>
              <a:rPr lang="hu-HU" sz="1400" dirty="0" err="1" smtClean="0">
                <a:latin typeface="Telenor Light" panose="02000000000000000000" pitchFamily="2" charset="-18"/>
              </a:rPr>
              <a:t>MiMO</a:t>
            </a:r>
            <a:r>
              <a:rPr lang="hu-HU" sz="1400" dirty="0" smtClean="0">
                <a:latin typeface="Telenor Light" panose="02000000000000000000" pitchFamily="2" charset="-18"/>
              </a:rPr>
              <a:t>: sok vezérelt antenna elem (&gt;&gt;8) és sok felhasználó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Nyalábformálás megvalósítása (</a:t>
            </a:r>
            <a:r>
              <a:rPr lang="hu-HU" sz="1400" dirty="0" err="1" smtClean="0">
                <a:latin typeface="Telenor Light" panose="02000000000000000000" pitchFamily="2" charset="-18"/>
              </a:rPr>
              <a:t>beamforming</a:t>
            </a:r>
            <a:r>
              <a:rPr lang="hu-HU" sz="1400" dirty="0" smtClean="0">
                <a:latin typeface="Telenor Light" panose="02000000000000000000" pitchFamily="2" charset="-18"/>
              </a:rPr>
              <a:t>)</a:t>
            </a:r>
          </a:p>
          <a:p>
            <a:pPr lvl="1"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Digitális (&lt;6GHz, alacsonyabb antenna szám, &lt; =64), </a:t>
            </a:r>
            <a:r>
              <a:rPr lang="hu-HU" sz="1200" dirty="0" err="1" smtClean="0">
                <a:latin typeface="Telenor Light" panose="02000000000000000000" pitchFamily="2" charset="-18"/>
              </a:rPr>
              <a:t>Hybrid</a:t>
            </a:r>
            <a:r>
              <a:rPr lang="hu-HU" sz="1200" dirty="0" smtClean="0">
                <a:latin typeface="Telenor Light" panose="02000000000000000000" pitchFamily="2" charset="-18"/>
              </a:rPr>
              <a:t>, pl. 2 antennánként vezérelve digitálisan (&gt;6GHz, nagy antenna szám)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TDD előnye:  reciprocitás elvét használja a csatorna mérésre, elég a készüléknek mintákat küldeni (LTE vs. 5G: 10ms vs. 1ms)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949" y="5103628"/>
            <a:ext cx="3166286" cy="9039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rgbClr val="636363"/>
                </a:solidFill>
                <a:effectLst/>
                <a:latin typeface="Helvetica" pitchFamily="34" charset="0"/>
                <a:cs typeface="Arial" pitchFamily="34" charset="0"/>
              </a:rPr>
              <a:t>.</a:t>
            </a:r>
            <a:endParaRPr kumimoji="0" lang="hu-HU" altLang="hu-H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hu-HU" altLang="hu-H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 descr="Figure 8"/>
          <p:cNvSpPr>
            <a:spLocks noChangeAspect="1" noChangeArrowheads="1"/>
          </p:cNvSpPr>
          <p:nvPr/>
        </p:nvSpPr>
        <p:spPr bwMode="auto">
          <a:xfrm>
            <a:off x="63500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222101" y="3146960"/>
            <a:ext cx="5359302" cy="30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/>
              <a:buChar char="•"/>
              <a:defRPr kern="1200" baseline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54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SzPct val="90000"/>
              <a:buFont typeface="Lucida Grande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720000" indent="-18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900000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2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b="1" dirty="0" smtClean="0">
                <a:latin typeface="Telenor Light" panose="02000000000000000000" pitchFamily="2" charset="-18"/>
              </a:rPr>
              <a:t>Előnyei</a:t>
            </a:r>
          </a:p>
          <a:p>
            <a:r>
              <a:rPr lang="hu-HU" sz="1400" b="1" i="1" dirty="0" smtClean="0">
                <a:latin typeface="Telenor Light" panose="02000000000000000000" pitchFamily="2" charset="-18"/>
              </a:rPr>
              <a:t>Lefedettség növelése  </a:t>
            </a:r>
            <a:r>
              <a:rPr lang="hu-HU" sz="1400" b="1" dirty="0" smtClean="0">
                <a:latin typeface="Telenor Light" panose="02000000000000000000" pitchFamily="2" charset="-18"/>
              </a:rPr>
              <a:t>- </a:t>
            </a:r>
            <a:r>
              <a:rPr lang="hu-HU" sz="1400" dirty="0" smtClean="0">
                <a:latin typeface="Telenor Light" panose="02000000000000000000" pitchFamily="2" charset="-18"/>
              </a:rPr>
              <a:t>Nagyobb antenna nyereség</a:t>
            </a:r>
          </a:p>
          <a:p>
            <a:pPr lvl="1"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pl. 2600/3500MHz </a:t>
            </a:r>
            <a:r>
              <a:rPr lang="hu-HU" sz="1200" dirty="0" err="1" smtClean="0">
                <a:latin typeface="Telenor Light" panose="02000000000000000000" pitchFamily="2" charset="-18"/>
              </a:rPr>
              <a:t>mMIMO</a:t>
            </a:r>
            <a:r>
              <a:rPr lang="hu-HU" sz="1200" dirty="0" smtClean="0">
                <a:latin typeface="Telenor Light" panose="02000000000000000000" pitchFamily="2" charset="-18"/>
              </a:rPr>
              <a:t> ~ 1800MHz 2x2 MIMO; meglévő állomásokon</a:t>
            </a:r>
          </a:p>
          <a:p>
            <a:pPr lvl="1">
              <a:buFontTx/>
              <a:buChar char="-"/>
            </a:pPr>
            <a:r>
              <a:rPr lang="hu-HU" sz="1200" dirty="0" err="1" smtClean="0">
                <a:latin typeface="Telenor Light" panose="02000000000000000000" pitchFamily="2" charset="-18"/>
              </a:rPr>
              <a:t>mmwave</a:t>
            </a:r>
            <a:r>
              <a:rPr lang="hu-HU" sz="1200" dirty="0" smtClean="0">
                <a:latin typeface="Telenor Light" panose="02000000000000000000" pitchFamily="2" charset="-18"/>
              </a:rPr>
              <a:t>: NLOS teszi lehetővé; alapfeltétele a hatékony működésnek</a:t>
            </a:r>
          </a:p>
          <a:p>
            <a:r>
              <a:rPr lang="hu-HU" sz="1400" b="1" i="1" dirty="0" smtClean="0">
                <a:latin typeface="Telenor Light" panose="02000000000000000000" pitchFamily="2" charset="-18"/>
              </a:rPr>
              <a:t>Cellakapacitás növelése </a:t>
            </a:r>
            <a:r>
              <a:rPr lang="hu-HU" sz="1400" i="1" dirty="0">
                <a:latin typeface="Telenor Light" panose="02000000000000000000" pitchFamily="2" charset="-18"/>
              </a:rPr>
              <a:t> </a:t>
            </a:r>
            <a:r>
              <a:rPr lang="hu-HU" sz="1400" dirty="0" smtClean="0">
                <a:latin typeface="Telenor Light" panose="02000000000000000000" pitchFamily="2" charset="-18"/>
              </a:rPr>
              <a:t>(</a:t>
            </a:r>
            <a:r>
              <a:rPr lang="hu-HU" sz="1400" dirty="0" err="1" smtClean="0">
                <a:latin typeface="Telenor Light" panose="02000000000000000000" pitchFamily="2" charset="-18"/>
              </a:rPr>
              <a:t>spatial</a:t>
            </a:r>
            <a:r>
              <a:rPr lang="hu-HU" sz="1400" dirty="0" smtClean="0">
                <a:latin typeface="Telenor Light" panose="02000000000000000000" pitchFamily="2" charset="-18"/>
              </a:rPr>
              <a:t> </a:t>
            </a:r>
            <a:r>
              <a:rPr lang="hu-HU" sz="1400" dirty="0" err="1" smtClean="0">
                <a:latin typeface="Telenor Light" panose="02000000000000000000" pitchFamily="2" charset="-18"/>
              </a:rPr>
              <a:t>diversity</a:t>
            </a:r>
            <a:r>
              <a:rPr lang="hu-HU" sz="1400" dirty="0" smtClean="0">
                <a:latin typeface="Telenor Light" panose="02000000000000000000" pitchFamily="2" charset="-18"/>
              </a:rPr>
              <a:t>)</a:t>
            </a:r>
          </a:p>
          <a:p>
            <a:pPr lvl="1">
              <a:buFontTx/>
              <a:buChar char="-"/>
            </a:pPr>
            <a:r>
              <a:rPr lang="hu-HU" sz="1200" dirty="0" smtClean="0">
                <a:latin typeface="Telenor Light" panose="02000000000000000000" pitchFamily="2" charset="-18"/>
              </a:rPr>
              <a:t>TDD (64 antenna): 4x az LTE 2x2 </a:t>
            </a:r>
            <a:r>
              <a:rPr lang="hu-HU" sz="1200" dirty="0" err="1" smtClean="0">
                <a:latin typeface="Telenor Light" panose="02000000000000000000" pitchFamily="2" charset="-18"/>
              </a:rPr>
              <a:t>MIMO-hoz</a:t>
            </a:r>
            <a:r>
              <a:rPr lang="hu-HU" sz="1200" dirty="0" smtClean="0">
                <a:latin typeface="Telenor Light" panose="02000000000000000000" pitchFamily="2" charset="-18"/>
              </a:rPr>
              <a:t> képest, nincs </a:t>
            </a:r>
            <a:r>
              <a:rPr lang="hu-HU" sz="1200" dirty="0" err="1" smtClean="0">
                <a:latin typeface="Telenor Light" panose="02000000000000000000" pitchFamily="2" charset="-18"/>
              </a:rPr>
              <a:t>spec</a:t>
            </a:r>
            <a:r>
              <a:rPr lang="hu-HU" sz="1200" dirty="0" smtClean="0">
                <a:latin typeface="Telenor Light" panose="02000000000000000000" pitchFamily="2" charset="-18"/>
              </a:rPr>
              <a:t>. Igény a terminál oldalon</a:t>
            </a:r>
          </a:p>
          <a:p>
            <a:r>
              <a:rPr lang="hu-HU" sz="1400" dirty="0" smtClean="0">
                <a:latin typeface="Telenor Light" panose="02000000000000000000" pitchFamily="2" charset="-18"/>
              </a:rPr>
              <a:t>A </a:t>
            </a:r>
            <a:r>
              <a:rPr lang="hu-HU" sz="1400" b="1" dirty="0" smtClean="0">
                <a:latin typeface="Telenor Light" panose="02000000000000000000" pitchFamily="2" charset="-18"/>
              </a:rPr>
              <a:t>teljes cellában  egyenletesen jó minőség </a:t>
            </a:r>
            <a:r>
              <a:rPr lang="hu-HU" sz="1400" dirty="0" smtClean="0">
                <a:latin typeface="Telenor Light" panose="02000000000000000000" pitchFamily="2" charset="-18"/>
              </a:rPr>
              <a:t>(</a:t>
            </a:r>
            <a:r>
              <a:rPr lang="hu-HU" sz="1400" dirty="0" err="1" smtClean="0">
                <a:latin typeface="Telenor Light" panose="02000000000000000000" pitchFamily="2" charset="-18"/>
              </a:rPr>
              <a:t>Interf</a:t>
            </a:r>
            <a:r>
              <a:rPr lang="hu-HU" sz="1400" dirty="0" smtClean="0">
                <a:latin typeface="Telenor Light" panose="02000000000000000000" pitchFamily="2" charset="-18"/>
              </a:rPr>
              <a:t>.  elnyomás + link </a:t>
            </a:r>
            <a:r>
              <a:rPr lang="hu-HU" sz="1400" dirty="0" err="1" smtClean="0">
                <a:latin typeface="Telenor Light" panose="02000000000000000000" pitchFamily="2" charset="-18"/>
              </a:rPr>
              <a:t>budget</a:t>
            </a:r>
            <a:r>
              <a:rPr lang="hu-HU" sz="1400" dirty="0" smtClean="0">
                <a:latin typeface="Telenor Light" panose="02000000000000000000" pitchFamily="2" charset="-18"/>
              </a:rPr>
              <a:t>)</a:t>
            </a:r>
          </a:p>
          <a:p>
            <a:r>
              <a:rPr lang="hu-HU" sz="1300" dirty="0" smtClean="0">
                <a:latin typeface="Telenor Light" panose="02000000000000000000" pitchFamily="2" charset="-18"/>
              </a:rPr>
              <a:t>Nagy antenna szám (&gt;50) esetén a csatorna skalárissá válik</a:t>
            </a:r>
          </a:p>
          <a:p>
            <a:r>
              <a:rPr lang="hu-HU" sz="1300" dirty="0" smtClean="0">
                <a:latin typeface="Telenor Light" panose="02000000000000000000" pitchFamily="2" charset="-18"/>
              </a:rPr>
              <a:t>Spektrális hatékonyság: ua. erőforrás több nyalábban  30-145b/Hz </a:t>
            </a:r>
          </a:p>
          <a:p>
            <a:r>
              <a:rPr lang="hu-HU" sz="1300" dirty="0" smtClean="0">
                <a:latin typeface="Telenor Light" panose="02000000000000000000" pitchFamily="2" charset="-18"/>
              </a:rPr>
              <a:t>Nem kíván állomások közötti nagyfokú szinkront</a:t>
            </a:r>
            <a:endParaRPr lang="hu-HU" sz="1300" dirty="0">
              <a:latin typeface="Telenor Light" panose="02000000000000000000" pitchFamily="2" charset="-18"/>
            </a:endParaRPr>
          </a:p>
        </p:txBody>
      </p:sp>
      <p:pic>
        <p:nvPicPr>
          <p:cNvPr id="18439" name="Picture 7" descr="Képtalálat a következőre: „Massive Mimo 5G TDD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346" y="1382233"/>
            <a:ext cx="3166286" cy="14353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900" y="756070"/>
            <a:ext cx="87792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Telenor Light" panose="02000000000000000000" pitchFamily="2" charset="-18"/>
              </a:rPr>
              <a:t>A legfontosabb megoldás a </a:t>
            </a:r>
            <a:r>
              <a:rPr lang="hu-HU" sz="1400" b="1" dirty="0" smtClean="0">
                <a:latin typeface="Telenor Light" panose="02000000000000000000" pitchFamily="2" charset="-18"/>
              </a:rPr>
              <a:t>kapacitás,  a cellahatár minőségének, a spektrális és energia hatékonyság növeléséért.</a:t>
            </a:r>
            <a:endParaRPr lang="hu-HU" sz="1400" b="1" dirty="0">
              <a:latin typeface="Telenor Light" panose="02000000000000000000" pitchFamily="2" charset="-18"/>
            </a:endParaRPr>
          </a:p>
        </p:txBody>
      </p:sp>
      <p:pic>
        <p:nvPicPr>
          <p:cNvPr id="18441" name="Picture 9" descr="Fig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601"/>
          <a:stretch/>
        </p:blipFill>
        <p:spPr bwMode="auto">
          <a:xfrm>
            <a:off x="5730949" y="2908006"/>
            <a:ext cx="1935125" cy="10993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 cstate="print"/>
          <a:srcRect t="15724" b="14604"/>
          <a:stretch>
            <a:fillRect/>
          </a:stretch>
        </p:blipFill>
        <p:spPr bwMode="auto">
          <a:xfrm>
            <a:off x="8315323" y="0"/>
            <a:ext cx="828675" cy="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231" y="3848038"/>
            <a:ext cx="1818004" cy="115712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图片 41" descr="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65779" y="2975962"/>
            <a:ext cx="518342" cy="7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3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PPT_TG_White_Lite">
  <a:themeElements>
    <a:clrScheme name="Custom 1">
      <a:dk1>
        <a:srgbClr val="000000"/>
      </a:dk1>
      <a:lt1>
        <a:srgbClr val="FFFFFF"/>
      </a:lt1>
      <a:dk2>
        <a:srgbClr val="365FAA"/>
      </a:dk2>
      <a:lt2>
        <a:srgbClr val="E0D6B5"/>
      </a:lt2>
      <a:accent1>
        <a:srgbClr val="00ACE7"/>
      </a:accent1>
      <a:accent2>
        <a:srgbClr val="D95900"/>
      </a:accent2>
      <a:accent3>
        <a:srgbClr val="A10082"/>
      </a:accent3>
      <a:accent4>
        <a:srgbClr val="C9DB03"/>
      </a:accent4>
      <a:accent5>
        <a:srgbClr val="7D8F29"/>
      </a:accent5>
      <a:accent6>
        <a:srgbClr val="F7DB17"/>
      </a:accent6>
      <a:hlink>
        <a:srgbClr val="BA9E66"/>
      </a:hlink>
      <a:folHlink>
        <a:srgbClr val="8C8F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lEntityTaxHTField0 xmlns="c5cb72cc-b808-417a-b0c6-3605718dc0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Telenor Magyarország Zrt (un.MG)</TermName>
          <TermId xmlns="http://schemas.microsoft.com/office/infopath/2007/PartnerControls">fea41d54-846e-49ef-b299-c5e50931c970</TermId>
        </TermInfo>
      </Terms>
    </LegalEntityTaxHTField0>
    <InformationContentTypeTaxHTField0 xmlns="c5cb72cc-b808-417a-b0c6-3605718dc0a5">
      <Terms xmlns="http://schemas.microsoft.com/office/infopath/2007/PartnerControls"/>
    </InformationContentTypeTaxHTField0>
    <TaxCatchAll xmlns="c5cb72cc-b808-417a-b0c6-3605718dc0a5">
      <Value>2</Value>
      <Value>3</Value>
    </TaxCatchAll>
    <InformationOwner xmlns="c5cb72cc-b808-417a-b0c6-3605718dc0a5">
      <UserInfo>
        <DisplayName>Csombok, Péter</DisplayName>
        <AccountId>6</AccountId>
        <AccountType/>
      </UserInfo>
    </InformationOwner>
    <EndOfEfficiency xmlns="c5cb72cc-b808-417a-b0c6-3605718dc0a5" xsi:nil="true"/>
    <InformationContextCategoryTaxHTField0 xmlns="c5cb72cc-b808-417a-b0c6-3605718dc0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 and Compliance</TermName>
          <TermId xmlns="http://schemas.microsoft.com/office/infopath/2007/PartnerControls">f937ab04-37c6-4a8e-baca-3c551695b0e2</TermId>
        </TermInfo>
      </Terms>
    </InformationContextCategoryTaxHTField0>
    <InformationValue xmlns="c5cb72cc-b808-417a-b0c6-3605718dc0a5">Non-Essential</InformationValue>
    <SecurityClassification xmlns="c5cb72cc-b808-417a-b0c6-3605718dc0a5">Internal</SecurityClassification>
  </documentManagement>
</p:properti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Telenor Document</p:Name>
  <p:Description/>
  <p:Statement/>
  <p:PolicyItems>
    <p:PolicyItem featureId="Microsoft.Office.RecordsManagement.PolicyFeatures.Expiration" staticId="0x01010088FE03462F1047DF80A53CC6047A122F|1358853645" UniqueId="2a0456e5-c06d-44d4-8efd-5372ff6b355d">
      <p:Name>Retention</p:Name>
      <p:Description>Automatic scheduling of content for processing, and performing a retention action on content that has reached its due date.</p:Description>
      <p:CustomData>
        <Schedules nextStageId="2" default="false">
          <Schedule type="Default">
            <stages/>
          </Schedule>
          <Schedule type="Record">
            <stages>
              <data stageId="1">
                <formula id="Microsoft.Office.RecordsManagement.PolicyFeatures.Expiration.Formula.BuiltIn">
                  <number>0</number>
                  <property>_vti_ItemDeclaredRecord</property>
                  <period>days</period>
                </formula>
                <!-- destnName: Provide here respective 'Send to Connection' name -->
                <action type="action" id="Microsoft.Office.RecordsManagement.PolicyFeatures.Expiration.Action.SubmitFileCopy" destnExplanation="Transferred due to organizational policy" destnId="4a5dba60-a265-47ff-ae50-76b76bba39fa" destnName="Collab_Portal_SendTo" destnUrl="https://team-sec.wow2.telenor.com/sites/recordcenterhub/_vti_bin/officialfile.asmx"/>
              </data>
            </stages>
          </Schedule>
        </Schedules>
      </p:CustomData>
    </p:PolicyItem>
  </p:PolicyItems>
</p:Policy>
</file>

<file path=customXml/item4.xml><?xml version="1.0" encoding="utf-8"?>
<?mso-contentType ?>
<SharedContentType xmlns="Microsoft.SharePoint.Taxonomy.ContentTypeSync" SourceId="66cf8104-515e-4382-ad05-fa2ecae50d31" ContentTypeId="0x01010088FE03462F1047DF80A53CC6047A122F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elenor Document" ma:contentTypeID="0x01010088FE03462F1047DF80A53CC6047A122F003C3A8277E8A5334983159B1B2749FA26" ma:contentTypeVersion="6" ma:contentTypeDescription="Telenor Document Content Type" ma:contentTypeScope="" ma:versionID="95df575c4befdea13c632a3edc3dc668">
  <xsd:schema xmlns:xsd="http://www.w3.org/2001/XMLSchema" xmlns:xs="http://www.w3.org/2001/XMLSchema" xmlns:p="http://schemas.microsoft.com/office/2006/metadata/properties" xmlns:ns1="http://schemas.microsoft.com/sharepoint/v3" xmlns:ns2="c5cb72cc-b808-417a-b0c6-3605718dc0a5" targetNamespace="http://schemas.microsoft.com/office/2006/metadata/properties" ma:root="true" ma:fieldsID="f6710526777a3da56097d63b9f9e55be" ns1:_="" ns2:_="">
    <xsd:import namespace="http://schemas.microsoft.com/sharepoint/v3"/>
    <xsd:import namespace="c5cb72cc-b808-417a-b0c6-3605718dc0a5"/>
    <xsd:element name="properties">
      <xsd:complexType>
        <xsd:sequence>
          <xsd:element name="documentManagement">
            <xsd:complexType>
              <xsd:all>
                <xsd:element ref="ns2:SecurityClassification"/>
                <xsd:element ref="ns2:InformationContentTypeTaxHTField0" minOccurs="0"/>
                <xsd:element ref="ns2:InformationContextCategoryTaxHTField0" minOccurs="0"/>
                <xsd:element ref="ns2:LegalEntityTaxHTField0" minOccurs="0"/>
                <xsd:element ref="ns2:InformationOwner" minOccurs="0"/>
                <xsd:element ref="ns2:InformationValue" minOccurs="0"/>
                <xsd:element ref="ns2:EndOfEfficiency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b72cc-b808-417a-b0c6-3605718dc0a5" elementFormDefault="qualified">
    <xsd:import namespace="http://schemas.microsoft.com/office/2006/documentManagement/types"/>
    <xsd:import namespace="http://schemas.microsoft.com/office/infopath/2007/PartnerControls"/>
    <xsd:element name="SecurityClassification" ma:index="8" ma:displayName="Security Classification" ma:default="Internal" ma:format="RadioButtons" ma:internalName="SecurityClassification">
      <xsd:simpleType>
        <xsd:restriction base="dms:Choice">
          <xsd:enumeration value="Open"/>
          <xsd:enumeration value="Internal"/>
          <xsd:enumeration value="Confidential"/>
        </xsd:restriction>
      </xsd:simpleType>
    </xsd:element>
    <xsd:element name="InformationContentTypeTaxHTField0" ma:index="9" nillable="true" ma:taxonomy="true" ma:internalName="InformationContentTypeTaxHTField0" ma:taxonomyFieldName="InformationContentType" ma:displayName="Information Content Category" ma:readOnly="false" ma:default="" ma:fieldId="{efc0a53f-896b-4de4-9b19-c3e1d2f4c833}" ma:sspId="66cf8104-515e-4382-ad05-fa2ecae50d31" ma:termSetId="5c664073-56bf-4d6c-a41f-69b19194e2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formationContextCategoryTaxHTField0" ma:index="11" ma:taxonomy="true" ma:internalName="InformationContextCategoryTaxHTField0" ma:taxonomyFieldName="InformationContextCategory" ma:displayName="Information Context" ma:fieldId="{5dcca247-dc4a-455f-89de-272cb30d2a76}" ma:sspId="66cf8104-515e-4382-ad05-fa2ecae50d31" ma:termSetId="b59403ee-627a-4059-851f-afbf7a5357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galEntityTaxHTField0" ma:index="13" ma:taxonomy="true" ma:internalName="LegalEntityTaxHTField0" ma:taxonomyFieldName="LegalEntity" ma:displayName="Legal Entity" ma:fieldId="{53c67792-546d-45cb-9914-07e65d651306}" ma:sspId="66cf8104-515e-4382-ad05-fa2ecae50d31" ma:termSetId="391db1ee-d256-476d-ad73-7a514bac5e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formationOwner" ma:index="15" nillable="true" ma:displayName="Information Owner" ma:description="" ma:list="UserInfo" ma:internalName="Information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formationValue" ma:index="16" nillable="true" ma:displayName="Information Value" ma:default="Non-Essential" ma:format="RadioButtons" ma:internalName="InformationValue">
      <xsd:simpleType>
        <xsd:restriction base="dms:Choice">
          <xsd:enumeration value="Non-Essential"/>
          <xsd:enumeration value="Business"/>
          <xsd:enumeration value="Legal"/>
          <xsd:enumeration value="Historical"/>
        </xsd:restriction>
      </xsd:simpleType>
    </xsd:element>
    <xsd:element name="EndOfEfficiency" ma:index="17" nillable="true" ma:displayName="End Of Efficiency" ma:description="End Of Efficiency" ma:format="DateOnly" ma:internalName="EndOfEfficiency">
      <xsd:simpleType>
        <xsd:restriction base="dms:DateTime"/>
      </xsd:simpleType>
    </xsd:element>
    <xsd:element name="TaxCatchAll" ma:index="21" nillable="true" ma:displayName="Taxonomy Catch All Column" ma:hidden="true" ma:list="{7d61bd22-b164-40c7-a476-ce3db33cef7b}" ma:internalName="TaxCatchAll" ma:showField="CatchAllData" ma:web="ebbcbff6-915b-4ba1-ba52-6cda7164a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E3163-856B-44D7-A970-2F3486F07874}">
  <ds:schemaRefs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5cb72cc-b808-417a-b0c6-3605718dc0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695885-D304-4321-83BF-C8D37096627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8910CF9-2A84-4E36-B3CF-B282353CA5BA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737BAC15-BEA4-4CA7-9EBD-B7EC7DEE230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C6FC615-160E-473C-847B-6D1812F83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cb72cc-b808-417a-b0c6-3605718dc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404E3489-2B6E-44A7-A4C0-77BA11D51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PPT_TG_White_Lite</Template>
  <TotalTime>8118</TotalTime>
  <Words>1535</Words>
  <Application>Microsoft Office PowerPoint</Application>
  <PresentationFormat>Diavetítés a képernyőre (4:3 oldalarány)</PresentationFormat>
  <Paragraphs>252</Paragraphs>
  <Slides>20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PPT_TG_White_Lite</vt:lpstr>
      <vt:lpstr>think-cell Slide</vt:lpstr>
      <vt:lpstr>Mit hoz majd az 5G (NR) rádiótechnológia?  Csaba Tamás  Telenor HTE- Rádiótávközlési Szakosztály Rendezvénye   </vt:lpstr>
      <vt:lpstr>AGENDA</vt:lpstr>
      <vt:lpstr>Miért lehet szükség az új rádiótechnológiára? – 5G vízió, IMT-2020</vt:lpstr>
      <vt:lpstr>5G (New Radio) – Fázisolt Szabványosítás 2 lépcsőben</vt:lpstr>
      <vt:lpstr>5G (New Radio) – Új Frekvenciasávok a kapacitásnövelésért</vt:lpstr>
      <vt:lpstr>5G (New Radio) – Fizikai réteg : 4G vs. 5G (NR)</vt:lpstr>
      <vt:lpstr>5G (New Radio) – Fizikai réteg – Skálázható OFDM Numerológia</vt:lpstr>
      <vt:lpstr>5G (New Radio) – Fizikai réteg: Keret struktúra (Frame structure)</vt:lpstr>
      <vt:lpstr>5G (New Radio) – Fizikai réteg: Massive MIMO (mMIMO)</vt:lpstr>
      <vt:lpstr>5G (New Radio) – Architektúra Opciók, megvalósítás </vt:lpstr>
      <vt:lpstr>Gyakorlati Megfontolások az 5G bevezetése körül</vt:lpstr>
      <vt:lpstr>Köszönöm a Figyelmet!</vt:lpstr>
      <vt:lpstr>Backup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Telenor ASA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Jensen Kristine (ASA)</dc:creator>
  <cp:lastModifiedBy>Marcsi</cp:lastModifiedBy>
  <cp:revision>321</cp:revision>
  <cp:lastPrinted>2015-07-16T08:08:11Z</cp:lastPrinted>
  <dcterms:created xsi:type="dcterms:W3CDTF">2015-06-24T07:51:57Z</dcterms:created>
  <dcterms:modified xsi:type="dcterms:W3CDTF">2017-11-03T09:57:31Z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0x01010088FE03462F1047DF80A53CC6047A122F003C3A8277E8A5334983159B1B2749FA26</vt:lpwstr>
  </property>
  <property fmtid="{D5CDD505-2E9C-101B-9397-08002B2CF9AE}" pid="3" name="_dlc_policyId">
    <vt:lpwstr>0x01010088FE03462F1047DF80A53CC6047A122F|1358853645</vt:lpwstr>
  </property>
  <property fmtid="{D5CDD505-2E9C-101B-9397-08002B2CF9AE}" pid="4" name="ItemRetentionFormula">
    <vt:lpwstr/>
  </property>
  <property fmtid="{D5CDD505-2E9C-101B-9397-08002B2CF9AE}" pid="5" name="InformationContextCategory">
    <vt:lpwstr>3;#Governance and Compliance|f937ab04-37c6-4a8e-baca-3c551695b0e2</vt:lpwstr>
  </property>
  <property fmtid="{D5CDD505-2E9C-101B-9397-08002B2CF9AE}" pid="6" name="LegalEntity">
    <vt:lpwstr>2;#Telenor Magyarország Zrt (un.MG)|fea41d54-846e-49ef-b299-c5e50931c970</vt:lpwstr>
  </property>
  <property fmtid="{D5CDD505-2E9C-101B-9397-08002B2CF9AE}" pid="7" name="InformationContentType">
    <vt:lpwstr/>
  </property>
</Properties>
</file>