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9"/>
  </p:notesMasterIdLst>
  <p:sldIdLst>
    <p:sldId id="256" r:id="rId3"/>
    <p:sldId id="271" r:id="rId4"/>
    <p:sldId id="308" r:id="rId5"/>
    <p:sldId id="307" r:id="rId6"/>
    <p:sldId id="309" r:id="rId7"/>
    <p:sldId id="301" r:id="rId8"/>
    <p:sldId id="290" r:id="rId9"/>
    <p:sldId id="310" r:id="rId10"/>
    <p:sldId id="299" r:id="rId11"/>
    <p:sldId id="295" r:id="rId12"/>
    <p:sldId id="300" r:id="rId13"/>
    <p:sldId id="273" r:id="rId14"/>
    <p:sldId id="282" r:id="rId15"/>
    <p:sldId id="306" r:id="rId16"/>
    <p:sldId id="305" r:id="rId17"/>
    <p:sldId id="272" r:id="rId18"/>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jzinger" initials="KE" lastIdx="2" clrIdx="0"/>
  <p:cmAuthor id="1" name="Sorbán Kinga dr." initials="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578"/>
    <a:srgbClr val="DA0000"/>
    <a:srgbClr val="43515A"/>
    <a:srgbClr val="808285"/>
    <a:srgbClr val="E6F0F5"/>
    <a:srgbClr val="F38232"/>
    <a:srgbClr val="005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03" autoAdjust="0"/>
  </p:normalViewPr>
  <p:slideViewPr>
    <p:cSldViewPr>
      <p:cViewPr>
        <p:scale>
          <a:sx n="100" d="100"/>
          <a:sy n="100" d="100"/>
        </p:scale>
        <p:origin x="-1932" y="-7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D0C848E-EDB7-4DC0-B415-F47A9B57CED6}" type="datetimeFigureOut">
              <a:rPr lang="hu-HU" smtClean="0"/>
              <a:pPr/>
              <a:t>2017.11.21.</a:t>
            </a:fld>
            <a:endParaRPr lang="hu-H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C10266-C85D-433E-8E55-E58D74041270}" type="slidenum">
              <a:rPr lang="hu-HU" smtClean="0"/>
              <a:pPr/>
              <a:t>‹#›</a:t>
            </a:fld>
            <a:endParaRPr lang="hu-HU"/>
          </a:p>
        </p:txBody>
      </p:sp>
    </p:spTree>
    <p:extLst>
      <p:ext uri="{BB962C8B-B14F-4D97-AF65-F5344CB8AC3E}">
        <p14:creationId xmlns:p14="http://schemas.microsoft.com/office/powerpoint/2010/main" val="134874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852936"/>
            <a:ext cx="7128792" cy="1368152"/>
          </a:xfr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8" name="Text Placeholder 3"/>
          <p:cNvSpPr>
            <a:spLocks noGrp="1"/>
          </p:cNvSpPr>
          <p:nvPr>
            <p:ph type="body" sz="half" idx="2"/>
          </p:nvPr>
        </p:nvSpPr>
        <p:spPr>
          <a:xfrm>
            <a:off x="1331640" y="5877272"/>
            <a:ext cx="4896544" cy="648072"/>
          </a:xfr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3"/>
          <p:cNvSpPr>
            <a:spLocks noGrp="1"/>
          </p:cNvSpPr>
          <p:nvPr>
            <p:ph type="body" sz="half" idx="13"/>
          </p:nvPr>
        </p:nvSpPr>
        <p:spPr>
          <a:xfrm>
            <a:off x="1331640" y="5358409"/>
            <a:ext cx="4896544" cy="374847"/>
          </a:xfr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8710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516020"/>
            <a:ext cx="9144000" cy="3865308"/>
          </a:xfrm>
          <a:prstGeom prst="rect">
            <a:avLst/>
          </a:prstGeom>
          <a:solidFill>
            <a:schemeClr val="bg1">
              <a:lumMod val="85000"/>
            </a:schemeClr>
          </a:solidFill>
        </p:spPr>
        <p:txBody>
          <a:bodyPr>
            <a:normAutofit/>
          </a:bodyPr>
          <a:lstStyle>
            <a:lvl1pPr marL="0" indent="0">
              <a:buNone/>
              <a:defRPr sz="1000"/>
            </a:lvl1pPr>
          </a:lstStyle>
          <a:p>
            <a:endParaRPr lang="hu-HU"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00825"/>
            <a:ext cx="9144000" cy="257175"/>
          </a:xfrm>
          <a:prstGeom prst="rect">
            <a:avLst/>
          </a:prstGeom>
        </p:spPr>
      </p:pic>
      <p:sp>
        <p:nvSpPr>
          <p:cNvPr id="7" name="Text Placeholder 3"/>
          <p:cNvSpPr>
            <a:spLocks noGrp="1"/>
          </p:cNvSpPr>
          <p:nvPr>
            <p:ph type="body" sz="half" idx="2"/>
          </p:nvPr>
        </p:nvSpPr>
        <p:spPr>
          <a:xfrm>
            <a:off x="617239" y="1545433"/>
            <a:ext cx="8219256" cy="87545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0"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4249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157804"/>
            <a:ext cx="4968552" cy="3151516"/>
          </a:xfrm>
          <a:prstGeom prst="rect">
            <a:avLst/>
          </a:prstGeom>
        </p:spPr>
        <p:txBody>
          <a:bodyPr/>
          <a:lstStyle>
            <a:lvl1pPr marL="216000" indent="-180000">
              <a:lnSpc>
                <a:spcPts val="2200"/>
              </a:lnSpc>
              <a:spcBef>
                <a:spcPts val="0"/>
              </a:spcBef>
              <a:buClr>
                <a:srgbClr val="8C2578"/>
              </a:buClr>
              <a:buFont typeface="Arial" pitchFamily="34" charset="0"/>
              <a:buChar char="•"/>
              <a:defRPr sz="2000" baseline="0"/>
            </a:lvl1pPr>
            <a:lvl2pPr marL="540000" indent="-180000">
              <a:lnSpc>
                <a:spcPts val="2200"/>
              </a:lnSpc>
              <a:spcBef>
                <a:spcPts val="0"/>
              </a:spcBef>
              <a:buClr>
                <a:srgbClr val="8C2578"/>
              </a:buClr>
              <a:buFont typeface="Arial" pitchFamily="34" charset="0"/>
              <a:buChar char="•"/>
              <a:defRPr sz="2000" baseline="0"/>
            </a:lvl2pPr>
            <a:lvl3pPr marL="828000" indent="-180000">
              <a:lnSpc>
                <a:spcPts val="2200"/>
              </a:lnSpc>
              <a:spcBef>
                <a:spcPts val="0"/>
              </a:spcBef>
              <a:buClr>
                <a:srgbClr val="8C2578"/>
              </a:buClr>
              <a:buFont typeface="Arial" pitchFamily="34" charset="0"/>
              <a:buChar char="•"/>
              <a:defRPr sz="2000" baseline="0"/>
            </a:lvl3pPr>
            <a:lvl4pPr marL="1008000" indent="-180000">
              <a:lnSpc>
                <a:spcPts val="2200"/>
              </a:lnSpc>
              <a:spcBef>
                <a:spcPts val="0"/>
              </a:spcBef>
              <a:buClr>
                <a:srgbClr val="8C2578"/>
              </a:buClr>
              <a:buFont typeface="Arial" pitchFamily="34" charset="0"/>
              <a:buChar char="•"/>
              <a:defRPr sz="2000" baseline="0"/>
            </a:lvl4pPr>
            <a:lvl5pPr marL="1188000" indent="-180000">
              <a:lnSpc>
                <a:spcPts val="2200"/>
              </a:lnSpc>
              <a:spcBef>
                <a:spcPts val="0"/>
              </a:spcBef>
              <a:buClr>
                <a:srgbClr val="8C2578"/>
              </a:buClr>
              <a:buFont typeface="Arial" pitchFamily="34" charset="0"/>
              <a:buChar char="•"/>
              <a:defRPr sz="20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7" name="Text Placeholder 3"/>
          <p:cNvSpPr>
            <a:spLocks noGrp="1"/>
          </p:cNvSpPr>
          <p:nvPr>
            <p:ph type="body" sz="half" idx="2"/>
          </p:nvPr>
        </p:nvSpPr>
        <p:spPr>
          <a:xfrm>
            <a:off x="617239" y="1545433"/>
            <a:ext cx="4962873" cy="1523527"/>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txBox="1">
            <a:spLocks/>
          </p:cNvSpPr>
          <p:nvPr userDrawn="1"/>
        </p:nvSpPr>
        <p:spPr>
          <a:xfrm>
            <a:off x="1475656" y="908720"/>
            <a:ext cx="5025752" cy="6480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1400" kern="1200">
                <a:solidFill>
                  <a:srgbClr val="43515A"/>
                </a:solidFill>
                <a:latin typeface="+mj-lt"/>
                <a:ea typeface="+mj-ea"/>
                <a:cs typeface="+mj-cs"/>
              </a:defRPr>
            </a:lvl1pPr>
          </a:lstStyle>
          <a:p>
            <a:endParaRPr lang="hu-HU" dirty="0"/>
          </a:p>
        </p:txBody>
      </p:sp>
      <p:sp>
        <p:nvSpPr>
          <p:cNvPr id="6" name="Picture Placeholder 8"/>
          <p:cNvSpPr>
            <a:spLocks noGrp="1"/>
          </p:cNvSpPr>
          <p:nvPr>
            <p:ph type="pic" sz="quarter" idx="13"/>
          </p:nvPr>
        </p:nvSpPr>
        <p:spPr>
          <a:xfrm>
            <a:off x="5724128" y="1089661"/>
            <a:ext cx="3419872" cy="5291668"/>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2"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5270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26976"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7" name="Text Placeholder 3"/>
          <p:cNvSpPr>
            <a:spLocks noGrp="1"/>
          </p:cNvSpPr>
          <p:nvPr>
            <p:ph type="body" sz="half" idx="2"/>
          </p:nvPr>
        </p:nvSpPr>
        <p:spPr>
          <a:xfrm>
            <a:off x="2987824" y="1539146"/>
            <a:ext cx="5843397" cy="778092"/>
          </a:xfrm>
          <a:prstGeom prst="rect">
            <a:avLst/>
          </a:prstGeom>
        </p:spPr>
        <p:txBody>
          <a:bodyPr>
            <a:normAutofit/>
          </a:bodyPr>
          <a:lstStyle>
            <a:lvl1pPr marL="0" indent="0">
              <a:lnSpc>
                <a:spcPts val="2200"/>
              </a:lnSpc>
              <a:spcBef>
                <a:spcPts val="0"/>
              </a:spcBef>
              <a:buNone/>
              <a:defRPr sz="2000">
                <a:solidFill>
                  <a:srgbClr val="8C257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4"/>
          </p:nvPr>
        </p:nvSpPr>
        <p:spPr>
          <a:xfrm>
            <a:off x="2987824" y="2331841"/>
            <a:ext cx="5843397" cy="80973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8" name="Picture Placeholder 8"/>
          <p:cNvSpPr>
            <a:spLocks noGrp="1"/>
          </p:cNvSpPr>
          <p:nvPr>
            <p:ph type="pic" sz="quarter" idx="15"/>
          </p:nvPr>
        </p:nvSpPr>
        <p:spPr>
          <a:xfrm>
            <a:off x="726976" y="3999993"/>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2" name="Text Placeholder 3"/>
          <p:cNvSpPr>
            <a:spLocks noGrp="1"/>
          </p:cNvSpPr>
          <p:nvPr>
            <p:ph type="body" sz="half" idx="16"/>
          </p:nvPr>
        </p:nvSpPr>
        <p:spPr>
          <a:xfrm>
            <a:off x="2993097" y="3920481"/>
            <a:ext cx="5843397" cy="778092"/>
          </a:xfrm>
          <a:prstGeom prst="rect">
            <a:avLst/>
          </a:prstGeom>
        </p:spPr>
        <p:txBody>
          <a:bodyPr>
            <a:normAutofit/>
          </a:bodyPr>
          <a:lstStyle>
            <a:lvl1pPr marL="0" indent="0">
              <a:lnSpc>
                <a:spcPts val="2200"/>
              </a:lnSpc>
              <a:spcBef>
                <a:spcPts val="0"/>
              </a:spcBef>
              <a:buNone/>
              <a:defRPr sz="2000">
                <a:solidFill>
                  <a:srgbClr val="8C257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3" name="Text Placeholder 3"/>
          <p:cNvSpPr>
            <a:spLocks noGrp="1"/>
          </p:cNvSpPr>
          <p:nvPr>
            <p:ph type="body" sz="half" idx="17"/>
          </p:nvPr>
        </p:nvSpPr>
        <p:spPr>
          <a:xfrm>
            <a:off x="2993097" y="4713176"/>
            <a:ext cx="5843397" cy="80973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333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Picture Placeholder 8"/>
          <p:cNvSpPr>
            <a:spLocks noGrp="1"/>
          </p:cNvSpPr>
          <p:nvPr>
            <p:ph type="pic" sz="quarter" idx="13"/>
          </p:nvPr>
        </p:nvSpPr>
        <p:spPr>
          <a:xfrm>
            <a:off x="726976"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4" name="Text Placeholder 3"/>
          <p:cNvSpPr>
            <a:spLocks noGrp="1"/>
          </p:cNvSpPr>
          <p:nvPr>
            <p:ph type="body" sz="half" idx="2"/>
          </p:nvPr>
        </p:nvSpPr>
        <p:spPr>
          <a:xfrm>
            <a:off x="2699793" y="1539146"/>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5" name="Text Placeholder 3"/>
          <p:cNvSpPr>
            <a:spLocks noGrp="1"/>
          </p:cNvSpPr>
          <p:nvPr>
            <p:ph type="body" sz="half" idx="14"/>
          </p:nvPr>
        </p:nvSpPr>
        <p:spPr>
          <a:xfrm>
            <a:off x="2699793" y="2564904"/>
            <a:ext cx="1656183" cy="864096"/>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6" name="Picture Placeholder 8"/>
          <p:cNvSpPr>
            <a:spLocks noGrp="1"/>
          </p:cNvSpPr>
          <p:nvPr>
            <p:ph type="pic" sz="quarter" idx="15"/>
          </p:nvPr>
        </p:nvSpPr>
        <p:spPr>
          <a:xfrm>
            <a:off x="726976" y="3879100"/>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7" name="Text Placeholder 3"/>
          <p:cNvSpPr>
            <a:spLocks noGrp="1"/>
          </p:cNvSpPr>
          <p:nvPr>
            <p:ph type="body" sz="half" idx="16"/>
          </p:nvPr>
        </p:nvSpPr>
        <p:spPr>
          <a:xfrm>
            <a:off x="2699793" y="3799588"/>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8" name="Text Placeholder 3"/>
          <p:cNvSpPr>
            <a:spLocks noGrp="1"/>
          </p:cNvSpPr>
          <p:nvPr>
            <p:ph type="body" sz="half" idx="17"/>
          </p:nvPr>
        </p:nvSpPr>
        <p:spPr>
          <a:xfrm>
            <a:off x="2699793" y="4869160"/>
            <a:ext cx="1656183" cy="820282"/>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19" name="Picture Placeholder 8"/>
          <p:cNvSpPr>
            <a:spLocks noGrp="1"/>
          </p:cNvSpPr>
          <p:nvPr>
            <p:ph type="pic" sz="quarter" idx="18"/>
          </p:nvPr>
        </p:nvSpPr>
        <p:spPr>
          <a:xfrm>
            <a:off x="4816218" y="1618658"/>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20" name="Text Placeholder 3"/>
          <p:cNvSpPr>
            <a:spLocks noGrp="1"/>
          </p:cNvSpPr>
          <p:nvPr>
            <p:ph type="body" sz="half" idx="19"/>
          </p:nvPr>
        </p:nvSpPr>
        <p:spPr>
          <a:xfrm>
            <a:off x="6789035" y="1539146"/>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1" name="Text Placeholder 3"/>
          <p:cNvSpPr>
            <a:spLocks noGrp="1"/>
          </p:cNvSpPr>
          <p:nvPr>
            <p:ph type="body" sz="half" idx="20"/>
          </p:nvPr>
        </p:nvSpPr>
        <p:spPr>
          <a:xfrm>
            <a:off x="6789035" y="2564904"/>
            <a:ext cx="1656183" cy="864096"/>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2" name="Picture Placeholder 8"/>
          <p:cNvSpPr>
            <a:spLocks noGrp="1"/>
          </p:cNvSpPr>
          <p:nvPr>
            <p:ph type="pic" sz="quarter" idx="21"/>
          </p:nvPr>
        </p:nvSpPr>
        <p:spPr>
          <a:xfrm>
            <a:off x="4816218" y="3879100"/>
            <a:ext cx="1794723" cy="1806081"/>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23" name="Text Placeholder 3"/>
          <p:cNvSpPr>
            <a:spLocks noGrp="1"/>
          </p:cNvSpPr>
          <p:nvPr>
            <p:ph type="body" sz="half" idx="22"/>
          </p:nvPr>
        </p:nvSpPr>
        <p:spPr>
          <a:xfrm>
            <a:off x="6789035" y="3799588"/>
            <a:ext cx="1656184" cy="778092"/>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4" name="Text Placeholder 3"/>
          <p:cNvSpPr>
            <a:spLocks noGrp="1"/>
          </p:cNvSpPr>
          <p:nvPr>
            <p:ph type="body" sz="half" idx="23"/>
          </p:nvPr>
        </p:nvSpPr>
        <p:spPr>
          <a:xfrm>
            <a:off x="6789035" y="4869160"/>
            <a:ext cx="1656183" cy="820282"/>
          </a:xfrm>
          <a:prstGeom prst="rect">
            <a:avLst/>
          </a:prstGeom>
        </p:spPr>
        <p:txBody>
          <a:bodyPr>
            <a:normAutofit/>
          </a:bodyPr>
          <a:lstStyle>
            <a:lvl1pPr marL="0" indent="0">
              <a:lnSpc>
                <a:spcPts val="18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28"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9"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3726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txBox="1">
            <a:spLocks/>
          </p:cNvSpPr>
          <p:nvPr userDrawn="1"/>
        </p:nvSpPr>
        <p:spPr>
          <a:xfrm>
            <a:off x="1331640" y="2852936"/>
            <a:ext cx="7128792" cy="1368152"/>
          </a:xfrm>
          <a:prstGeom prst="rect">
            <a:avLst/>
          </a:prstGeom>
        </p:spPr>
        <p:txBody>
          <a:bodyPr vert="horz" lIns="91440" tIns="45720" rIns="91440" bIns="45720" rtlCol="0" anchor="b">
            <a:noAutofit/>
          </a:bodyPr>
          <a:lstStyle>
            <a:lvl1pPr algn="l" defTabSz="914400" rtl="0" eaLnBrk="1" latinLnBrk="0" hangingPunct="1">
              <a:lnSpc>
                <a:spcPts val="3700"/>
              </a:lnSpc>
              <a:spcBef>
                <a:spcPct val="0"/>
              </a:spcBef>
              <a:buNone/>
              <a:defRPr sz="3000" kern="1200">
                <a:solidFill>
                  <a:schemeClr val="bg1"/>
                </a:solidFill>
                <a:latin typeface="+mj-lt"/>
                <a:ea typeface="+mj-ea"/>
                <a:cs typeface="+mj-cs"/>
              </a:defRPr>
            </a:lvl1pPr>
          </a:lstStyle>
          <a:p>
            <a:r>
              <a:rPr lang="hu-HU" dirty="0" smtClean="0"/>
              <a:t>Köszönöm megtisztelő figyelmüket!</a:t>
            </a:r>
            <a:endParaRPr lang="hu-HU" dirty="0"/>
          </a:p>
        </p:txBody>
      </p:sp>
    </p:spTree>
    <p:extLst>
      <p:ext uri="{BB962C8B-B14F-4D97-AF65-F5344CB8AC3E}">
        <p14:creationId xmlns:p14="http://schemas.microsoft.com/office/powerpoint/2010/main" val="402919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7"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9965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5"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9311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852936"/>
            <a:ext cx="7128792" cy="1368152"/>
          </a:xfrm>
          <a:prstGeom prst="rect">
            <a:avLst/>
          </a:prstGeom>
        </p:spPr>
        <p:txBody>
          <a:bodyPr anchor="b">
            <a:noAutofit/>
          </a:bodyPr>
          <a:lstStyle>
            <a:lvl1pPr algn="l">
              <a:lnSpc>
                <a:spcPts val="3700"/>
              </a:lnSpc>
              <a:defRPr sz="4000">
                <a:solidFill>
                  <a:schemeClr val="bg1"/>
                </a:solidFill>
              </a:defRPr>
            </a:lvl1pPr>
          </a:lstStyle>
          <a:p>
            <a:endParaRPr lang="hu-HU" dirty="0"/>
          </a:p>
        </p:txBody>
      </p:sp>
      <p:sp>
        <p:nvSpPr>
          <p:cNvPr id="3" name="Subtitle 2"/>
          <p:cNvSpPr>
            <a:spLocks noGrp="1"/>
          </p:cNvSpPr>
          <p:nvPr>
            <p:ph type="subTitle" idx="1"/>
          </p:nvPr>
        </p:nvSpPr>
        <p:spPr>
          <a:xfrm>
            <a:off x="1331640" y="4149080"/>
            <a:ext cx="7128792" cy="864096"/>
          </a:xfrm>
          <a:prstGeom prst="rect">
            <a:avLst/>
          </a:prstGeom>
        </p:spPr>
        <p:txBody>
          <a:bodyPr>
            <a:noAutofit/>
          </a:bodyPr>
          <a:lstStyle>
            <a:lvl1pPr marL="0" indent="0" algn="l">
              <a:lnSpc>
                <a:spcPts val="37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hu-HU" dirty="0"/>
          </a:p>
        </p:txBody>
      </p:sp>
      <p:sp>
        <p:nvSpPr>
          <p:cNvPr id="5" name="Text Placeholder 3"/>
          <p:cNvSpPr>
            <a:spLocks noGrp="1"/>
          </p:cNvSpPr>
          <p:nvPr>
            <p:ph type="body" sz="half" idx="2"/>
          </p:nvPr>
        </p:nvSpPr>
        <p:spPr>
          <a:xfrm>
            <a:off x="1331640" y="5877272"/>
            <a:ext cx="4896544" cy="648072"/>
          </a:xfrm>
          <a:prstGeom prst="rect">
            <a:avLst/>
          </a:prstGeom>
        </p:spPr>
        <p:txBody>
          <a:bodyPr>
            <a:normAutofit/>
          </a:bodyPr>
          <a:lstStyle>
            <a:lvl1pPr marL="0" indent="0">
              <a:lnSpc>
                <a:spcPts val="900"/>
              </a:lnSpc>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3"/>
          </p:nvPr>
        </p:nvSpPr>
        <p:spPr>
          <a:xfrm>
            <a:off x="1331640" y="5358409"/>
            <a:ext cx="4896544" cy="374847"/>
          </a:xfrm>
          <a:prstGeom prst="rect">
            <a:avLst/>
          </a:prstGeom>
        </p:spPr>
        <p:txBody>
          <a:bodyPr>
            <a:noAutofit/>
          </a:bodyPr>
          <a:lstStyle>
            <a:lvl1pPr marL="0" indent="0">
              <a:buNone/>
              <a:defRPr lang="en-US" sz="2500" b="1" kern="1200" dirty="0" smtClean="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6810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36912"/>
            <a:ext cx="8229600" cy="3672408"/>
          </a:xfrm>
          <a:prstGeom prst="rect">
            <a:avLst/>
          </a:prstGeom>
        </p:spPr>
        <p:txBody>
          <a:bodyPr/>
          <a:lstStyle>
            <a:lvl1pPr marL="216000" indent="-180000">
              <a:lnSpc>
                <a:spcPts val="2200"/>
              </a:lnSpc>
              <a:spcBef>
                <a:spcPts val="0"/>
              </a:spcBef>
              <a:buClr>
                <a:srgbClr val="8C2578"/>
              </a:buClr>
              <a:buFont typeface="Arial" pitchFamily="34" charset="0"/>
              <a:buChar char="•"/>
              <a:defRPr sz="2000"/>
            </a:lvl1pPr>
            <a:lvl2pPr marL="540000" indent="-180000">
              <a:lnSpc>
                <a:spcPts val="2200"/>
              </a:lnSpc>
              <a:spcBef>
                <a:spcPts val="0"/>
              </a:spcBef>
              <a:buClr>
                <a:srgbClr val="8C2578"/>
              </a:buClr>
              <a:buFont typeface="Arial" pitchFamily="34" charset="0"/>
              <a:buChar char="•"/>
              <a:defRPr sz="2000"/>
            </a:lvl2pPr>
            <a:lvl3pPr marL="828000" indent="-180000">
              <a:lnSpc>
                <a:spcPts val="2200"/>
              </a:lnSpc>
              <a:spcBef>
                <a:spcPts val="0"/>
              </a:spcBef>
              <a:buClr>
                <a:srgbClr val="8C2578"/>
              </a:buClr>
              <a:buFont typeface="Arial" pitchFamily="34" charset="0"/>
              <a:buChar char="•"/>
              <a:defRPr sz="2000"/>
            </a:lvl3pPr>
            <a:lvl4pPr marL="1008000" indent="-180000">
              <a:lnSpc>
                <a:spcPts val="2200"/>
              </a:lnSpc>
              <a:spcBef>
                <a:spcPts val="0"/>
              </a:spcBef>
              <a:buClr>
                <a:srgbClr val="8C2578"/>
              </a:buClr>
              <a:buFont typeface="Arial" pitchFamily="34" charset="0"/>
              <a:buChar char="•"/>
              <a:defRPr sz="2000"/>
            </a:lvl4pPr>
            <a:lvl5pPr marL="1188000" indent="-180000">
              <a:lnSpc>
                <a:spcPts val="2200"/>
              </a:lnSpc>
              <a:spcBef>
                <a:spcPts val="0"/>
              </a:spcBef>
              <a:buClr>
                <a:srgbClr val="8C2578"/>
              </a:buClr>
              <a:buFont typeface="Arial"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7" name="Text Placeholder 3"/>
          <p:cNvSpPr>
            <a:spLocks noGrp="1"/>
          </p:cNvSpPr>
          <p:nvPr>
            <p:ph type="body" sz="half" idx="2"/>
          </p:nvPr>
        </p:nvSpPr>
        <p:spPr>
          <a:xfrm>
            <a:off x="617239" y="1545433"/>
            <a:ext cx="8219256" cy="1019471"/>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8598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617239" y="1545433"/>
            <a:ext cx="8219256" cy="4835895"/>
          </a:xfrm>
          <a:prstGeom prst="rect">
            <a:avLst/>
          </a:prstGeom>
        </p:spPr>
        <p:txBody>
          <a:bodyPr>
            <a:normAutofit/>
          </a:bodyPr>
          <a:lstStyle>
            <a:lvl1pPr marL="0" indent="0">
              <a:lnSpc>
                <a:spcPts val="2200"/>
              </a:lnSpc>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3924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0" y="1084785"/>
            <a:ext cx="9144000" cy="5296543"/>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3" name="Text Placeholder 3"/>
          <p:cNvSpPr>
            <a:spLocks noGrp="1"/>
          </p:cNvSpPr>
          <p:nvPr>
            <p:ph type="body" sz="half" idx="14"/>
          </p:nvPr>
        </p:nvSpPr>
        <p:spPr>
          <a:xfrm>
            <a:off x="4788024" y="2271524"/>
            <a:ext cx="3888432" cy="1589524"/>
          </a:xfrm>
          <a:prstGeom prst="round2DiagRect">
            <a:avLst>
              <a:gd name="adj1" fmla="val 9004"/>
              <a:gd name="adj2" fmla="val 0"/>
            </a:avLst>
          </a:prstGeom>
          <a:solidFill>
            <a:schemeClr val="bg1"/>
          </a:solidFill>
        </p:spPr>
        <p:txBody>
          <a:bodyPr lIns="180000" tIns="180000" rIns="180000" bIns="180000">
            <a:normAutofit/>
          </a:bodyPr>
          <a:lstStyle>
            <a:lvl1pPr marL="0" indent="0">
              <a:lnSpc>
                <a:spcPts val="2200"/>
              </a:lnSpc>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8"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039835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084785"/>
            <a:ext cx="9144000" cy="5296543"/>
          </a:xfrm>
          <a:prstGeom prst="rect">
            <a:avLst/>
          </a:prstGeom>
          <a:solidFill>
            <a:schemeClr val="bg1">
              <a:lumMod val="85000"/>
            </a:schemeClr>
          </a:solidFill>
        </p:spPr>
        <p:txBody>
          <a:bodyPr>
            <a:normAutofit/>
          </a:bodyPr>
          <a:lstStyle>
            <a:lvl1pPr marL="0" indent="0">
              <a:buNone/>
              <a:defRPr sz="1000"/>
            </a:lvl1pPr>
          </a:lstStyle>
          <a:p>
            <a:endParaRPr lang="hu-HU" dirty="0"/>
          </a:p>
        </p:txBody>
      </p:sp>
      <p:sp>
        <p:nvSpPr>
          <p:cNvPr id="17" name="Text Placeholder 3"/>
          <p:cNvSpPr>
            <a:spLocks noGrp="1"/>
          </p:cNvSpPr>
          <p:nvPr>
            <p:ph type="body" sz="half" idx="2"/>
          </p:nvPr>
        </p:nvSpPr>
        <p:spPr>
          <a:xfrm>
            <a:off x="4767132" y="1988840"/>
            <a:ext cx="3909324" cy="2232248"/>
          </a:xfrm>
          <a:prstGeom prst="round2DiagRect">
            <a:avLst>
              <a:gd name="adj1" fmla="val 9004"/>
              <a:gd name="adj2" fmla="val 0"/>
            </a:avLst>
          </a:prstGeom>
          <a:solidFill>
            <a:srgbClr val="8C2578"/>
          </a:solidFill>
        </p:spPr>
        <p:txBody>
          <a:bodyPr lIns="180000" tIns="180000" rIns="180000" bIns="180000">
            <a:normAutofit/>
          </a:bodyPr>
          <a:lstStyle>
            <a:lvl1pPr marL="0" indent="0">
              <a:lnSpc>
                <a:spcPts val="2200"/>
              </a:lnSpc>
              <a:spcBef>
                <a:spcPts val="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endParaRPr lang="hu-HU" dirty="0" smtClean="0"/>
          </a:p>
        </p:txBody>
      </p:sp>
      <p:sp>
        <p:nvSpPr>
          <p:cNvPr id="6" name="Text Placeholder 3"/>
          <p:cNvSpPr>
            <a:spLocks noGrp="1"/>
          </p:cNvSpPr>
          <p:nvPr>
            <p:ph type="body" sz="half" idx="10" hasCustomPrompt="1"/>
          </p:nvPr>
        </p:nvSpPr>
        <p:spPr>
          <a:xfrm>
            <a:off x="2051720" y="562392"/>
            <a:ext cx="6495122" cy="288032"/>
          </a:xfrm>
          <a:prstGeom prst="rect">
            <a:avLst/>
          </a:prstGeom>
        </p:spPr>
        <p:txBody>
          <a:bodyPr tIns="0" bIns="0">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3"/>
          <p:cNvSpPr>
            <a:spLocks noGrp="1"/>
          </p:cNvSpPr>
          <p:nvPr>
            <p:ph type="body" sz="half" idx="11" hasCustomPrompt="1"/>
          </p:nvPr>
        </p:nvSpPr>
        <p:spPr>
          <a:xfrm>
            <a:off x="2051720" y="0"/>
            <a:ext cx="6495122" cy="548680"/>
          </a:xfrm>
          <a:prstGeom prst="rect">
            <a:avLst/>
          </a:prstGeom>
        </p:spPr>
        <p:txBody>
          <a:bodyPr tIns="0" bIns="0" anchor="b">
            <a:normAutofit/>
          </a:bodyPr>
          <a:lstStyle>
            <a:lvl1pPr marL="0" indent="0">
              <a:lnSpc>
                <a:spcPts val="2200"/>
              </a:lnSpc>
              <a:spcBef>
                <a:spcPts val="0"/>
              </a:spcBef>
              <a:buNone/>
              <a:defRPr lang="en-US" sz="2000" kern="1200" dirty="0" smtClean="0">
                <a:solidFill>
                  <a:srgbClr val="43515A"/>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50743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u-H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F3929-AB66-4171-B31D-1598E0AD6067}" type="datetimeFigureOut">
              <a:rPr lang="hu-HU" smtClean="0"/>
              <a:pPr/>
              <a:t>2017.11.21.</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02EE8-53CF-4912-A1F7-DC7C5352E9D4}" type="slidenum">
              <a:rPr lang="hu-HU" smtClean="0"/>
              <a:pPr/>
              <a:t>‹#›</a:t>
            </a:fld>
            <a:endParaRPr lang="hu-HU"/>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6150"/>
      </p:ext>
    </p:extLst>
  </p:cSld>
  <p:clrMap bg1="lt1" tx1="dk1" bg2="lt2" tx2="dk2" accent1="accent1" accent2="accent2" accent3="accent3" accent4="accent4" accent5="accent5" accent6="accent6" hlink="hlink" folHlink="folHlink"/>
  <p:sldLayoutIdLst>
    <p:sldLayoutId id="2147483649"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lide Number Placeholder 5"/>
          <p:cNvSpPr txBox="1">
            <a:spLocks/>
          </p:cNvSpPr>
          <p:nvPr userDrawn="1"/>
        </p:nvSpPr>
        <p:spPr>
          <a:xfrm>
            <a:off x="8532440" y="6574492"/>
            <a:ext cx="432048" cy="365125"/>
          </a:xfrm>
          <a:prstGeom prst="rect">
            <a:avLst/>
          </a:prstGeom>
        </p:spPr>
        <p:txBody>
          <a:bodyPr/>
          <a:lstStyle>
            <a:defPPr>
              <a:defRPr lang="hu-HU"/>
            </a:defPPr>
            <a:lvl1pPr marL="0" algn="r" defTabSz="914400" rtl="0" eaLnBrk="1" latinLnBrk="0" hangingPunct="1">
              <a:defRPr sz="1000" kern="1200">
                <a:solidFill>
                  <a:srgbClr val="4351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2C632D-FAE6-45B7-9C20-0AFFD2F99CC4}" type="slidenum">
              <a:rPr lang="hu-HU" smtClean="0"/>
              <a:pPr/>
              <a:t>‹#›</a:t>
            </a:fld>
            <a:endParaRPr lang="hu-HU" dirty="0"/>
          </a:p>
        </p:txBody>
      </p:sp>
    </p:spTree>
    <p:extLst>
      <p:ext uri="{BB962C8B-B14F-4D97-AF65-F5344CB8AC3E}">
        <p14:creationId xmlns:p14="http://schemas.microsoft.com/office/powerpoint/2010/main" val="39736514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52" r:id="rId4"/>
    <p:sldLayoutId id="2147483664" r:id="rId5"/>
    <p:sldLayoutId id="2147483653" r:id="rId6"/>
    <p:sldLayoutId id="2147483666" r:id="rId7"/>
    <p:sldLayoutId id="2147483665"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hu-HU" dirty="0" smtClean="0"/>
              <a:t>Az Audiovizuális Médiaszolgáltatásokról szóló irányelv tervezett módosításai</a:t>
            </a:r>
            <a:endParaRPr lang="hu-HU" dirty="0"/>
          </a:p>
        </p:txBody>
      </p:sp>
      <p:sp>
        <p:nvSpPr>
          <p:cNvPr id="10" name="Text Placeholder 9"/>
          <p:cNvSpPr>
            <a:spLocks noGrp="1"/>
          </p:cNvSpPr>
          <p:nvPr>
            <p:ph type="body" sz="half" idx="13"/>
          </p:nvPr>
        </p:nvSpPr>
        <p:spPr>
          <a:xfrm>
            <a:off x="1331640" y="5358409"/>
            <a:ext cx="7056784" cy="374847"/>
          </a:xfrm>
        </p:spPr>
        <p:txBody>
          <a:bodyPr/>
          <a:lstStyle/>
          <a:p>
            <a:r>
              <a:rPr lang="hu-HU" dirty="0" smtClean="0"/>
              <a:t>dr. Pap Szilvia			</a:t>
            </a:r>
            <a:r>
              <a:rPr lang="hu-HU" dirty="0" smtClean="0"/>
              <a:t>2017.11.22</a:t>
            </a:r>
            <a:r>
              <a:rPr lang="hu-HU" dirty="0" smtClean="0"/>
              <a:t>.</a:t>
            </a:r>
          </a:p>
          <a:p>
            <a:r>
              <a:rPr lang="hu-HU" dirty="0" smtClean="0"/>
              <a:t>Médiafelügyeleti </a:t>
            </a:r>
            <a:r>
              <a:rPr lang="hu-HU" dirty="0" smtClean="0"/>
              <a:t>főosztályvezető</a:t>
            </a:r>
            <a:endParaRPr lang="hu-HU" dirty="0"/>
          </a:p>
        </p:txBody>
      </p:sp>
    </p:spTree>
    <p:extLst>
      <p:ext uri="{BB962C8B-B14F-4D97-AF65-F5344CB8AC3E}">
        <p14:creationId xmlns:p14="http://schemas.microsoft.com/office/powerpoint/2010/main" val="2362199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560" y="908720"/>
            <a:ext cx="7488832" cy="4536504"/>
          </a:xfrm>
        </p:spPr>
        <p:txBody>
          <a:bodyPr>
            <a:normAutofit fontScale="62500" lnSpcReduction="20000"/>
          </a:bodyPr>
          <a:lstStyle/>
          <a:p>
            <a:pPr algn="just"/>
            <a:endParaRPr lang="hu-HU" sz="1400" b="1" dirty="0" smtClean="0">
              <a:solidFill>
                <a:srgbClr val="FF0000"/>
              </a:solidFill>
            </a:endParaRPr>
          </a:p>
          <a:p>
            <a:pPr algn="just"/>
            <a:endParaRPr lang="hu-HU" sz="2300" b="1" u="sng" dirty="0" smtClean="0"/>
          </a:p>
          <a:p>
            <a:pPr algn="just"/>
            <a:r>
              <a:rPr lang="hu-HU" sz="2300" b="1" u="sng" dirty="0" smtClean="0"/>
              <a:t>Termékmegjelenítés:</a:t>
            </a:r>
          </a:p>
          <a:p>
            <a:pPr algn="just">
              <a:buFontTx/>
              <a:buChar char="-"/>
            </a:pPr>
            <a:r>
              <a:rPr lang="hu-HU" sz="2300" dirty="0" smtClean="0"/>
              <a:t> nem eléggé népszerű</a:t>
            </a:r>
          </a:p>
          <a:p>
            <a:pPr algn="just">
              <a:buFontTx/>
              <a:buChar char="-"/>
            </a:pPr>
            <a:r>
              <a:rPr lang="hu-HU" sz="2300" dirty="0" smtClean="0"/>
              <a:t> </a:t>
            </a:r>
            <a:r>
              <a:rPr lang="hu-HU" sz="2300" u="sng" dirty="0" smtClean="0"/>
              <a:t>minden</a:t>
            </a:r>
            <a:r>
              <a:rPr lang="hu-HU" sz="2300" dirty="0" smtClean="0"/>
              <a:t> </a:t>
            </a:r>
            <a:r>
              <a:rPr lang="hu-HU" sz="2300" dirty="0" err="1" smtClean="0"/>
              <a:t>audiov</a:t>
            </a:r>
            <a:r>
              <a:rPr lang="hu-HU" sz="2300" dirty="0" smtClean="0"/>
              <a:t>. médiaszolgáltatásban </a:t>
            </a:r>
            <a:r>
              <a:rPr lang="hu-HU" sz="2300" u="sng" dirty="0" smtClean="0"/>
              <a:t>megengedett</a:t>
            </a:r>
            <a:r>
              <a:rPr lang="hu-HU" sz="2300" dirty="0" smtClean="0"/>
              <a:t>, </a:t>
            </a:r>
          </a:p>
          <a:p>
            <a:pPr algn="just">
              <a:buFontTx/>
              <a:buChar char="-"/>
            </a:pPr>
            <a:r>
              <a:rPr lang="hu-HU" sz="2300" dirty="0" smtClean="0"/>
              <a:t> </a:t>
            </a:r>
            <a:r>
              <a:rPr lang="hu-HU" sz="2300" u="sng" dirty="0" smtClean="0"/>
              <a:t>kivéve</a:t>
            </a:r>
            <a:r>
              <a:rPr lang="hu-HU" sz="2300" dirty="0" smtClean="0"/>
              <a:t>: hírműsor, aktuális témákkal és fogyasztói </a:t>
            </a:r>
          </a:p>
          <a:p>
            <a:pPr algn="just"/>
            <a:r>
              <a:rPr lang="hu-HU" sz="2300" dirty="0" smtClean="0"/>
              <a:t>ügyekkel foglalkozó, vallási, ill. gyermekműsorok</a:t>
            </a:r>
          </a:p>
          <a:p>
            <a:pPr algn="just">
              <a:buFontTx/>
              <a:buChar char="-"/>
            </a:pPr>
            <a:r>
              <a:rPr lang="hu-HU" sz="2300" dirty="0" smtClean="0"/>
              <a:t> indokolatlan hangsúly tilalma eltörlésre kerülne</a:t>
            </a:r>
          </a:p>
          <a:p>
            <a:pPr algn="just"/>
            <a:r>
              <a:rPr lang="hu-HU" sz="2300" b="1" u="sng" dirty="0" smtClean="0"/>
              <a:t>Reklámmal megszakítás:</a:t>
            </a:r>
          </a:p>
          <a:p>
            <a:pPr algn="just">
              <a:buFontTx/>
              <a:buChar char="-"/>
            </a:pPr>
            <a:r>
              <a:rPr lang="hu-HU" sz="2300" dirty="0" smtClean="0"/>
              <a:t> nagyobb rugalmasság</a:t>
            </a:r>
          </a:p>
          <a:p>
            <a:pPr algn="just">
              <a:buFontTx/>
              <a:buChar char="-"/>
            </a:pPr>
            <a:r>
              <a:rPr lang="hu-HU" sz="2300" dirty="0" smtClean="0"/>
              <a:t> de! filmszínházi és televíziós bemutatásra szánt filmek, </a:t>
            </a:r>
          </a:p>
          <a:p>
            <a:pPr algn="just"/>
            <a:r>
              <a:rPr lang="hu-HU" sz="2300" dirty="0" smtClean="0"/>
              <a:t>és továbbra is védendő műsorkategóriák </a:t>
            </a:r>
            <a:r>
              <a:rPr lang="hu-HU" sz="2300" dirty="0" err="1" smtClean="0"/>
              <a:t>lega</a:t>
            </a:r>
            <a:r>
              <a:rPr lang="hu-HU" sz="2300" dirty="0" smtClean="0"/>
              <a:t>. 20 perc időszakban egyszer szakíthatók meg</a:t>
            </a:r>
          </a:p>
          <a:p>
            <a:pPr algn="just"/>
            <a:r>
              <a:rPr lang="hu-HU" sz="2300" b="1" u="sng" dirty="0" smtClean="0"/>
              <a:t>Reklámidő</a:t>
            </a:r>
            <a:r>
              <a:rPr lang="hu-HU" sz="2300" dirty="0" smtClean="0"/>
              <a:t>:</a:t>
            </a:r>
          </a:p>
          <a:p>
            <a:pPr algn="just">
              <a:buFontTx/>
              <a:buChar char="-"/>
            </a:pPr>
            <a:r>
              <a:rPr lang="hu-HU" sz="2300" dirty="0" smtClean="0"/>
              <a:t> reklám és televíziós vásárlás - vitás! – napi limit (7:00-23:00 időszakban napi 20 %) ???</a:t>
            </a:r>
          </a:p>
          <a:p>
            <a:pPr algn="just">
              <a:buFontTx/>
              <a:buChar char="-"/>
            </a:pPr>
            <a:r>
              <a:rPr lang="hu-HU" sz="2300" dirty="0" smtClean="0"/>
              <a:t> több tagállam ellenzi – </a:t>
            </a:r>
            <a:r>
              <a:rPr lang="hu-HU" sz="2300" dirty="0" err="1" smtClean="0"/>
              <a:t>főműsoridő</a:t>
            </a:r>
            <a:r>
              <a:rPr lang="hu-HU" sz="2300" dirty="0" smtClean="0"/>
              <a:t> leterhelésének veszélye – szigorúbb szabályozás?</a:t>
            </a:r>
          </a:p>
          <a:p>
            <a:pPr algn="just">
              <a:buFontTx/>
              <a:buChar char="-"/>
            </a:pPr>
            <a:endParaRPr lang="hu-HU" dirty="0" smtClean="0"/>
          </a:p>
        </p:txBody>
      </p:sp>
      <p:sp>
        <p:nvSpPr>
          <p:cNvPr id="6" name="Text Placeholder 5"/>
          <p:cNvSpPr>
            <a:spLocks noGrp="1"/>
          </p:cNvSpPr>
          <p:nvPr>
            <p:ph type="body" sz="half" idx="11"/>
          </p:nvPr>
        </p:nvSpPr>
        <p:spPr>
          <a:xfrm>
            <a:off x="2051720" y="260648"/>
            <a:ext cx="6495122" cy="792088"/>
          </a:xfrm>
        </p:spPr>
        <p:txBody>
          <a:bodyPr>
            <a:normAutofit/>
          </a:bodyPr>
          <a:lstStyle/>
          <a:p>
            <a:r>
              <a:rPr lang="hu-HU" b="1" dirty="0" smtClean="0"/>
              <a:t>A </a:t>
            </a:r>
            <a:r>
              <a:rPr lang="hu-HU" b="1" dirty="0"/>
              <a:t>kereskedelmi közlemények</a:t>
            </a:r>
          </a:p>
          <a:p>
            <a:endParaRPr lang="hu-HU" dirty="0"/>
          </a:p>
        </p:txBody>
      </p:sp>
      <p:pic>
        <p:nvPicPr>
          <p:cNvPr id="1026" name="Picture 2" descr="D:\magán\2017\hou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3214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33027"/>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560" y="1484784"/>
            <a:ext cx="8219256" cy="3960440"/>
          </a:xfrm>
        </p:spPr>
        <p:txBody>
          <a:bodyPr>
            <a:normAutofit/>
          </a:bodyPr>
          <a:lstStyle/>
          <a:p>
            <a:pPr marL="342900" indent="-342900">
              <a:spcAft>
                <a:spcPts val="600"/>
              </a:spcAft>
            </a:pPr>
            <a:r>
              <a:rPr lang="hu-HU" b="1" u="sng" dirty="0" smtClean="0"/>
              <a:t>Kiskorúak</a:t>
            </a:r>
            <a:r>
              <a:rPr lang="hu-HU" dirty="0" smtClean="0"/>
              <a:t>:</a:t>
            </a:r>
          </a:p>
          <a:p>
            <a:pPr marL="342900" indent="-342900">
              <a:spcAft>
                <a:spcPts val="600"/>
              </a:spcAft>
              <a:buFont typeface="Arial" pitchFamily="34" charset="0"/>
              <a:buChar char="•"/>
            </a:pPr>
            <a:r>
              <a:rPr lang="hu-HU" sz="1800" dirty="0" smtClean="0"/>
              <a:t>a televíziós és lekérhető szolgáltatásokra vonatkozó szabályok összehangolása</a:t>
            </a:r>
          </a:p>
          <a:p>
            <a:pPr marL="342900" indent="-342900">
              <a:spcAft>
                <a:spcPts val="600"/>
              </a:spcAft>
              <a:buFont typeface="Arial" pitchFamily="34" charset="0"/>
              <a:buChar char="•"/>
            </a:pPr>
            <a:r>
              <a:rPr lang="hu-HU" sz="1800" dirty="0" smtClean="0"/>
              <a:t>minden károsnak minősíthető tartalom megjelenítését korlátozni kell az összes szolgáltatás-típusnál</a:t>
            </a:r>
          </a:p>
          <a:p>
            <a:pPr marL="342900" indent="-342900">
              <a:spcAft>
                <a:spcPts val="600"/>
              </a:spcAft>
              <a:buFont typeface="Arial" pitchFamily="34" charset="0"/>
              <a:buChar char="•"/>
            </a:pPr>
            <a:r>
              <a:rPr lang="hu-HU" sz="1800" dirty="0" smtClean="0"/>
              <a:t>legszigorúbb védelem: pornográfia, öncélú erőszak – titkosítás, hatékony szülői felügyeleti eszközök</a:t>
            </a:r>
          </a:p>
          <a:p>
            <a:pPr marL="342900" indent="-342900">
              <a:spcAft>
                <a:spcPts val="600"/>
              </a:spcAft>
              <a:buFont typeface="Arial" pitchFamily="34" charset="0"/>
              <a:buChar char="•"/>
            </a:pPr>
            <a:r>
              <a:rPr lang="hu-HU" sz="1800" dirty="0" smtClean="0"/>
              <a:t>hangsúly a figyelemfelhíváson - nézők tájékoztatása</a:t>
            </a:r>
          </a:p>
          <a:p>
            <a:pPr marL="342900" indent="-342900">
              <a:spcAft>
                <a:spcPts val="600"/>
              </a:spcAft>
              <a:buFont typeface="Arial" pitchFamily="34" charset="0"/>
              <a:buChar char="•"/>
            </a:pPr>
            <a:r>
              <a:rPr lang="hu-HU" sz="1800" dirty="0"/>
              <a:t>p</a:t>
            </a:r>
            <a:r>
              <a:rPr lang="hu-HU" sz="1800" dirty="0" smtClean="0"/>
              <a:t>ornográf tartalom megjelenhet lineárisban is, de védelem pl. </a:t>
            </a:r>
            <a:r>
              <a:rPr lang="hu-HU" sz="1800" dirty="0" err="1" smtClean="0"/>
              <a:t>watershed</a:t>
            </a:r>
            <a:endParaRPr lang="hu-HU" sz="1800" dirty="0" smtClean="0"/>
          </a:p>
          <a:p>
            <a:pPr marL="342900" indent="-342900"/>
            <a:r>
              <a:rPr lang="hu-HU" b="1" u="sng" dirty="0" smtClean="0"/>
              <a:t>ERGA</a:t>
            </a:r>
          </a:p>
          <a:p>
            <a:pPr marL="342900" indent="-342900">
              <a:buFont typeface="Arial" pitchFamily="34" charset="0"/>
              <a:buChar char="•"/>
            </a:pPr>
            <a:r>
              <a:rPr lang="hu-HU" sz="1800" dirty="0" smtClean="0"/>
              <a:t>szerepe erősödik</a:t>
            </a:r>
          </a:p>
          <a:p>
            <a:pPr marL="342900" indent="-342900">
              <a:buFont typeface="Arial" pitchFamily="34" charset="0"/>
              <a:buChar char="•"/>
            </a:pPr>
            <a:r>
              <a:rPr lang="hu-HU" sz="1800" dirty="0" smtClean="0"/>
              <a:t>belső piac formálása</a:t>
            </a:r>
          </a:p>
          <a:p>
            <a:pPr marL="342900" indent="-342900">
              <a:buFontTx/>
              <a:buChar char="-"/>
            </a:pPr>
            <a:endParaRPr lang="hu-HU" dirty="0" smtClean="0"/>
          </a:p>
          <a:p>
            <a:pPr marL="342900" indent="-342900">
              <a:buFontTx/>
              <a:buChar char="-"/>
            </a:pPr>
            <a:endParaRPr lang="hu-HU" dirty="0" smtClean="0"/>
          </a:p>
        </p:txBody>
      </p:sp>
      <p:sp>
        <p:nvSpPr>
          <p:cNvPr id="6" name="Text Placeholder 5"/>
          <p:cNvSpPr>
            <a:spLocks noGrp="1"/>
          </p:cNvSpPr>
          <p:nvPr>
            <p:ph type="body" sz="half" idx="11"/>
          </p:nvPr>
        </p:nvSpPr>
        <p:spPr/>
        <p:txBody>
          <a:bodyPr>
            <a:normAutofit/>
          </a:bodyPr>
          <a:lstStyle/>
          <a:p>
            <a:pPr algn="ctr"/>
            <a:r>
              <a:rPr lang="hu-HU" sz="2200" b="1" dirty="0" smtClean="0"/>
              <a:t>A </a:t>
            </a:r>
            <a:r>
              <a:rPr lang="hu-HU" sz="2200" b="1" dirty="0"/>
              <a:t>kiskorúak </a:t>
            </a:r>
            <a:r>
              <a:rPr lang="hu-HU" sz="2200" b="1" dirty="0" smtClean="0"/>
              <a:t>védelme; ERGA</a:t>
            </a:r>
            <a:endParaRPr lang="hu-HU" sz="2200" b="1" dirty="0"/>
          </a:p>
          <a:p>
            <a:pPr algn="ctr"/>
            <a:endParaRPr lang="hu-HU" sz="2400" b="1" dirty="0"/>
          </a:p>
        </p:txBody>
      </p:sp>
      <p:pic>
        <p:nvPicPr>
          <p:cNvPr id="15361" name="Picture 1" descr="D:\magán\2017\kisk.jpg"/>
          <p:cNvPicPr>
            <a:picLocks noChangeAspect="1" noChangeArrowheads="1"/>
          </p:cNvPicPr>
          <p:nvPr/>
        </p:nvPicPr>
        <p:blipFill>
          <a:blip r:embed="rId2" cstate="print"/>
          <a:srcRect/>
          <a:stretch>
            <a:fillRect/>
          </a:stretch>
        </p:blipFill>
        <p:spPr bwMode="auto">
          <a:xfrm>
            <a:off x="2267744" y="188640"/>
            <a:ext cx="2619375" cy="1743075"/>
          </a:xfrm>
          <a:prstGeom prst="rect">
            <a:avLst/>
          </a:prstGeom>
          <a:noFill/>
        </p:spPr>
      </p:pic>
      <p:pic>
        <p:nvPicPr>
          <p:cNvPr id="15362" name="Picture 2" descr="D:\magán\2017\kisk2.jpg"/>
          <p:cNvPicPr>
            <a:picLocks noChangeAspect="1" noChangeArrowheads="1"/>
          </p:cNvPicPr>
          <p:nvPr/>
        </p:nvPicPr>
        <p:blipFill>
          <a:blip r:embed="rId3" cstate="print"/>
          <a:srcRect/>
          <a:stretch>
            <a:fillRect/>
          </a:stretch>
        </p:blipFill>
        <p:spPr bwMode="auto">
          <a:xfrm>
            <a:off x="5220072" y="476672"/>
            <a:ext cx="2016224" cy="1224136"/>
          </a:xfrm>
          <a:prstGeom prst="rect">
            <a:avLst/>
          </a:prstGeom>
          <a:noFill/>
        </p:spPr>
      </p:pic>
      <p:pic>
        <p:nvPicPr>
          <p:cNvPr id="15363" name="Picture 3" descr="D:\magán\2017\erga.jpg"/>
          <p:cNvPicPr>
            <a:picLocks noChangeAspect="1" noChangeArrowheads="1"/>
          </p:cNvPicPr>
          <p:nvPr/>
        </p:nvPicPr>
        <p:blipFill>
          <a:blip r:embed="rId4" cstate="print"/>
          <a:srcRect/>
          <a:stretch>
            <a:fillRect/>
          </a:stretch>
        </p:blipFill>
        <p:spPr bwMode="auto">
          <a:xfrm>
            <a:off x="4283968" y="4365104"/>
            <a:ext cx="2457450" cy="1152128"/>
          </a:xfrm>
          <a:prstGeom prst="rect">
            <a:avLst/>
          </a:prstGeom>
          <a:noFill/>
        </p:spPr>
      </p:pic>
    </p:spTree>
    <p:extLst>
      <p:ext uri="{BB962C8B-B14F-4D97-AF65-F5344CB8AC3E}">
        <p14:creationId xmlns:p14="http://schemas.microsoft.com/office/powerpoint/2010/main" val="1506062354"/>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p:txBody>
          <a:bodyPr/>
          <a:lstStyle/>
          <a:p>
            <a:r>
              <a:rPr lang="hu-HU" dirty="0" err="1" smtClean="0"/>
              <a:t>Videómegosztó</a:t>
            </a:r>
            <a:r>
              <a:rPr lang="hu-HU" dirty="0" smtClean="0"/>
              <a:t> platform szolgáltatások I.</a:t>
            </a:r>
            <a:endParaRPr lang="hu-HU" dirty="0"/>
          </a:p>
        </p:txBody>
      </p:sp>
      <p:sp>
        <p:nvSpPr>
          <p:cNvPr id="6" name="Szöveg helye 5"/>
          <p:cNvSpPr>
            <a:spLocks noGrp="1"/>
          </p:cNvSpPr>
          <p:nvPr>
            <p:ph type="body" sz="half" idx="2"/>
          </p:nvPr>
        </p:nvSpPr>
        <p:spPr>
          <a:xfrm>
            <a:off x="240424" y="1124744"/>
            <a:ext cx="4752528" cy="5184576"/>
          </a:xfrm>
        </p:spPr>
        <p:txBody>
          <a:bodyPr>
            <a:normAutofit fontScale="85000" lnSpcReduction="20000"/>
          </a:bodyPr>
          <a:lstStyle/>
          <a:p>
            <a:pPr marL="285750" indent="-285750">
              <a:buFont typeface="Arial" panose="020B0604020202020204" pitchFamily="34" charset="0"/>
              <a:buChar char="•"/>
            </a:pPr>
            <a:r>
              <a:rPr lang="hu-HU" sz="1800" dirty="0" err="1" smtClean="0">
                <a:solidFill>
                  <a:srgbClr val="FF0000"/>
                </a:solidFill>
              </a:rPr>
              <a:t>Videómegosztó</a:t>
            </a:r>
            <a:r>
              <a:rPr lang="hu-HU" sz="1800" dirty="0" smtClean="0">
                <a:solidFill>
                  <a:srgbClr val="FF0000"/>
                </a:solidFill>
              </a:rPr>
              <a:t> platform szolgáltatás:</a:t>
            </a:r>
            <a:endParaRPr lang="hu-HU" sz="1800" dirty="0" smtClean="0">
              <a:solidFill>
                <a:srgbClr val="000000"/>
              </a:solidFill>
              <a:latin typeface="Tahoma"/>
            </a:endParaRPr>
          </a:p>
          <a:p>
            <a:pPr marL="857250" lvl="1" indent="-400050">
              <a:buFont typeface="+mj-lt"/>
              <a:buAutoNum type="romanLcPeriod"/>
            </a:pPr>
            <a:r>
              <a:rPr lang="hu-HU" dirty="0" smtClean="0">
                <a:solidFill>
                  <a:srgbClr val="000000"/>
                </a:solidFill>
                <a:latin typeface="Tahoma"/>
              </a:rPr>
              <a:t>a szolgáltatás tartalma nagy mennyiségű műsorszámnak vagy felhasználó által generált videónak a tárolása, amennyiben a szolgáltató nem rendelkezik szerkesztői felelősséggel;</a:t>
            </a:r>
          </a:p>
          <a:p>
            <a:pPr marL="857250" lvl="1" indent="-400050">
              <a:buFont typeface="+mj-lt"/>
              <a:buAutoNum type="romanLcPeriod"/>
            </a:pPr>
            <a:r>
              <a:rPr lang="hu-HU" dirty="0" smtClean="0">
                <a:solidFill>
                  <a:srgbClr val="000000"/>
                </a:solidFill>
                <a:latin typeface="Tahoma"/>
              </a:rPr>
              <a:t>a tárolt tartalmak rendszerezését a szolgáltatás nyújtója határozza meg, beleértve az automatizált módszerek vagy algoritmusok alkalmazását, különös tekintettel a </a:t>
            </a:r>
            <a:r>
              <a:rPr lang="hu-HU" dirty="0" err="1" smtClean="0">
                <a:solidFill>
                  <a:srgbClr val="000000"/>
                </a:solidFill>
                <a:latin typeface="Tahoma"/>
              </a:rPr>
              <a:t>tárhelyszolgáltatásra</a:t>
            </a:r>
            <a:r>
              <a:rPr lang="hu-HU" dirty="0" smtClean="0">
                <a:solidFill>
                  <a:srgbClr val="000000"/>
                </a:solidFill>
                <a:latin typeface="Tahoma"/>
              </a:rPr>
              <a:t>, megjelenítésre, címkézésre és a </a:t>
            </a:r>
            <a:r>
              <a:rPr lang="hu-HU" dirty="0" err="1" smtClean="0">
                <a:solidFill>
                  <a:srgbClr val="000000"/>
                </a:solidFill>
                <a:latin typeface="Tahoma"/>
              </a:rPr>
              <a:t>szekvenciálásra</a:t>
            </a:r>
            <a:r>
              <a:rPr lang="hu-HU" dirty="0" smtClean="0">
                <a:solidFill>
                  <a:srgbClr val="000000"/>
                </a:solidFill>
                <a:latin typeface="Tahoma"/>
              </a:rPr>
              <a:t>;</a:t>
            </a:r>
          </a:p>
          <a:p>
            <a:pPr marL="857250" lvl="1" indent="-400050">
              <a:buFont typeface="+mj-lt"/>
              <a:buAutoNum type="romanLcPeriod"/>
            </a:pPr>
            <a:r>
              <a:rPr lang="hu-HU" dirty="0" smtClean="0">
                <a:solidFill>
                  <a:srgbClr val="000000"/>
                </a:solidFill>
                <a:latin typeface="Tahoma"/>
              </a:rPr>
              <a:t>a szolgáltatásnak, vagy annak egy elkülöníthető részének az elsődleges célja, hogy műsorszámokat és felhasználó által generált tartalmakat tájékoztatás, szórakoztatás vagy oktatás céljából a közönséghez eljuttassa;</a:t>
            </a:r>
          </a:p>
          <a:p>
            <a:pPr marL="857250" lvl="1" indent="-400050">
              <a:buFont typeface="+mj-lt"/>
              <a:buAutoNum type="romanLcPeriod"/>
            </a:pPr>
            <a:r>
              <a:rPr lang="hu-HU" dirty="0" smtClean="0">
                <a:solidFill>
                  <a:srgbClr val="000000"/>
                </a:solidFill>
                <a:latin typeface="Tahoma"/>
              </a:rPr>
              <a:t>a szolgáltatást a 2002/21/EC irányelv 2. cikkének a) pontja értelmében vett elektronikus hírközlő hálózaton keresztül teszik elérhetővé.</a:t>
            </a:r>
          </a:p>
          <a:p>
            <a:pPr lvl="1"/>
            <a:endParaRPr lang="hu-HU" dirty="0" smtClean="0">
              <a:solidFill>
                <a:srgbClr val="000000"/>
              </a:solidFill>
              <a:latin typeface="Tahoma"/>
            </a:endParaRPr>
          </a:p>
          <a:p>
            <a:pPr marL="285750" indent="-285750">
              <a:buFont typeface="Arial" panose="020B0604020202020204" pitchFamily="34" charset="0"/>
              <a:buChar char="•"/>
            </a:pPr>
            <a:r>
              <a:rPr lang="hu-HU" sz="1800" dirty="0" smtClean="0">
                <a:solidFill>
                  <a:srgbClr val="FF0000"/>
                </a:solidFill>
                <a:latin typeface="Tahoma"/>
              </a:rPr>
              <a:t>Felhasználó által generált videó: </a:t>
            </a:r>
            <a:r>
              <a:rPr lang="hu-HU" sz="1800" dirty="0" smtClean="0">
                <a:solidFill>
                  <a:srgbClr val="000000"/>
                </a:solidFill>
                <a:latin typeface="Tahoma"/>
              </a:rPr>
              <a:t>hangos vagy néma mozgóképek sorozata, amely önálló egységet alkot és amelyet egy vagy több felhasználó készít és/vagy tölt fel </a:t>
            </a:r>
            <a:r>
              <a:rPr lang="hu-HU" sz="1800" dirty="0" err="1" smtClean="0">
                <a:solidFill>
                  <a:srgbClr val="000000"/>
                </a:solidFill>
                <a:latin typeface="Tahoma"/>
              </a:rPr>
              <a:t>videómegosztó</a:t>
            </a:r>
            <a:r>
              <a:rPr lang="hu-HU" sz="1800" dirty="0" smtClean="0">
                <a:solidFill>
                  <a:srgbClr val="000000"/>
                </a:solidFill>
                <a:latin typeface="Tahoma"/>
              </a:rPr>
              <a:t> platformra</a:t>
            </a:r>
          </a:p>
          <a:p>
            <a:endParaRPr lang="hu-HU" sz="1800" dirty="0" smtClean="0">
              <a:solidFill>
                <a:srgbClr val="000000"/>
              </a:solidFill>
              <a:latin typeface="Tahoma"/>
            </a:endParaRPr>
          </a:p>
          <a:p>
            <a:pPr marL="285750" indent="-285750">
              <a:buFont typeface="Arial" panose="020B0604020202020204" pitchFamily="34" charset="0"/>
              <a:buChar char="•"/>
            </a:pPr>
            <a:r>
              <a:rPr lang="hu-HU" sz="1800" dirty="0" err="1" smtClean="0">
                <a:solidFill>
                  <a:srgbClr val="FF0000"/>
                </a:solidFill>
                <a:latin typeface="Tahoma"/>
              </a:rPr>
              <a:t>Videómegosztó</a:t>
            </a:r>
            <a:r>
              <a:rPr lang="hu-HU" sz="1800" dirty="0" smtClean="0">
                <a:solidFill>
                  <a:srgbClr val="FF0000"/>
                </a:solidFill>
                <a:latin typeface="Tahoma"/>
              </a:rPr>
              <a:t> platform szolgáltató: </a:t>
            </a:r>
            <a:r>
              <a:rPr lang="hu-HU" sz="1800" dirty="0" smtClean="0">
                <a:solidFill>
                  <a:srgbClr val="000000"/>
                </a:solidFill>
                <a:latin typeface="Tahoma"/>
              </a:rPr>
              <a:t>olyan természetes vagy jogi személy, amely </a:t>
            </a:r>
            <a:r>
              <a:rPr lang="hu-HU" sz="1800" dirty="0" err="1" smtClean="0">
                <a:solidFill>
                  <a:srgbClr val="000000"/>
                </a:solidFill>
                <a:latin typeface="Tahoma"/>
              </a:rPr>
              <a:t>videómegosztó</a:t>
            </a:r>
            <a:r>
              <a:rPr lang="hu-HU" sz="1800" dirty="0" smtClean="0">
                <a:solidFill>
                  <a:srgbClr val="000000"/>
                </a:solidFill>
                <a:latin typeface="Tahoma"/>
              </a:rPr>
              <a:t> platform szolgáltatást nyújt.</a:t>
            </a:r>
          </a:p>
          <a:p>
            <a:pPr marL="285750" indent="-285750">
              <a:buFont typeface="Arial" panose="020B0604020202020204" pitchFamily="34" charset="0"/>
              <a:buChar char="•"/>
            </a:pPr>
            <a:endParaRPr lang="hu-HU" sz="1800" dirty="0" smtClean="0">
              <a:solidFill>
                <a:srgbClr val="000000"/>
              </a:solidFill>
              <a:latin typeface="Tahoma"/>
            </a:endParaRPr>
          </a:p>
          <a:p>
            <a:pPr marL="285750" indent="-285750">
              <a:buFont typeface="Arial" panose="020B0604020202020204" pitchFamily="34" charset="0"/>
              <a:buChar char="•"/>
            </a:pPr>
            <a:endParaRPr lang="hu-HU" sz="1800" dirty="0">
              <a:solidFill>
                <a:prstClr val="black"/>
              </a:solidFill>
              <a:latin typeface="Tahoma"/>
            </a:endParaRPr>
          </a:p>
          <a:p>
            <a:pPr marL="285750" indent="-285750" algn="just">
              <a:buFontTx/>
              <a:buChar char="-"/>
            </a:pPr>
            <a:endParaRPr lang="hu-HU" sz="1800"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496">
            <a:off x="7251110" y="4924959"/>
            <a:ext cx="1850819" cy="1151674"/>
          </a:xfrm>
          <a:prstGeom prst="rect">
            <a:avLst/>
          </a:prstGeom>
        </p:spPr>
      </p:pic>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49772">
            <a:off x="5025550" y="4398079"/>
            <a:ext cx="2651053" cy="751573"/>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3936" y="5017072"/>
            <a:ext cx="2149676" cy="1121852"/>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11157">
            <a:off x="6288613" y="5508457"/>
            <a:ext cx="1596892" cy="859865"/>
          </a:xfrm>
          <a:prstGeom prst="rect">
            <a:avLst/>
          </a:prstGeom>
        </p:spPr>
      </p:pic>
      <p:sp>
        <p:nvSpPr>
          <p:cNvPr id="8" name="Lekerekített téglalap feliratnak 7"/>
          <p:cNvSpPr/>
          <p:nvPr/>
        </p:nvSpPr>
        <p:spPr>
          <a:xfrm>
            <a:off x="5770200" y="1268760"/>
            <a:ext cx="2808312" cy="2376264"/>
          </a:xfrm>
          <a:prstGeom prst="wedgeRoundRectCallout">
            <a:avLst>
              <a:gd name="adj1" fmla="val -76834"/>
              <a:gd name="adj2" fmla="val 922"/>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a:solidFill>
                  <a:schemeClr val="tx1"/>
                </a:solidFill>
              </a:rPr>
              <a:t>Újdonság, hogy az elektronikus kereskedelmi irányelv (2000/31/EK) mellett, az audiovizuális médiaszolgáltatásokról szóló irányelv is foglalkozik a </a:t>
            </a:r>
            <a:r>
              <a:rPr lang="hu-HU" sz="1000" dirty="0" err="1">
                <a:solidFill>
                  <a:schemeClr val="tx1"/>
                </a:solidFill>
              </a:rPr>
              <a:t>videomegosztó</a:t>
            </a:r>
            <a:r>
              <a:rPr lang="hu-HU" sz="1000" dirty="0">
                <a:solidFill>
                  <a:schemeClr val="tx1"/>
                </a:solidFill>
              </a:rPr>
              <a:t> oldalakkal (korábban ez nem volt így). Ez azt jelenti, hogy a két irányelv egymás mellett, a </a:t>
            </a:r>
            <a:r>
              <a:rPr lang="hu-HU" sz="1000" dirty="0" err="1">
                <a:solidFill>
                  <a:schemeClr val="tx1"/>
                </a:solidFill>
              </a:rPr>
              <a:t>videomegosztó</a:t>
            </a:r>
            <a:r>
              <a:rPr lang="hu-HU" sz="1000" dirty="0">
                <a:solidFill>
                  <a:schemeClr val="tx1"/>
                </a:solidFill>
              </a:rPr>
              <a:t> oldalak különböző aspektusait szabályozza. </a:t>
            </a:r>
          </a:p>
        </p:txBody>
      </p:sp>
    </p:spTree>
    <p:extLst>
      <p:ext uri="{BB962C8B-B14F-4D97-AF65-F5344CB8AC3E}">
        <p14:creationId xmlns:p14="http://schemas.microsoft.com/office/powerpoint/2010/main" val="3603418931"/>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p:txBody>
          <a:bodyPr>
            <a:normAutofit fontScale="85000" lnSpcReduction="10000"/>
          </a:bodyPr>
          <a:lstStyle/>
          <a:p>
            <a:r>
              <a:rPr lang="hu-HU" dirty="0" smtClean="0"/>
              <a:t>Videómegosztó</a:t>
            </a:r>
            <a:r>
              <a:rPr lang="hu-HU" dirty="0"/>
              <a:t>-</a:t>
            </a:r>
            <a:r>
              <a:rPr lang="hu-HU" dirty="0" smtClean="0"/>
              <a:t>platform szolgáltatások – a szabályozás iránya</a:t>
            </a:r>
            <a:endParaRPr lang="hu-HU" dirty="0"/>
          </a:p>
        </p:txBody>
      </p:sp>
      <p:sp>
        <p:nvSpPr>
          <p:cNvPr id="6" name="Szöveg helye 5"/>
          <p:cNvSpPr>
            <a:spLocks noGrp="1"/>
          </p:cNvSpPr>
          <p:nvPr>
            <p:ph type="body" sz="half" idx="2"/>
          </p:nvPr>
        </p:nvSpPr>
        <p:spPr>
          <a:xfrm>
            <a:off x="3779912" y="980728"/>
            <a:ext cx="5184576" cy="5580620"/>
          </a:xfrm>
        </p:spPr>
        <p:txBody>
          <a:bodyPr>
            <a:noAutofit/>
          </a:bodyPr>
          <a:lstStyle/>
          <a:p>
            <a:pPr algn="ctr">
              <a:lnSpc>
                <a:spcPts val="1400"/>
              </a:lnSpc>
            </a:pPr>
            <a:endParaRPr lang="hu-HU" sz="1200" dirty="0" smtClean="0">
              <a:solidFill>
                <a:srgbClr val="FF0000"/>
              </a:solidFill>
              <a:latin typeface="Tahoma"/>
            </a:endParaRPr>
          </a:p>
          <a:p>
            <a:pPr algn="ctr">
              <a:lnSpc>
                <a:spcPts val="1400"/>
              </a:lnSpc>
            </a:pPr>
            <a:r>
              <a:rPr lang="hu-HU" sz="1200" dirty="0" smtClean="0">
                <a:solidFill>
                  <a:srgbClr val="FF0000"/>
                </a:solidFill>
                <a:latin typeface="Tahoma"/>
              </a:rPr>
              <a:t>Cél: </a:t>
            </a:r>
          </a:p>
          <a:p>
            <a:pPr algn="ctr">
              <a:lnSpc>
                <a:spcPts val="1400"/>
              </a:lnSpc>
            </a:pPr>
            <a:endParaRPr lang="hu-HU" sz="1200" dirty="0" smtClean="0">
              <a:solidFill>
                <a:srgbClr val="FF0000"/>
              </a:solidFill>
              <a:latin typeface="Tahoma"/>
            </a:endParaRPr>
          </a:p>
          <a:p>
            <a:pPr>
              <a:lnSpc>
                <a:spcPts val="1400"/>
              </a:lnSpc>
              <a:buFont typeface="Wingdings" pitchFamily="2" charset="2"/>
              <a:buChar char="§"/>
            </a:pPr>
            <a:r>
              <a:rPr lang="hu-HU" sz="1200" dirty="0" smtClean="0">
                <a:latin typeface="Tahoma"/>
              </a:rPr>
              <a:t> a </a:t>
            </a:r>
            <a:r>
              <a:rPr lang="hu-HU" sz="1200" dirty="0" smtClean="0">
                <a:solidFill>
                  <a:srgbClr val="FF0000"/>
                </a:solidFill>
                <a:latin typeface="Tahoma"/>
              </a:rPr>
              <a:t>kiskorúak</a:t>
            </a:r>
            <a:r>
              <a:rPr lang="hu-HU" sz="1200" dirty="0" smtClean="0">
                <a:latin typeface="Tahoma"/>
              </a:rPr>
              <a:t> védelme azon tartalmaktól, amelyek károsíthatják  a </a:t>
            </a:r>
            <a:r>
              <a:rPr lang="hu-HU" sz="1200" dirty="0" smtClean="0">
                <a:solidFill>
                  <a:srgbClr val="FF0000"/>
                </a:solidFill>
                <a:latin typeface="Tahoma"/>
              </a:rPr>
              <a:t>testi, szellemi vagy erkölcsi fejlődés</a:t>
            </a:r>
            <a:r>
              <a:rPr lang="hu-HU" sz="1200" dirty="0" smtClean="0">
                <a:latin typeface="Tahoma"/>
              </a:rPr>
              <a:t>üket</a:t>
            </a:r>
          </a:p>
          <a:p>
            <a:pPr>
              <a:lnSpc>
                <a:spcPct val="100000"/>
              </a:lnSpc>
              <a:buFont typeface="Wingdings" pitchFamily="2" charset="2"/>
              <a:buChar char="§"/>
            </a:pPr>
            <a:r>
              <a:rPr lang="hu-HU" sz="1200" dirty="0" smtClean="0">
                <a:latin typeface="Tahoma"/>
              </a:rPr>
              <a:t> az </a:t>
            </a:r>
            <a:r>
              <a:rPr lang="hu-HU" sz="1200" dirty="0" smtClean="0">
                <a:solidFill>
                  <a:srgbClr val="FF0000"/>
                </a:solidFill>
                <a:latin typeface="Tahoma"/>
              </a:rPr>
              <a:t>összes állampolgár </a:t>
            </a:r>
            <a:r>
              <a:rPr lang="hu-HU" sz="1200" dirty="0" smtClean="0">
                <a:latin typeface="Tahoma"/>
              </a:rPr>
              <a:t>védelme az </a:t>
            </a:r>
            <a:r>
              <a:rPr lang="hu-HU" sz="1200" dirty="0" smtClean="0">
                <a:solidFill>
                  <a:srgbClr val="FF0000"/>
                </a:solidFill>
                <a:latin typeface="Tahoma"/>
              </a:rPr>
              <a:t>erőszakra és  gyűlöletre uszítást </a:t>
            </a:r>
            <a:r>
              <a:rPr lang="hu-HU" sz="1200" dirty="0" smtClean="0">
                <a:latin typeface="Tahoma"/>
              </a:rPr>
              <a:t>közvetítő tartalmaktól</a:t>
            </a:r>
          </a:p>
          <a:p>
            <a:pPr>
              <a:lnSpc>
                <a:spcPct val="100000"/>
              </a:lnSpc>
            </a:pPr>
            <a:endParaRPr lang="hu-HU" sz="1200" dirty="0">
              <a:latin typeface="Tahoma"/>
            </a:endParaRPr>
          </a:p>
          <a:p>
            <a:pPr>
              <a:lnSpc>
                <a:spcPct val="100000"/>
              </a:lnSpc>
            </a:pPr>
            <a:r>
              <a:rPr lang="hu-HU" sz="1200" dirty="0" smtClean="0">
                <a:solidFill>
                  <a:srgbClr val="FF0000"/>
                </a:solidFill>
                <a:latin typeface="Tahoma"/>
              </a:rPr>
              <a:t>Az intézkedések köre példálózó, így az alábbiak lehetnek különösen: </a:t>
            </a:r>
            <a:endParaRPr lang="hu-HU" sz="1200" dirty="0">
              <a:solidFill>
                <a:srgbClr val="FF0000"/>
              </a:solidFill>
              <a:latin typeface="Tahoma"/>
            </a:endParaRPr>
          </a:p>
          <a:p>
            <a:pPr lvl="1">
              <a:buFont typeface="Arial" pitchFamily="34" charset="0"/>
              <a:buChar char="•"/>
            </a:pPr>
            <a:r>
              <a:rPr lang="hu-HU" dirty="0" smtClean="0">
                <a:latin typeface="Tahoma"/>
              </a:rPr>
              <a:t> az </a:t>
            </a:r>
            <a:r>
              <a:rPr lang="hu-HU" dirty="0">
                <a:latin typeface="Tahoma"/>
              </a:rPr>
              <a:t>erőszakra és a gyűlöletre uszítás </a:t>
            </a:r>
            <a:r>
              <a:rPr lang="hu-HU" dirty="0" smtClean="0">
                <a:latin typeface="Tahoma"/>
              </a:rPr>
              <a:t>fogalmainak, valamint azon tartalmak meghatározása az </a:t>
            </a:r>
            <a:r>
              <a:rPr lang="hu-HU" dirty="0" err="1" smtClean="0">
                <a:latin typeface="Tahoma"/>
              </a:rPr>
              <a:t>ÁSZF-ben</a:t>
            </a:r>
            <a:r>
              <a:rPr lang="hu-HU" dirty="0" smtClean="0">
                <a:latin typeface="Tahoma"/>
              </a:rPr>
              <a:t>, amelyek alkalmasak </a:t>
            </a:r>
            <a:r>
              <a:rPr lang="hu-HU" dirty="0">
                <a:latin typeface="Tahoma"/>
              </a:rPr>
              <a:t>a kiskorúak testi, szellemi és erkölcsi fejlődésének károsítására;</a:t>
            </a:r>
          </a:p>
          <a:p>
            <a:pPr lvl="1">
              <a:buFont typeface="Arial" pitchFamily="34" charset="0"/>
              <a:buChar char="•"/>
            </a:pPr>
            <a:r>
              <a:rPr lang="hu-HU" dirty="0" smtClean="0">
                <a:latin typeface="Tahoma"/>
              </a:rPr>
              <a:t> olyan </a:t>
            </a:r>
            <a:r>
              <a:rPr lang="hu-HU" dirty="0">
                <a:latin typeface="Tahoma"/>
              </a:rPr>
              <a:t>felhasználói </a:t>
            </a:r>
            <a:r>
              <a:rPr lang="hu-HU" dirty="0" smtClean="0">
                <a:latin typeface="Tahoma"/>
              </a:rPr>
              <a:t>eszközök biztosítása, </a:t>
            </a:r>
            <a:r>
              <a:rPr lang="hu-HU" dirty="0">
                <a:latin typeface="Tahoma"/>
              </a:rPr>
              <a:t>amelyek lehetővé teszik a felhasználók számára, hogy jelentsék, </a:t>
            </a:r>
            <a:r>
              <a:rPr lang="hu-HU" dirty="0" smtClean="0">
                <a:latin typeface="Tahoma"/>
              </a:rPr>
              <a:t>ill. megjelöljék </a:t>
            </a:r>
            <a:r>
              <a:rPr lang="hu-HU" dirty="0">
                <a:latin typeface="Tahoma"/>
              </a:rPr>
              <a:t>az olyan tartalmakat, amelyek </a:t>
            </a:r>
            <a:r>
              <a:rPr lang="hu-HU" dirty="0" smtClean="0">
                <a:latin typeface="Tahoma"/>
              </a:rPr>
              <a:t>ilyen tartalmaknak minősülnek</a:t>
            </a:r>
            <a:r>
              <a:rPr lang="hu-HU" dirty="0">
                <a:latin typeface="Tahoma"/>
              </a:rPr>
              <a:t>;</a:t>
            </a:r>
          </a:p>
          <a:p>
            <a:pPr lvl="1">
              <a:buFont typeface="Arial" pitchFamily="34" charset="0"/>
              <a:buChar char="•"/>
            </a:pPr>
            <a:r>
              <a:rPr lang="hu-HU" dirty="0" smtClean="0">
                <a:latin typeface="Tahoma"/>
              </a:rPr>
              <a:t> a felhasználók számára életkor-ellenőrzési rendszerek kialakítása</a:t>
            </a:r>
          </a:p>
          <a:p>
            <a:pPr lvl="1">
              <a:buFont typeface="Arial" pitchFamily="34" charset="0"/>
              <a:buChar char="•"/>
            </a:pPr>
            <a:r>
              <a:rPr lang="hu-HU" dirty="0" smtClean="0">
                <a:latin typeface="Tahoma"/>
              </a:rPr>
              <a:t> </a:t>
            </a:r>
            <a:r>
              <a:rPr lang="hu-HU" dirty="0">
                <a:latin typeface="Tahoma"/>
              </a:rPr>
              <a:t>az olyan </a:t>
            </a:r>
            <a:r>
              <a:rPr lang="hu-HU" dirty="0" smtClean="0">
                <a:latin typeface="Tahoma"/>
              </a:rPr>
              <a:t>rendszerek, </a:t>
            </a:r>
            <a:r>
              <a:rPr lang="hu-HU" dirty="0">
                <a:latin typeface="Tahoma"/>
              </a:rPr>
              <a:t>amelyek lehetővé teszik a </a:t>
            </a:r>
            <a:r>
              <a:rPr lang="hu-HU" dirty="0" smtClean="0">
                <a:latin typeface="Tahoma"/>
              </a:rPr>
              <a:t>videómegosztó</a:t>
            </a:r>
            <a:r>
              <a:rPr lang="hu-HU" dirty="0">
                <a:latin typeface="Tahoma"/>
              </a:rPr>
              <a:t>-</a:t>
            </a:r>
            <a:r>
              <a:rPr lang="hu-HU" dirty="0" smtClean="0">
                <a:latin typeface="Tahoma"/>
              </a:rPr>
              <a:t>platform </a:t>
            </a:r>
            <a:r>
              <a:rPr lang="hu-HU" dirty="0">
                <a:latin typeface="Tahoma"/>
              </a:rPr>
              <a:t>szolgáltatás </a:t>
            </a:r>
            <a:r>
              <a:rPr lang="hu-HU" dirty="0" smtClean="0">
                <a:latin typeface="Tahoma"/>
              </a:rPr>
              <a:t>felhasználóinak a tartalmak értékelését</a:t>
            </a:r>
            <a:endParaRPr lang="hu-HU" dirty="0">
              <a:latin typeface="Tahoma"/>
            </a:endParaRPr>
          </a:p>
          <a:p>
            <a:pPr lvl="1">
              <a:buFont typeface="Arial" pitchFamily="34" charset="0"/>
              <a:buChar char="•"/>
            </a:pPr>
            <a:r>
              <a:rPr lang="hu-HU" dirty="0" smtClean="0">
                <a:latin typeface="Tahoma"/>
              </a:rPr>
              <a:t> </a:t>
            </a:r>
            <a:r>
              <a:rPr lang="hu-HU" dirty="0">
                <a:latin typeface="Tahoma"/>
              </a:rPr>
              <a:t>a szülői felügyeleti rendszerek elérhetővé </a:t>
            </a:r>
            <a:r>
              <a:rPr lang="hu-HU" dirty="0" smtClean="0">
                <a:latin typeface="Tahoma"/>
              </a:rPr>
              <a:t>tétele stb.</a:t>
            </a:r>
          </a:p>
        </p:txBody>
      </p:sp>
      <p:sp>
        <p:nvSpPr>
          <p:cNvPr id="5" name="Lekerekített téglalap feliratnak 4"/>
          <p:cNvSpPr/>
          <p:nvPr/>
        </p:nvSpPr>
        <p:spPr>
          <a:xfrm>
            <a:off x="179512" y="1700808"/>
            <a:ext cx="3384376" cy="3240360"/>
          </a:xfrm>
          <a:prstGeom prst="wedgeRoundRectCallout">
            <a:avLst>
              <a:gd name="adj1" fmla="val 49338"/>
              <a:gd name="adj2" fmla="val -14483"/>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000" dirty="0" smtClean="0">
                <a:solidFill>
                  <a:schemeClr val="tx1"/>
                </a:solidFill>
              </a:rPr>
              <a:t>A szabályozás lényege</a:t>
            </a:r>
            <a:r>
              <a:rPr lang="hu-HU" sz="1000" dirty="0">
                <a:solidFill>
                  <a:schemeClr val="tx1"/>
                </a:solidFill>
              </a:rPr>
              <a:t>, hogy megállapítható legyen a szolgáltatásokra vonatkozó joghatóság, és a tagállamok léptessenek életbe olyan mechanizmusokat (leginkább ön- és társszabályozás formájában), amelyek az elérendő célokat szolgálják (pl. az audiovizuális tartalmak megjelölése). A </a:t>
            </a:r>
            <a:r>
              <a:rPr lang="hu-HU" sz="1000" dirty="0" err="1" smtClean="0">
                <a:solidFill>
                  <a:schemeClr val="tx1"/>
                </a:solidFill>
              </a:rPr>
              <a:t>videómegosztó</a:t>
            </a:r>
            <a:r>
              <a:rPr lang="hu-HU" sz="1000" dirty="0" smtClean="0">
                <a:solidFill>
                  <a:schemeClr val="tx1"/>
                </a:solidFill>
              </a:rPr>
              <a:t> </a:t>
            </a:r>
            <a:r>
              <a:rPr lang="hu-HU" sz="1000" dirty="0">
                <a:solidFill>
                  <a:schemeClr val="tx1"/>
                </a:solidFill>
              </a:rPr>
              <a:t>oldalak továbbra sem lesznek felelősek az általuk megosztott tartalmakért, azonban felelősek azért, hogy kidolgozzák azokat az eljárásokat, amelyek során az illegális tartalmakat hatékonyan és gyorsan el lehet távolítani. Azon médiaszolgáltatók, amelyek ún. csatornát nyitnak a </a:t>
            </a:r>
            <a:r>
              <a:rPr lang="hu-HU" sz="1000" dirty="0" err="1" smtClean="0">
                <a:solidFill>
                  <a:schemeClr val="tx1"/>
                </a:solidFill>
              </a:rPr>
              <a:t>videómegosztó</a:t>
            </a:r>
            <a:r>
              <a:rPr lang="hu-HU" sz="1000" dirty="0" smtClean="0">
                <a:solidFill>
                  <a:schemeClr val="tx1"/>
                </a:solidFill>
              </a:rPr>
              <a:t> </a:t>
            </a:r>
            <a:r>
              <a:rPr lang="hu-HU" sz="1000" dirty="0">
                <a:solidFill>
                  <a:schemeClr val="tx1"/>
                </a:solidFill>
              </a:rPr>
              <a:t>oldalon </a:t>
            </a:r>
            <a:r>
              <a:rPr lang="hu-HU" sz="1000" dirty="0" smtClean="0">
                <a:solidFill>
                  <a:schemeClr val="tx1"/>
                </a:solidFill>
              </a:rPr>
              <a:t>,felelősséggel </a:t>
            </a:r>
            <a:r>
              <a:rPr lang="hu-HU" sz="1000" dirty="0">
                <a:solidFill>
                  <a:schemeClr val="tx1"/>
                </a:solidFill>
              </a:rPr>
              <a:t>tartoznak annak tartamáért. A </a:t>
            </a:r>
            <a:r>
              <a:rPr lang="hu-HU" sz="1000" dirty="0" err="1" smtClean="0">
                <a:solidFill>
                  <a:schemeClr val="tx1"/>
                </a:solidFill>
              </a:rPr>
              <a:t>facebook</a:t>
            </a:r>
            <a:r>
              <a:rPr lang="hu-HU" sz="1000" dirty="0" smtClean="0">
                <a:solidFill>
                  <a:schemeClr val="tx1"/>
                </a:solidFill>
              </a:rPr>
              <a:t> </a:t>
            </a:r>
            <a:r>
              <a:rPr lang="hu-HU" sz="1000" dirty="0">
                <a:solidFill>
                  <a:schemeClr val="tx1"/>
                </a:solidFill>
              </a:rPr>
              <a:t>és az azon elhelyezett audiovizuális tartalmakra továbbra sem vonatkoznak majd az audiovizuális médiaszolgáltatásokról szóló irányelv rendelkezései, mert a </a:t>
            </a:r>
            <a:r>
              <a:rPr lang="hu-HU" sz="1000" dirty="0" err="1">
                <a:solidFill>
                  <a:schemeClr val="tx1"/>
                </a:solidFill>
              </a:rPr>
              <a:t>f</a:t>
            </a:r>
            <a:r>
              <a:rPr lang="hu-HU" sz="1000" dirty="0" err="1" smtClean="0">
                <a:solidFill>
                  <a:schemeClr val="tx1"/>
                </a:solidFill>
              </a:rPr>
              <a:t>acebook</a:t>
            </a:r>
            <a:r>
              <a:rPr lang="hu-HU" sz="1000" dirty="0" smtClean="0">
                <a:solidFill>
                  <a:schemeClr val="tx1"/>
                </a:solidFill>
              </a:rPr>
              <a:t> </a:t>
            </a:r>
            <a:r>
              <a:rPr lang="hu-HU" sz="1000" dirty="0">
                <a:solidFill>
                  <a:schemeClr val="tx1"/>
                </a:solidFill>
              </a:rPr>
              <a:t>„elsődleges” célja nem a </a:t>
            </a:r>
            <a:r>
              <a:rPr lang="hu-HU" sz="1000" dirty="0" err="1" smtClean="0">
                <a:solidFill>
                  <a:schemeClr val="tx1"/>
                </a:solidFill>
              </a:rPr>
              <a:t>videómegosztás</a:t>
            </a:r>
            <a:r>
              <a:rPr lang="hu-HU" sz="1000" dirty="0">
                <a:solidFill>
                  <a:schemeClr val="tx1"/>
                </a:solidFill>
              </a:rPr>
              <a:t>. </a:t>
            </a:r>
          </a:p>
        </p:txBody>
      </p:sp>
    </p:spTree>
    <p:extLst>
      <p:ext uri="{BB962C8B-B14F-4D97-AF65-F5344CB8AC3E}">
        <p14:creationId xmlns:p14="http://schemas.microsoft.com/office/powerpoint/2010/main" val="2630690846"/>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lstStyle/>
          <a:p>
            <a:pPr algn="just"/>
            <a:r>
              <a:rPr lang="hu-HU" sz="1600" i="1" dirty="0" smtClean="0"/>
              <a:t>„hangos vagy néma mozgóképek sorozata, amely egy médiaszolgáltató által kialakított műsorrendben vagy műsorkínálatban önálló egységet alkot, </a:t>
            </a:r>
            <a:r>
              <a:rPr lang="hu-HU" sz="1600" i="1" strike="sngStrike" dirty="0" smtClean="0"/>
              <a:t>és amelynek formája és tartalma a televíziós műsorszolgáltatáséhoz hasonlítható</a:t>
            </a:r>
            <a:r>
              <a:rPr lang="hu-HU" sz="1600" i="1" dirty="0" smtClean="0"/>
              <a:t>. </a:t>
            </a:r>
            <a:r>
              <a:rPr lang="hu-HU" sz="1600" i="1" strike="sngStrike" dirty="0" smtClean="0"/>
              <a:t>A műsorszámok magukban foglalják például</a:t>
            </a:r>
            <a:r>
              <a:rPr lang="hu-HU" sz="1600" i="1" dirty="0" smtClean="0"/>
              <a:t> ideértve az egész estés filme</a:t>
            </a:r>
            <a:r>
              <a:rPr lang="hu-HU" sz="1600" i="1" strike="sngStrike" dirty="0" smtClean="0"/>
              <a:t>ke</a:t>
            </a:r>
            <a:r>
              <a:rPr lang="hu-HU" sz="1600" i="1" dirty="0" smtClean="0"/>
              <a:t>t, </a:t>
            </a:r>
            <a:r>
              <a:rPr lang="hu-HU" sz="1600" i="1" dirty="0" smtClean="0">
                <a:solidFill>
                  <a:srgbClr val="FF0000"/>
                </a:solidFill>
              </a:rPr>
              <a:t>a rövid videót, </a:t>
            </a:r>
            <a:r>
              <a:rPr lang="hu-HU" sz="1600" i="1" dirty="0" smtClean="0"/>
              <a:t>sportesemény</a:t>
            </a:r>
            <a:r>
              <a:rPr lang="hu-HU" sz="1600" i="1" strike="sngStrike" dirty="0" smtClean="0"/>
              <a:t>eke</a:t>
            </a:r>
            <a:r>
              <a:rPr lang="hu-HU" sz="1600" i="1" dirty="0" smtClean="0"/>
              <a:t>t, vígjátéko</a:t>
            </a:r>
            <a:r>
              <a:rPr lang="hu-HU" sz="1600" i="1" strike="sngStrike" dirty="0" smtClean="0"/>
              <a:t>ka</a:t>
            </a:r>
            <a:r>
              <a:rPr lang="hu-HU" sz="1600" i="1" dirty="0" smtClean="0"/>
              <a:t>t, dokumentumfilme</a:t>
            </a:r>
            <a:r>
              <a:rPr lang="hu-HU" sz="1600" i="1" strike="sngStrike" dirty="0" smtClean="0"/>
              <a:t>ke</a:t>
            </a:r>
            <a:r>
              <a:rPr lang="hu-HU" sz="1600" i="1" dirty="0" smtClean="0"/>
              <a:t>t, gyermekműsor</a:t>
            </a:r>
            <a:r>
              <a:rPr lang="hu-HU" sz="1600" i="1" strike="sngStrike" dirty="0" smtClean="0"/>
              <a:t>oka</a:t>
            </a:r>
            <a:r>
              <a:rPr lang="hu-HU" sz="1600" i="1" dirty="0" smtClean="0"/>
              <a:t>t és az eredeti drámá</a:t>
            </a:r>
            <a:r>
              <a:rPr lang="hu-HU" sz="1600" i="1" strike="sngStrike" dirty="0" smtClean="0"/>
              <a:t>ka</a:t>
            </a:r>
            <a:r>
              <a:rPr lang="hu-HU" sz="1600" i="1" dirty="0" smtClean="0"/>
              <a:t>t.”</a:t>
            </a:r>
          </a:p>
          <a:p>
            <a:pPr algn="just"/>
            <a:endParaRPr lang="hu-HU" sz="1600" i="1" dirty="0" smtClean="0"/>
          </a:p>
          <a:p>
            <a:pPr algn="just">
              <a:buFontTx/>
              <a:buChar char="-"/>
            </a:pPr>
            <a:r>
              <a:rPr lang="hu-HU" sz="1600" dirty="0" smtClean="0"/>
              <a:t> a hatályos meghatározás elavult – a televíziós környezethez igazodik</a:t>
            </a:r>
          </a:p>
          <a:p>
            <a:pPr algn="just">
              <a:buFontTx/>
              <a:buChar char="-"/>
            </a:pPr>
            <a:r>
              <a:rPr lang="hu-HU" sz="1600" dirty="0" smtClean="0"/>
              <a:t> a tartalmak hossza/szerkezete a televíziózásban is átalakult</a:t>
            </a:r>
          </a:p>
          <a:p>
            <a:pPr algn="just">
              <a:buFontTx/>
              <a:buChar char="-"/>
            </a:pPr>
            <a:r>
              <a:rPr lang="hu-HU" sz="1600" dirty="0" smtClean="0"/>
              <a:t> </a:t>
            </a:r>
            <a:r>
              <a:rPr lang="hu-HU" sz="1600" dirty="0" err="1" smtClean="0"/>
              <a:t>ú.n</a:t>
            </a:r>
            <a:r>
              <a:rPr lang="hu-HU" sz="1600" dirty="0" smtClean="0"/>
              <a:t>. rövid formátumú tartalmak (pl. főző-, magazinműsorok)</a:t>
            </a:r>
          </a:p>
          <a:p>
            <a:pPr algn="just"/>
            <a:endParaRPr lang="hu-HU" sz="1600" i="1" dirty="0" smtClean="0"/>
          </a:p>
          <a:p>
            <a:pPr algn="just"/>
            <a:endParaRPr lang="hu-HU" sz="1600" i="1" dirty="0"/>
          </a:p>
        </p:txBody>
      </p:sp>
      <p:sp>
        <p:nvSpPr>
          <p:cNvPr id="3" name="Szöveg helye 2"/>
          <p:cNvSpPr>
            <a:spLocks noGrp="1"/>
          </p:cNvSpPr>
          <p:nvPr>
            <p:ph type="body" sz="half" idx="10"/>
          </p:nvPr>
        </p:nvSpPr>
        <p:spPr/>
        <p:txBody>
          <a:bodyPr/>
          <a:lstStyle/>
          <a:p>
            <a:pPr algn="ctr"/>
            <a:r>
              <a:rPr lang="hu-HU" b="1" dirty="0" smtClean="0"/>
              <a:t>A műsorszám fogalma</a:t>
            </a:r>
            <a:endParaRPr lang="hu-HU" b="1" dirty="0"/>
          </a:p>
        </p:txBody>
      </p:sp>
      <p:sp>
        <p:nvSpPr>
          <p:cNvPr id="4" name="Szöveg helye 3"/>
          <p:cNvSpPr>
            <a:spLocks noGrp="1"/>
          </p:cNvSpPr>
          <p:nvPr>
            <p:ph type="body" sz="half" idx="11"/>
          </p:nvPr>
        </p:nvSpPr>
        <p:spPr/>
        <p:txBody>
          <a:bodyPr/>
          <a:lstStyle/>
          <a:p>
            <a:endParaRPr lang="hu-HU"/>
          </a:p>
        </p:txBody>
      </p:sp>
      <p:pic>
        <p:nvPicPr>
          <p:cNvPr id="1027" name="Picture 3" descr="D:\magán\2017\flf.png"/>
          <p:cNvPicPr>
            <a:picLocks noChangeAspect="1" noChangeArrowheads="1"/>
          </p:cNvPicPr>
          <p:nvPr/>
        </p:nvPicPr>
        <p:blipFill>
          <a:blip r:embed="rId2" cstate="print"/>
          <a:srcRect/>
          <a:stretch>
            <a:fillRect/>
          </a:stretch>
        </p:blipFill>
        <p:spPr bwMode="auto">
          <a:xfrm>
            <a:off x="827585" y="4365104"/>
            <a:ext cx="2088232" cy="1581150"/>
          </a:xfrm>
          <a:prstGeom prst="rect">
            <a:avLst/>
          </a:prstGeom>
          <a:noFill/>
        </p:spPr>
      </p:pic>
      <p:pic>
        <p:nvPicPr>
          <p:cNvPr id="1028" name="Picture 4" descr="D:\magán\2017\svid.png"/>
          <p:cNvPicPr>
            <a:picLocks noChangeAspect="1" noChangeArrowheads="1"/>
          </p:cNvPicPr>
          <p:nvPr/>
        </p:nvPicPr>
        <p:blipFill>
          <a:blip r:embed="rId3" cstate="print"/>
          <a:srcRect/>
          <a:stretch>
            <a:fillRect/>
          </a:stretch>
        </p:blipFill>
        <p:spPr bwMode="auto">
          <a:xfrm>
            <a:off x="3275856" y="5301208"/>
            <a:ext cx="1143000" cy="857250"/>
          </a:xfrm>
          <a:prstGeom prst="rect">
            <a:avLst/>
          </a:prstGeom>
          <a:noFill/>
        </p:spPr>
      </p:pic>
      <p:pic>
        <p:nvPicPr>
          <p:cNvPr id="1029" name="Picture 5" descr="D:\magán\2017\sport.jpg"/>
          <p:cNvPicPr>
            <a:picLocks noChangeAspect="1" noChangeArrowheads="1"/>
          </p:cNvPicPr>
          <p:nvPr/>
        </p:nvPicPr>
        <p:blipFill>
          <a:blip r:embed="rId4" cstate="print"/>
          <a:srcRect/>
          <a:stretch>
            <a:fillRect/>
          </a:stretch>
        </p:blipFill>
        <p:spPr bwMode="auto">
          <a:xfrm>
            <a:off x="4716016" y="4437112"/>
            <a:ext cx="2016224" cy="1512168"/>
          </a:xfrm>
          <a:prstGeom prst="rect">
            <a:avLst/>
          </a:prstGeom>
          <a:noFill/>
        </p:spPr>
      </p:pic>
      <p:pic>
        <p:nvPicPr>
          <p:cNvPr id="1030" name="Picture 6" descr="D:\magán\2017\f.png"/>
          <p:cNvPicPr>
            <a:picLocks noChangeAspect="1" noChangeArrowheads="1"/>
          </p:cNvPicPr>
          <p:nvPr/>
        </p:nvPicPr>
        <p:blipFill>
          <a:blip r:embed="rId5" cstate="print"/>
          <a:srcRect/>
          <a:stretch>
            <a:fillRect/>
          </a:stretch>
        </p:blipFill>
        <p:spPr bwMode="auto">
          <a:xfrm>
            <a:off x="3131840" y="4149080"/>
            <a:ext cx="1477516" cy="1001266"/>
          </a:xfrm>
          <a:prstGeom prst="rect">
            <a:avLst/>
          </a:prstGeom>
          <a:noFill/>
        </p:spPr>
      </p:pic>
      <p:pic>
        <p:nvPicPr>
          <p:cNvPr id="1031" name="Picture 7" descr="D:\magán\2017\doku.jpg"/>
          <p:cNvPicPr>
            <a:picLocks noChangeAspect="1" noChangeArrowheads="1"/>
          </p:cNvPicPr>
          <p:nvPr/>
        </p:nvPicPr>
        <p:blipFill>
          <a:blip r:embed="rId6" cstate="print"/>
          <a:srcRect/>
          <a:stretch>
            <a:fillRect/>
          </a:stretch>
        </p:blipFill>
        <p:spPr bwMode="auto">
          <a:xfrm>
            <a:off x="6804248" y="3933056"/>
            <a:ext cx="2133600" cy="999555"/>
          </a:xfrm>
          <a:prstGeom prst="rect">
            <a:avLst/>
          </a:prstGeom>
          <a:noFill/>
        </p:spPr>
      </p:pic>
      <p:pic>
        <p:nvPicPr>
          <p:cNvPr id="1032" name="Picture 8" descr="D:\magán\2017\gyműsor.jpg"/>
          <p:cNvPicPr>
            <a:picLocks noChangeAspect="1" noChangeArrowheads="1"/>
          </p:cNvPicPr>
          <p:nvPr/>
        </p:nvPicPr>
        <p:blipFill>
          <a:blip r:embed="rId7" cstate="print"/>
          <a:srcRect/>
          <a:stretch>
            <a:fillRect/>
          </a:stretch>
        </p:blipFill>
        <p:spPr bwMode="auto">
          <a:xfrm>
            <a:off x="7452320" y="2996952"/>
            <a:ext cx="1500758" cy="872108"/>
          </a:xfrm>
          <a:prstGeom prst="rect">
            <a:avLst/>
          </a:prstGeom>
          <a:noFill/>
        </p:spPr>
      </p:pic>
      <p:pic>
        <p:nvPicPr>
          <p:cNvPr id="1033" name="Picture 9" descr="D:\magán\2017\dra.jpg"/>
          <p:cNvPicPr>
            <a:picLocks noChangeAspect="1" noChangeArrowheads="1"/>
          </p:cNvPicPr>
          <p:nvPr/>
        </p:nvPicPr>
        <p:blipFill>
          <a:blip r:embed="rId8" cstate="print"/>
          <a:srcRect/>
          <a:stretch>
            <a:fillRect/>
          </a:stretch>
        </p:blipFill>
        <p:spPr bwMode="auto">
          <a:xfrm>
            <a:off x="6948264" y="5085184"/>
            <a:ext cx="1949003" cy="8494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11560" y="2780928"/>
            <a:ext cx="8229600" cy="3672408"/>
          </a:xfrm>
        </p:spPr>
        <p:txBody>
          <a:bodyPr/>
          <a:lstStyle/>
          <a:p>
            <a:pPr>
              <a:spcAft>
                <a:spcPts val="600"/>
              </a:spcAft>
            </a:pPr>
            <a:r>
              <a:rPr lang="hu-HU" sz="1800" dirty="0" smtClean="0"/>
              <a:t>2018. eleje – új Irányelv végleges szövegezése lezárul?</a:t>
            </a:r>
          </a:p>
          <a:p>
            <a:pPr>
              <a:spcAft>
                <a:spcPts val="600"/>
              </a:spcAft>
            </a:pPr>
            <a:r>
              <a:rPr lang="hu-HU" sz="1800" dirty="0" smtClean="0"/>
              <a:t>az átültetésre 2 év áll a tagállamok rendelkezésére</a:t>
            </a:r>
          </a:p>
          <a:p>
            <a:pPr>
              <a:spcAft>
                <a:spcPts val="600"/>
              </a:spcAft>
            </a:pPr>
            <a:r>
              <a:rPr lang="hu-HU" sz="1800" dirty="0" smtClean="0"/>
              <a:t>szükségszerű </a:t>
            </a:r>
            <a:r>
              <a:rPr lang="hu-HU" sz="1800" smtClean="0"/>
              <a:t>Mttv</a:t>
            </a:r>
            <a:r>
              <a:rPr lang="hu-HU" sz="1800" smtClean="0"/>
              <a:t>.–</a:t>
            </a:r>
            <a:r>
              <a:rPr lang="hu-HU" sz="1800" dirty="0" smtClean="0"/>
              <a:t>módosítás </a:t>
            </a:r>
          </a:p>
          <a:p>
            <a:pPr>
              <a:spcAft>
                <a:spcPts val="600"/>
              </a:spcAft>
            </a:pPr>
            <a:r>
              <a:rPr lang="hu-HU" sz="1800" dirty="0" smtClean="0"/>
              <a:t>joggyakorlat alakítása</a:t>
            </a:r>
          </a:p>
          <a:p>
            <a:pPr>
              <a:spcAft>
                <a:spcPts val="600"/>
              </a:spcAft>
            </a:pPr>
            <a:r>
              <a:rPr lang="hu-HU" sz="1800" dirty="0" smtClean="0"/>
              <a:t>lekérhető médiaszolgáltatások – melyek azok?  – kvóta monitorozás</a:t>
            </a:r>
          </a:p>
          <a:p>
            <a:pPr>
              <a:spcAft>
                <a:spcPts val="600"/>
              </a:spcAft>
            </a:pPr>
            <a:r>
              <a:rPr lang="hu-HU" sz="1800" dirty="0" smtClean="0"/>
              <a:t>Videómegosztó-platformok intézkedéseinek felügyelete</a:t>
            </a:r>
          </a:p>
          <a:p>
            <a:pPr>
              <a:spcAft>
                <a:spcPts val="600"/>
              </a:spcAft>
            </a:pPr>
            <a:endParaRPr lang="hu-HU" sz="1800" dirty="0" smtClean="0"/>
          </a:p>
          <a:p>
            <a:endParaRPr lang="hu-HU" sz="1800" dirty="0"/>
          </a:p>
        </p:txBody>
      </p:sp>
      <p:sp>
        <p:nvSpPr>
          <p:cNvPr id="3" name="Szöveg helye 2"/>
          <p:cNvSpPr>
            <a:spLocks noGrp="1"/>
          </p:cNvSpPr>
          <p:nvPr>
            <p:ph type="body" sz="half" idx="2"/>
          </p:nvPr>
        </p:nvSpPr>
        <p:spPr>
          <a:xfrm>
            <a:off x="617239" y="1268761"/>
            <a:ext cx="8219256" cy="1296144"/>
          </a:xfrm>
        </p:spPr>
        <p:txBody>
          <a:bodyPr>
            <a:normAutofit/>
          </a:bodyPr>
          <a:lstStyle/>
          <a:p>
            <a:pPr>
              <a:spcAft>
                <a:spcPts val="600"/>
              </a:spcAft>
              <a:buFontTx/>
              <a:buChar char="-"/>
            </a:pPr>
            <a:r>
              <a:rPr lang="hu-HU" sz="1800" dirty="0" smtClean="0"/>
              <a:t> videómegosztó-platform szolgáltatások – intézkedések hatékonysága?</a:t>
            </a:r>
          </a:p>
          <a:p>
            <a:pPr>
              <a:spcAft>
                <a:spcPts val="600"/>
              </a:spcAft>
              <a:buFontTx/>
              <a:buChar char="-"/>
            </a:pPr>
            <a:r>
              <a:rPr lang="hu-HU" sz="1800" dirty="0" smtClean="0"/>
              <a:t> jó példák – </a:t>
            </a:r>
            <a:r>
              <a:rPr lang="hu-HU" sz="1800" dirty="0" err="1" smtClean="0"/>
              <a:t>YouTube</a:t>
            </a:r>
            <a:r>
              <a:rPr lang="hu-HU" sz="1800" dirty="0" smtClean="0"/>
              <a:t> közösségi iránymutatása</a:t>
            </a:r>
          </a:p>
          <a:p>
            <a:pPr>
              <a:buFontTx/>
              <a:buChar char="-"/>
            </a:pPr>
            <a:r>
              <a:rPr lang="hu-HU" sz="1800" dirty="0" smtClean="0"/>
              <a:t> magyar </a:t>
            </a:r>
            <a:r>
              <a:rPr lang="hu-HU" sz="1800" dirty="0" err="1" smtClean="0"/>
              <a:t>videómegosztók</a:t>
            </a:r>
            <a:r>
              <a:rPr lang="hu-HU" sz="1800" dirty="0" smtClean="0"/>
              <a:t> ?</a:t>
            </a:r>
            <a:endParaRPr lang="hu-HU" sz="1800" dirty="0"/>
          </a:p>
        </p:txBody>
      </p:sp>
      <p:sp>
        <p:nvSpPr>
          <p:cNvPr id="4" name="Szöveg helye 3"/>
          <p:cNvSpPr>
            <a:spLocks noGrp="1"/>
          </p:cNvSpPr>
          <p:nvPr>
            <p:ph type="body" sz="half" idx="10"/>
          </p:nvPr>
        </p:nvSpPr>
        <p:spPr/>
        <p:txBody>
          <a:bodyPr/>
          <a:lstStyle/>
          <a:p>
            <a:r>
              <a:rPr lang="hu-HU" sz="2400" b="1" dirty="0"/>
              <a:t>Jövőbeli kihívások</a:t>
            </a:r>
          </a:p>
          <a:p>
            <a:endParaRPr lang="hu-HU" dirty="0"/>
          </a:p>
        </p:txBody>
      </p:sp>
      <p:sp>
        <p:nvSpPr>
          <p:cNvPr id="5" name="Szöveg helye 4"/>
          <p:cNvSpPr>
            <a:spLocks noGrp="1"/>
          </p:cNvSpPr>
          <p:nvPr>
            <p:ph type="body" sz="half" idx="11"/>
          </p:nvPr>
        </p:nvSpPr>
        <p:spPr/>
        <p:txBody>
          <a:bodyPr/>
          <a:lstStyle/>
          <a:p>
            <a:endParaRPr lang="hu-H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16879"/>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1268760"/>
            <a:ext cx="8219256" cy="4464496"/>
          </a:xfrm>
        </p:spPr>
        <p:txBody>
          <a:bodyPr>
            <a:normAutofit/>
          </a:bodyPr>
          <a:lstStyle/>
          <a:p>
            <a:pPr marL="285750" indent="-285750" algn="ctr"/>
            <a:r>
              <a:rPr lang="hu-HU" sz="2400" b="1" dirty="0" smtClean="0"/>
              <a:t>Fontosabb állomások</a:t>
            </a:r>
          </a:p>
          <a:p>
            <a:pPr marL="285750" indent="-285750" algn="just">
              <a:buFont typeface="Arial" panose="020B0604020202020204" pitchFamily="34" charset="0"/>
              <a:buChar char="•"/>
            </a:pPr>
            <a:endParaRPr lang="hu-HU" sz="1800" dirty="0" smtClean="0"/>
          </a:p>
          <a:p>
            <a:pPr marL="285750" indent="-285750" algn="just">
              <a:buFont typeface="Arial" panose="020B0604020202020204" pitchFamily="34" charset="0"/>
              <a:buChar char="•"/>
            </a:pPr>
            <a:endParaRPr lang="hu-HU" sz="1800" dirty="0" smtClean="0"/>
          </a:p>
          <a:p>
            <a:pPr marL="285750" indent="-285750" algn="just">
              <a:buFont typeface="Arial" panose="020B0604020202020204" pitchFamily="34" charset="0"/>
              <a:buChar char="•"/>
            </a:pPr>
            <a:r>
              <a:rPr lang="hu-HU" dirty="0" smtClean="0"/>
              <a:t>2010/13/EU Irányelv az Audiovizuális </a:t>
            </a:r>
            <a:r>
              <a:rPr lang="hu-HU" dirty="0" smtClean="0"/>
              <a:t>médiaszolgáltatásokról </a:t>
            </a:r>
            <a:endParaRPr lang="hu-HU" dirty="0" smtClean="0"/>
          </a:p>
          <a:p>
            <a:pPr marL="285750" indent="-285750" algn="just"/>
            <a:r>
              <a:rPr lang="hu-HU" dirty="0" smtClean="0"/>
              <a:t>	(</a:t>
            </a:r>
            <a:r>
              <a:rPr lang="hu-HU" u="sng" dirty="0" smtClean="0"/>
              <a:t>2010. március 10.</a:t>
            </a:r>
            <a:r>
              <a:rPr lang="hu-HU" dirty="0" smtClean="0"/>
              <a:t>)</a:t>
            </a:r>
          </a:p>
          <a:p>
            <a:pPr marL="285750" indent="-285750" algn="just"/>
            <a:endParaRPr lang="hu-HU" dirty="0" smtClean="0"/>
          </a:p>
          <a:p>
            <a:pPr marL="285750" indent="-285750" algn="just">
              <a:buFont typeface="Arial" panose="020B0604020202020204" pitchFamily="34" charset="0"/>
              <a:buChar char="•"/>
            </a:pPr>
            <a:r>
              <a:rPr lang="hu-HU" dirty="0" smtClean="0"/>
              <a:t>Európai Bizottság – </a:t>
            </a:r>
            <a:r>
              <a:rPr lang="hu-HU" u="sng" dirty="0" smtClean="0"/>
              <a:t>REFIT</a:t>
            </a:r>
            <a:r>
              <a:rPr lang="hu-HU" dirty="0" smtClean="0"/>
              <a:t> – ex post értékelés</a:t>
            </a:r>
          </a:p>
          <a:p>
            <a:pPr algn="just"/>
            <a:endParaRPr lang="hu-HU" dirty="0" smtClean="0"/>
          </a:p>
          <a:p>
            <a:pPr marL="285750" indent="-285750" algn="just">
              <a:buFont typeface="Arial" panose="020B0604020202020204" pitchFamily="34" charset="0"/>
              <a:buChar char="•"/>
            </a:pPr>
            <a:r>
              <a:rPr lang="hu-HU" u="sng" dirty="0" smtClean="0"/>
              <a:t>2016. május 25.</a:t>
            </a:r>
            <a:r>
              <a:rPr lang="hu-HU" dirty="0" smtClean="0"/>
              <a:t> – az Irányelv módosítását célzó tervezet elfogadása</a:t>
            </a:r>
          </a:p>
          <a:p>
            <a:pPr marL="285750" indent="-285750" algn="just">
              <a:buFont typeface="Arial" panose="020B0604020202020204" pitchFamily="34" charset="0"/>
              <a:buChar char="•"/>
            </a:pPr>
            <a:endParaRPr lang="hu-HU" dirty="0"/>
          </a:p>
          <a:p>
            <a:pPr algn="just"/>
            <a:endParaRPr lang="hu-HU" dirty="0" smtClean="0"/>
          </a:p>
          <a:p>
            <a:pPr marL="285750" indent="-285750" algn="just">
              <a:buFont typeface="Arial" panose="020B0604020202020204" pitchFamily="34" charset="0"/>
              <a:buChar char="•"/>
            </a:pPr>
            <a:endParaRPr lang="hu-HU" dirty="0"/>
          </a:p>
          <a:p>
            <a:pPr marL="285750" indent="-285750" algn="just">
              <a:buFont typeface="Arial" panose="020B0604020202020204" pitchFamily="34" charset="0"/>
              <a:buChar char="•"/>
            </a:pPr>
            <a:endParaRPr lang="hu-HU" dirty="0"/>
          </a:p>
          <a:p>
            <a:pPr marL="285750" indent="-285750" algn="just">
              <a:buFont typeface="Arial" panose="020B0604020202020204" pitchFamily="34" charset="0"/>
              <a:buChar char="•"/>
            </a:pPr>
            <a:endParaRPr lang="hu-HU" dirty="0" smtClean="0"/>
          </a:p>
          <a:p>
            <a:pPr marL="285750" indent="-285750" algn="just">
              <a:buFont typeface="Arial" panose="020B0604020202020204" pitchFamily="34" charset="0"/>
              <a:buChar char="•"/>
            </a:pPr>
            <a:endParaRPr lang="hu-HU" dirty="0" smtClean="0"/>
          </a:p>
          <a:p>
            <a:pPr marL="285750"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smtClean="0"/>
          </a:p>
          <a:p>
            <a:pPr marL="742950" lvl="1" indent="-285750" algn="just">
              <a:buFont typeface="Arial" panose="020B0604020202020204" pitchFamily="34" charset="0"/>
              <a:buChar char="•"/>
            </a:pPr>
            <a:endParaRPr lang="hu-HU" sz="1000" dirty="0"/>
          </a:p>
        </p:txBody>
      </p:sp>
      <p:sp>
        <p:nvSpPr>
          <p:cNvPr id="6" name="Text Placeholder 5"/>
          <p:cNvSpPr>
            <a:spLocks noGrp="1"/>
          </p:cNvSpPr>
          <p:nvPr>
            <p:ph type="body" sz="half" idx="11"/>
          </p:nvPr>
        </p:nvSpPr>
        <p:spPr/>
        <p:txBody>
          <a:bodyPr/>
          <a:lstStyle/>
          <a:p>
            <a:r>
              <a:rPr lang="hu-HU" dirty="0" smtClean="0"/>
              <a:t>		</a:t>
            </a:r>
            <a:endParaRPr lang="hu-HU" sz="2400" b="1" dirty="0"/>
          </a:p>
        </p:txBody>
      </p:sp>
    </p:spTree>
    <p:extLst>
      <p:ext uri="{BB962C8B-B14F-4D97-AF65-F5344CB8AC3E}">
        <p14:creationId xmlns:p14="http://schemas.microsoft.com/office/powerpoint/2010/main" val="1927382865"/>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normAutofit fontScale="25000" lnSpcReduction="20000"/>
          </a:bodyPr>
          <a:lstStyle/>
          <a:p>
            <a:pPr algn="ctr"/>
            <a:r>
              <a:rPr lang="hu-HU" sz="8000" dirty="0" smtClean="0"/>
              <a:t>EU Bizottság</a:t>
            </a:r>
            <a:r>
              <a:rPr lang="hu-HU" sz="8000" dirty="0"/>
              <a:t>, </a:t>
            </a:r>
            <a:r>
              <a:rPr lang="hu-HU" sz="8000" dirty="0" smtClean="0"/>
              <a:t>EU </a:t>
            </a:r>
            <a:r>
              <a:rPr lang="hu-HU" sz="8000" dirty="0"/>
              <a:t>Parlament, </a:t>
            </a:r>
            <a:r>
              <a:rPr lang="hu-HU" sz="8000" dirty="0" smtClean="0"/>
              <a:t>EU Tanács</a:t>
            </a:r>
            <a:endParaRPr lang="hu-HU" sz="8000" dirty="0"/>
          </a:p>
          <a:p>
            <a:endParaRPr lang="hu-HU" sz="3600" dirty="0" smtClean="0"/>
          </a:p>
          <a:p>
            <a:r>
              <a:rPr lang="hu-HU" sz="8000" u="sng" dirty="0">
                <a:solidFill>
                  <a:srgbClr val="FF0000"/>
                </a:solidFill>
              </a:rPr>
              <a:t>Általános </a:t>
            </a:r>
            <a:r>
              <a:rPr lang="hu-HU" sz="8000" u="sng" dirty="0" smtClean="0">
                <a:solidFill>
                  <a:srgbClr val="FF0000"/>
                </a:solidFill>
              </a:rPr>
              <a:t>megközelítés</a:t>
            </a:r>
            <a:r>
              <a:rPr lang="hu-HU" sz="8000" dirty="0" smtClean="0"/>
              <a:t>: 2017. 03.23. – itt tartunk </a:t>
            </a:r>
            <a:r>
              <a:rPr lang="hu-HU" sz="8000" dirty="0" smtClean="0">
                <a:sym typeface="Wingdings" panose="05000000000000000000" pitchFamily="2" charset="2"/>
              </a:rPr>
              <a:t></a:t>
            </a:r>
            <a:endParaRPr lang="hu-HU" sz="8000" dirty="0"/>
          </a:p>
          <a:p>
            <a:endParaRPr lang="hu-HU" sz="8000" u="sng" dirty="0" smtClean="0"/>
          </a:p>
          <a:p>
            <a:r>
              <a:rPr lang="hu-HU" sz="8000" u="sng" dirty="0" smtClean="0"/>
              <a:t>Első </a:t>
            </a:r>
            <a:r>
              <a:rPr lang="hu-HU" sz="8000" u="sng" dirty="0"/>
              <a:t>olvasat</a:t>
            </a:r>
            <a:r>
              <a:rPr lang="hu-HU" sz="8000" b="1" dirty="0"/>
              <a:t>: </a:t>
            </a:r>
            <a:r>
              <a:rPr lang="hu-HU" sz="8000" dirty="0" smtClean="0"/>
              <a:t>nincs határidő</a:t>
            </a:r>
          </a:p>
          <a:p>
            <a:endParaRPr lang="hu-HU" sz="8000" dirty="0" smtClean="0"/>
          </a:p>
          <a:p>
            <a:r>
              <a:rPr lang="hu-HU" sz="8000" u="sng" dirty="0" smtClean="0"/>
              <a:t>Második olvasat</a:t>
            </a:r>
            <a:r>
              <a:rPr lang="hu-HU" sz="8000" b="1" dirty="0" smtClean="0"/>
              <a:t>: </a:t>
            </a:r>
            <a:r>
              <a:rPr lang="hu-HU" sz="8000" dirty="0" smtClean="0"/>
              <a:t>a </a:t>
            </a:r>
            <a:r>
              <a:rPr lang="hu-HU" sz="8000" dirty="0"/>
              <a:t>Parlamentnek </a:t>
            </a:r>
            <a:r>
              <a:rPr lang="hu-HU" sz="8000" dirty="0" smtClean="0"/>
              <a:t>3 </a:t>
            </a:r>
            <a:r>
              <a:rPr lang="hu-HU" sz="8000" dirty="0"/>
              <a:t>hónapja van, hogy döntsön a Tanács közös álláspontjáról. </a:t>
            </a:r>
            <a:r>
              <a:rPr lang="hu-HU" sz="8000" dirty="0" smtClean="0"/>
              <a:t>Módosítási javaslat esetén </a:t>
            </a:r>
            <a:r>
              <a:rPr lang="hu-HU" sz="8000" dirty="0"/>
              <a:t>a Tanácsnak 3 hónapja</a:t>
            </a:r>
            <a:r>
              <a:rPr lang="hu-HU" sz="8000" dirty="0" smtClean="0">
                <a:solidFill>
                  <a:srgbClr val="FF0000"/>
                </a:solidFill>
              </a:rPr>
              <a:t> </a:t>
            </a:r>
            <a:r>
              <a:rPr lang="hu-HU" sz="8000" dirty="0"/>
              <a:t>van </a:t>
            </a:r>
            <a:r>
              <a:rPr lang="hu-HU" sz="8000" dirty="0" smtClean="0"/>
              <a:t>annak megvizsgálására</a:t>
            </a:r>
            <a:r>
              <a:rPr lang="hu-HU" sz="8000" dirty="0"/>
              <a:t>. </a:t>
            </a:r>
            <a:endParaRPr lang="hu-HU" sz="8000" dirty="0" smtClean="0"/>
          </a:p>
          <a:p>
            <a:endParaRPr lang="hu-HU" sz="8000" dirty="0"/>
          </a:p>
          <a:p>
            <a:r>
              <a:rPr lang="hu-HU" sz="8000" u="sng" dirty="0"/>
              <a:t>Harmadik olvasat</a:t>
            </a:r>
            <a:r>
              <a:rPr lang="hu-HU" sz="8000" dirty="0"/>
              <a:t>: különleges egyeztetési eljárás a Tanács és a Parlament tagjaiból álló egyeztetési bizottságban - 6 </a:t>
            </a:r>
            <a:r>
              <a:rPr lang="hu-HU" sz="8000" dirty="0" smtClean="0"/>
              <a:t>hét (két </a:t>
            </a:r>
            <a:r>
              <a:rPr lang="hu-HU" sz="8000" dirty="0"/>
              <a:t>héttel meghosszabbítható), hogy mindkét intézménynek elfogadható jogi megoldást találjanak.</a:t>
            </a:r>
          </a:p>
          <a:p>
            <a:endParaRPr lang="hu-HU" sz="8000" dirty="0"/>
          </a:p>
          <a:p>
            <a:endParaRPr lang="hu-HU" sz="8000" dirty="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r>
              <a:rPr lang="hu-HU" dirty="0"/>
              <a:t>2018. eleje – folyamat vége (végleges szöveg?)</a:t>
            </a:r>
          </a:p>
          <a:p>
            <a:endParaRPr lang="hu-HU" dirty="0"/>
          </a:p>
        </p:txBody>
      </p:sp>
      <p:sp>
        <p:nvSpPr>
          <p:cNvPr id="3" name="Szöveg helye 2"/>
          <p:cNvSpPr>
            <a:spLocks noGrp="1"/>
          </p:cNvSpPr>
          <p:nvPr>
            <p:ph type="body" sz="half" idx="10"/>
          </p:nvPr>
        </p:nvSpPr>
        <p:spPr/>
        <p:txBody>
          <a:bodyPr>
            <a:normAutofit/>
          </a:bodyPr>
          <a:lstStyle/>
          <a:p>
            <a:pPr algn="ctr"/>
            <a:r>
              <a:rPr lang="hu-HU" sz="2400" b="1" dirty="0"/>
              <a:t>Jogalkotási folyamat</a:t>
            </a:r>
            <a:r>
              <a:rPr lang="hu-HU" sz="2400" b="1" dirty="0" smtClean="0"/>
              <a:t>:</a:t>
            </a:r>
            <a:endParaRPr lang="hu-HU" sz="2400" b="1" dirty="0"/>
          </a:p>
        </p:txBody>
      </p:sp>
      <p:sp>
        <p:nvSpPr>
          <p:cNvPr id="4" name="Szöveg helye 3"/>
          <p:cNvSpPr>
            <a:spLocks noGrp="1"/>
          </p:cNvSpPr>
          <p:nvPr>
            <p:ph type="body" sz="half" idx="11"/>
          </p:nvPr>
        </p:nvSpPr>
        <p:spPr/>
        <p:txBody>
          <a:bodyPr/>
          <a:lstStyle/>
          <a:p>
            <a:endParaRPr lang="hu-HU" dirty="0"/>
          </a:p>
        </p:txBody>
      </p:sp>
    </p:spTree>
    <p:extLst>
      <p:ext uri="{BB962C8B-B14F-4D97-AF65-F5344CB8AC3E}">
        <p14:creationId xmlns:p14="http://schemas.microsoft.com/office/powerpoint/2010/main" val="317292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lstStyle/>
          <a:p>
            <a:pPr marL="742950" lvl="1" indent="-285750" algn="just">
              <a:buFont typeface="Arial" panose="020B0604020202020204" pitchFamily="34" charset="0"/>
              <a:buChar char="•"/>
            </a:pPr>
            <a:r>
              <a:rPr lang="hu-HU" sz="1600" dirty="0" smtClean="0"/>
              <a:t>Az irányelv tárgyi hatálya</a:t>
            </a:r>
          </a:p>
          <a:p>
            <a:pPr marL="742950" lvl="1" indent="-285750" algn="just">
              <a:buFont typeface="Arial" panose="020B0604020202020204" pitchFamily="34" charset="0"/>
              <a:buChar char="•"/>
            </a:pPr>
            <a:r>
              <a:rPr lang="hu-HU" sz="1600" dirty="0" smtClean="0"/>
              <a:t>Az audiovizuális médiaszolgáltatás (és a műsorszám) fogalma változik</a:t>
            </a:r>
          </a:p>
          <a:p>
            <a:pPr marL="742950" lvl="1" indent="-285750" algn="just">
              <a:buFont typeface="Arial" panose="020B0604020202020204" pitchFamily="34" charset="0"/>
              <a:buChar char="•"/>
            </a:pPr>
            <a:r>
              <a:rPr lang="hu-HU" sz="1600" dirty="0" smtClean="0"/>
              <a:t>Joghatóság – származási ország elve</a:t>
            </a:r>
          </a:p>
          <a:p>
            <a:pPr marL="742950" lvl="1" indent="-285750" algn="just">
              <a:buFont typeface="Arial" panose="020B0604020202020204" pitchFamily="34" charset="0"/>
              <a:buChar char="•"/>
            </a:pPr>
            <a:r>
              <a:rPr lang="hu-HU" sz="1600" dirty="0" smtClean="0"/>
              <a:t>Tagállamok közötti együttműködési eljárások</a:t>
            </a:r>
          </a:p>
          <a:p>
            <a:pPr marL="742950" lvl="1" indent="-285750" algn="just">
              <a:buFont typeface="Arial" panose="020B0604020202020204" pitchFamily="34" charset="0"/>
              <a:buChar char="•"/>
            </a:pPr>
            <a:r>
              <a:rPr lang="hu-HU" sz="1600" dirty="0" smtClean="0"/>
              <a:t>EU-adatbázis</a:t>
            </a:r>
          </a:p>
          <a:p>
            <a:pPr marL="742950" lvl="1" indent="-285750" algn="just">
              <a:buFont typeface="Arial" panose="020B0604020202020204" pitchFamily="34" charset="0"/>
              <a:buChar char="•"/>
            </a:pPr>
            <a:r>
              <a:rPr lang="hu-HU" sz="1600" dirty="0" smtClean="0"/>
              <a:t>Az európai művek terjesztésének és gyártásának előmozdítása - kvótaszabályok</a:t>
            </a:r>
          </a:p>
          <a:p>
            <a:pPr marL="742950" lvl="1" indent="-285750" algn="just">
              <a:buFont typeface="Arial" panose="020B0604020202020204" pitchFamily="34" charset="0"/>
              <a:buChar char="•"/>
            </a:pPr>
            <a:r>
              <a:rPr lang="hu-HU" sz="1600" dirty="0" smtClean="0"/>
              <a:t>A kereskedelmi közleményekkel kapcsolatos szabályok</a:t>
            </a:r>
          </a:p>
          <a:p>
            <a:pPr marL="742950" lvl="1" indent="-285750" algn="just">
              <a:buFont typeface="Arial" panose="020B0604020202020204" pitchFamily="34" charset="0"/>
              <a:buChar char="•"/>
            </a:pPr>
            <a:r>
              <a:rPr lang="hu-HU" sz="1600" dirty="0" smtClean="0"/>
              <a:t>A kiskorúak védelme</a:t>
            </a:r>
          </a:p>
          <a:p>
            <a:pPr marL="742950" lvl="1" indent="-285750" algn="just">
              <a:buFont typeface="Arial" panose="020B0604020202020204" pitchFamily="34" charset="0"/>
              <a:buChar char="•"/>
            </a:pPr>
            <a:r>
              <a:rPr lang="hu-HU" sz="1600" dirty="0" smtClean="0"/>
              <a:t>ERGA</a:t>
            </a:r>
          </a:p>
          <a:p>
            <a:pPr marL="742950" lvl="1" indent="-285750" algn="just">
              <a:buFont typeface="Arial" panose="020B0604020202020204" pitchFamily="34" charset="0"/>
              <a:buChar char="•"/>
            </a:pPr>
            <a:r>
              <a:rPr lang="hu-HU" sz="1600" dirty="0" err="1" smtClean="0"/>
              <a:t>Videómegosztó</a:t>
            </a:r>
            <a:r>
              <a:rPr lang="hu-HU" sz="1600" dirty="0" smtClean="0"/>
              <a:t> platform </a:t>
            </a:r>
          </a:p>
          <a:p>
            <a:pPr marL="742950" lvl="1" indent="-285750" algn="just"/>
            <a:r>
              <a:rPr lang="hu-HU" sz="1600" dirty="0" smtClean="0"/>
              <a:t>     szolgáltatás</a:t>
            </a:r>
          </a:p>
          <a:p>
            <a:endParaRPr lang="hu-HU" dirty="0"/>
          </a:p>
        </p:txBody>
      </p:sp>
      <p:sp>
        <p:nvSpPr>
          <p:cNvPr id="3" name="Szöveg helye 2"/>
          <p:cNvSpPr>
            <a:spLocks noGrp="1"/>
          </p:cNvSpPr>
          <p:nvPr>
            <p:ph type="body" sz="half" idx="10"/>
          </p:nvPr>
        </p:nvSpPr>
        <p:spPr/>
        <p:txBody>
          <a:bodyPr/>
          <a:lstStyle/>
          <a:p>
            <a:r>
              <a:rPr lang="hu-HU" b="1" dirty="0"/>
              <a:t>A tervezet (!!!) főbb javaslatai</a:t>
            </a:r>
            <a:endParaRPr lang="hu-HU" dirty="0"/>
          </a:p>
          <a:p>
            <a:endParaRPr lang="hu-HU" dirty="0"/>
          </a:p>
        </p:txBody>
      </p:sp>
      <p:sp>
        <p:nvSpPr>
          <p:cNvPr id="4" name="Szöveg helye 3"/>
          <p:cNvSpPr>
            <a:spLocks noGrp="1"/>
          </p:cNvSpPr>
          <p:nvPr>
            <p:ph type="body" sz="half" idx="11"/>
          </p:nvPr>
        </p:nvSpPr>
        <p:spPr/>
        <p:txBody>
          <a:bodyPr/>
          <a:lstStyle/>
          <a:p>
            <a:endParaRPr lang="hu-HU" dirty="0"/>
          </a:p>
        </p:txBody>
      </p:sp>
      <p:pic>
        <p:nvPicPr>
          <p:cNvPr id="6" name="Picture 5" descr="D:\magán\2017\change2.png"/>
          <p:cNvPicPr>
            <a:picLocks noChangeAspect="1" noChangeArrowheads="1"/>
          </p:cNvPicPr>
          <p:nvPr/>
        </p:nvPicPr>
        <p:blipFill>
          <a:blip r:embed="rId2" cstate="print"/>
          <a:srcRect/>
          <a:stretch>
            <a:fillRect/>
          </a:stretch>
        </p:blipFill>
        <p:spPr bwMode="auto">
          <a:xfrm>
            <a:off x="4211960" y="3789040"/>
            <a:ext cx="1981200" cy="2314575"/>
          </a:xfrm>
          <a:prstGeom prst="rect">
            <a:avLst/>
          </a:prstGeom>
          <a:noFill/>
        </p:spPr>
      </p:pic>
      <p:pic>
        <p:nvPicPr>
          <p:cNvPr id="7" name="Picture 8" descr="D:\magán\2017\change3.jpg"/>
          <p:cNvPicPr>
            <a:picLocks noChangeAspect="1" noChangeArrowheads="1"/>
          </p:cNvPicPr>
          <p:nvPr/>
        </p:nvPicPr>
        <p:blipFill>
          <a:blip r:embed="rId3" cstate="print"/>
          <a:srcRect/>
          <a:stretch>
            <a:fillRect/>
          </a:stretch>
        </p:blipFill>
        <p:spPr bwMode="auto">
          <a:xfrm>
            <a:off x="6588224" y="4221088"/>
            <a:ext cx="2066925" cy="220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lstStyle/>
          <a:p>
            <a:pPr marL="342900" indent="-342900">
              <a:buFontTx/>
              <a:buChar char="-"/>
            </a:pPr>
            <a:r>
              <a:rPr lang="hu-HU" u="sng" dirty="0" smtClean="0"/>
              <a:t>Jelenleg hatályos Irányelv előtt</a:t>
            </a:r>
            <a:r>
              <a:rPr lang="hu-HU" dirty="0" smtClean="0"/>
              <a:t>: lineáris </a:t>
            </a:r>
            <a:r>
              <a:rPr lang="hu-HU" dirty="0"/>
              <a:t>médiaszolgáltatások</a:t>
            </a:r>
          </a:p>
          <a:p>
            <a:r>
              <a:rPr lang="hu-HU" dirty="0" smtClean="0"/>
              <a:t>     (műsorszámok műsorrend alapján történő egyidejű megtekintése)</a:t>
            </a:r>
          </a:p>
          <a:p>
            <a:pPr marL="342900" indent="-342900">
              <a:buFontTx/>
              <a:buChar char="-"/>
            </a:pPr>
            <a:r>
              <a:rPr lang="hu-HU" u="sng" dirty="0" smtClean="0"/>
              <a:t>Jelenleg </a:t>
            </a:r>
            <a:r>
              <a:rPr lang="hu-HU" u="sng" dirty="0"/>
              <a:t>hatályos </a:t>
            </a:r>
            <a:r>
              <a:rPr lang="hu-HU" u="sng" dirty="0" smtClean="0"/>
              <a:t>Irányelv</a:t>
            </a:r>
            <a:r>
              <a:rPr lang="hu-HU" dirty="0" smtClean="0"/>
              <a:t>: lineáris </a:t>
            </a:r>
            <a:r>
              <a:rPr lang="hu-HU" dirty="0" smtClean="0"/>
              <a:t>+ </a:t>
            </a:r>
            <a:r>
              <a:rPr lang="hu-HU" dirty="0" smtClean="0"/>
              <a:t>lekérhető     médiaszolgáltatások (a </a:t>
            </a:r>
            <a:r>
              <a:rPr lang="hu-HU" dirty="0" err="1" smtClean="0"/>
              <a:t>m.szolgáltató</a:t>
            </a:r>
            <a:r>
              <a:rPr lang="hu-HU" dirty="0" smtClean="0"/>
              <a:t> műsorkínálatából a felhasználó egyéni kéréssel, általa meghatározott időpontban tekintheti meg a műsorszámot) </a:t>
            </a:r>
          </a:p>
          <a:p>
            <a:r>
              <a:rPr lang="hu-HU" dirty="0" smtClean="0"/>
              <a:t>     közös (pl. adatszolgáltatási kötelezettség) és külön szabályok</a:t>
            </a:r>
            <a:endParaRPr lang="hu-HU" dirty="0"/>
          </a:p>
          <a:p>
            <a:r>
              <a:rPr lang="hu-HU" dirty="0"/>
              <a:t>- </a:t>
            </a:r>
            <a:r>
              <a:rPr lang="hu-HU" dirty="0" smtClean="0"/>
              <a:t>   </a:t>
            </a:r>
            <a:r>
              <a:rPr lang="hu-HU" u="sng" dirty="0" smtClean="0"/>
              <a:t>Irányelv módosítás</a:t>
            </a:r>
            <a:r>
              <a:rPr lang="hu-HU" dirty="0" smtClean="0"/>
              <a:t>: a lineáris </a:t>
            </a:r>
            <a:r>
              <a:rPr lang="hu-HU" dirty="0"/>
              <a:t>és lekérhető </a:t>
            </a:r>
            <a:r>
              <a:rPr lang="hu-HU" dirty="0" smtClean="0"/>
              <a:t>médiaszolgáltatások  (közös néven: audiovizuális médiaszolgáltatások) egy típusúak lettek; </a:t>
            </a:r>
            <a:r>
              <a:rPr lang="hu-HU" dirty="0" smtClean="0"/>
              <a:t>+ emellett </a:t>
            </a:r>
            <a:r>
              <a:rPr lang="hu-HU" dirty="0" smtClean="0"/>
              <a:t>megjelent a videómegosztó-platform szolgáltatás</a:t>
            </a:r>
          </a:p>
          <a:p>
            <a:endParaRPr lang="hu-HU" dirty="0"/>
          </a:p>
        </p:txBody>
      </p:sp>
      <p:sp>
        <p:nvSpPr>
          <p:cNvPr id="3" name="Szöveg helye 2"/>
          <p:cNvSpPr>
            <a:spLocks noGrp="1"/>
          </p:cNvSpPr>
          <p:nvPr>
            <p:ph type="body" sz="half" idx="10"/>
          </p:nvPr>
        </p:nvSpPr>
        <p:spPr/>
        <p:txBody>
          <a:bodyPr>
            <a:normAutofit/>
          </a:bodyPr>
          <a:lstStyle/>
          <a:p>
            <a:pPr algn="ctr"/>
            <a:r>
              <a:rPr lang="hu-HU" b="1" dirty="0"/>
              <a:t>Az Irányelv tárgyi hatálya</a:t>
            </a:r>
          </a:p>
        </p:txBody>
      </p:sp>
      <p:sp>
        <p:nvSpPr>
          <p:cNvPr id="4" name="Szöveg helye 3"/>
          <p:cNvSpPr>
            <a:spLocks noGrp="1"/>
          </p:cNvSpPr>
          <p:nvPr>
            <p:ph type="body" sz="half" idx="11"/>
          </p:nvPr>
        </p:nvSpPr>
        <p:spPr/>
        <p:txBody>
          <a:bodyPr/>
          <a:lstStyle/>
          <a:p>
            <a:endParaRPr lang="hu-HU"/>
          </a:p>
        </p:txBody>
      </p:sp>
      <p:pic>
        <p:nvPicPr>
          <p:cNvPr id="5" name="Picture 2" descr="D:\magán\2017\tv.jpg"/>
          <p:cNvPicPr>
            <a:picLocks noChangeAspect="1" noChangeArrowheads="1"/>
          </p:cNvPicPr>
          <p:nvPr/>
        </p:nvPicPr>
        <p:blipFill>
          <a:blip r:embed="rId2" cstate="print"/>
          <a:srcRect/>
          <a:stretch>
            <a:fillRect/>
          </a:stretch>
        </p:blipFill>
        <p:spPr bwMode="auto">
          <a:xfrm>
            <a:off x="827584" y="4581128"/>
            <a:ext cx="2088232" cy="1444377"/>
          </a:xfrm>
          <a:prstGeom prst="rect">
            <a:avLst/>
          </a:prstGeom>
          <a:noFill/>
        </p:spPr>
      </p:pic>
      <p:pic>
        <p:nvPicPr>
          <p:cNvPr id="6" name="Picture 3" descr="D:\magán\2017\vod.jpg"/>
          <p:cNvPicPr>
            <a:picLocks noChangeAspect="1" noChangeArrowheads="1"/>
          </p:cNvPicPr>
          <p:nvPr/>
        </p:nvPicPr>
        <p:blipFill>
          <a:blip r:embed="rId3" cstate="print"/>
          <a:srcRect/>
          <a:stretch>
            <a:fillRect/>
          </a:stretch>
        </p:blipFill>
        <p:spPr bwMode="auto">
          <a:xfrm>
            <a:off x="3131840" y="4725144"/>
            <a:ext cx="2088232" cy="1224136"/>
          </a:xfrm>
          <a:prstGeom prst="rect">
            <a:avLst/>
          </a:prstGeom>
          <a:noFill/>
        </p:spPr>
      </p:pic>
      <p:pic>
        <p:nvPicPr>
          <p:cNvPr id="7" name="Picture 4" descr="D:\magán\2017\vimeo.png"/>
          <p:cNvPicPr>
            <a:picLocks noChangeAspect="1" noChangeArrowheads="1"/>
          </p:cNvPicPr>
          <p:nvPr/>
        </p:nvPicPr>
        <p:blipFill>
          <a:blip r:embed="rId4" cstate="print"/>
          <a:srcRect/>
          <a:stretch>
            <a:fillRect/>
          </a:stretch>
        </p:blipFill>
        <p:spPr bwMode="auto">
          <a:xfrm>
            <a:off x="6084168" y="4478424"/>
            <a:ext cx="2183135" cy="1512193"/>
          </a:xfrm>
          <a:prstGeom prst="rect">
            <a:avLst/>
          </a:prstGeom>
          <a:noFill/>
        </p:spPr>
      </p:pic>
    </p:spTree>
    <p:extLst>
      <p:ext uri="{BB962C8B-B14F-4D97-AF65-F5344CB8AC3E}">
        <p14:creationId xmlns:p14="http://schemas.microsoft.com/office/powerpoint/2010/main" val="37110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lstStyle/>
          <a:p>
            <a:pPr algn="ctr"/>
            <a:r>
              <a:rPr lang="hu-HU" sz="2400" b="1" dirty="0" smtClean="0"/>
              <a:t>Az audiovizuális médiaszolgáltatás fogalma</a:t>
            </a:r>
          </a:p>
          <a:p>
            <a:pPr>
              <a:buFont typeface="Arial" pitchFamily="34" charset="0"/>
              <a:buChar char="•"/>
            </a:pPr>
            <a:endParaRPr lang="hu-HU" dirty="0" smtClean="0"/>
          </a:p>
          <a:p>
            <a:pPr algn="just"/>
            <a:r>
              <a:rPr lang="hu-HU" sz="1600" dirty="0" smtClean="0"/>
              <a:t>„</a:t>
            </a:r>
            <a:r>
              <a:rPr lang="hu-HU" sz="1600" i="1" dirty="0" smtClean="0"/>
              <a:t>az EU működéséről szóló szerződés 56. és 57. cikkében meghatározott olyan szolgáltatás </a:t>
            </a:r>
            <a:r>
              <a:rPr lang="hu-HU" sz="1600" i="1" u="sng" dirty="0" smtClean="0"/>
              <a:t>vagy annak olyan elválasztható része</a:t>
            </a:r>
            <a:r>
              <a:rPr lang="hu-HU" sz="1600" i="1" dirty="0" smtClean="0"/>
              <a:t>, </a:t>
            </a:r>
            <a:r>
              <a:rPr lang="hu-HU" sz="1600" i="1" u="sng" dirty="0" smtClean="0"/>
              <a:t>amelynek elsődleges célja, hogy az adott médiaszolgáltató szerkesztői felelősségének tárgyát képező </a:t>
            </a:r>
            <a:r>
              <a:rPr lang="hu-HU" sz="1600" i="1" dirty="0" smtClean="0"/>
              <a:t>műsorszámokat tájékoztatás, szórakoztatás vagy oktatás céljából a 2002/21/EK irányelv 2. cikkének a) pontja értelmében vett elektronikus hírközlő hálózaton keresztül a közönséghez eljuttassa. Az ilyen audiovizuális médiaszolgáltatás vagy az ezen cikk e) pontjában meghatározott televíziós műsorszolgáltatás, vagy az ezen cikk g) pontjában meghatározott lekérhető audiovizuális médiaszolgáltatás</a:t>
            </a:r>
            <a:r>
              <a:rPr lang="hu-HU" sz="1600" dirty="0" smtClean="0"/>
              <a:t>”</a:t>
            </a:r>
          </a:p>
          <a:p>
            <a:pPr algn="just"/>
            <a:endParaRPr lang="hu-HU" sz="1600" dirty="0" smtClean="0"/>
          </a:p>
          <a:p>
            <a:pPr algn="just">
              <a:buFontTx/>
              <a:buChar char="-"/>
            </a:pPr>
            <a:r>
              <a:rPr lang="hu-HU" sz="1600" dirty="0" smtClean="0"/>
              <a:t>„televíziószerűség” fogalmi elem elhagyása</a:t>
            </a:r>
          </a:p>
          <a:p>
            <a:pPr algn="just">
              <a:buFontTx/>
              <a:buChar char="-"/>
            </a:pPr>
            <a:r>
              <a:rPr lang="hu-HU" sz="1600" dirty="0" smtClean="0"/>
              <a:t> oka: - televíziós műsorszerkezet változás, ún. rövid tartalmak megjelenése</a:t>
            </a:r>
          </a:p>
          <a:p>
            <a:pPr algn="just"/>
            <a:r>
              <a:rPr lang="hu-HU" sz="1600" dirty="0" smtClean="0"/>
              <a:t>          - lekérhető és OTT alapú videómegosztó-platform szolgáltatások okos televíziókon</a:t>
            </a:r>
          </a:p>
        </p:txBody>
      </p:sp>
      <p:sp>
        <p:nvSpPr>
          <p:cNvPr id="3" name="Szöveg helye 2"/>
          <p:cNvSpPr>
            <a:spLocks noGrp="1"/>
          </p:cNvSpPr>
          <p:nvPr>
            <p:ph type="body" sz="half" idx="10"/>
          </p:nvPr>
        </p:nvSpPr>
        <p:spPr/>
        <p:txBody>
          <a:bodyPr>
            <a:normAutofit/>
          </a:bodyPr>
          <a:lstStyle/>
          <a:p>
            <a:endParaRPr lang="hu-HU" dirty="0"/>
          </a:p>
        </p:txBody>
      </p:sp>
      <p:sp>
        <p:nvSpPr>
          <p:cNvPr id="4" name="Szöveg helye 3"/>
          <p:cNvSpPr>
            <a:spLocks noGrp="1"/>
          </p:cNvSpPr>
          <p:nvPr>
            <p:ph type="body" sz="half" idx="11"/>
          </p:nvPr>
        </p:nvSpPr>
        <p:spPr/>
        <p:txBody>
          <a:bodyPr>
            <a:noAutofit/>
          </a:bodyPr>
          <a:lstStyle/>
          <a:p>
            <a:endParaRPr lang="hu-HU" sz="2400" b="1" dirty="0" smtClean="0"/>
          </a:p>
          <a:p>
            <a:endParaRPr lang="hu-HU" sz="2400" b="1" dirty="0"/>
          </a:p>
          <a:p>
            <a:endParaRPr lang="hu-HU" sz="2400" b="1" dirty="0" smtClean="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560" y="908720"/>
            <a:ext cx="8219256" cy="4104456"/>
          </a:xfrm>
        </p:spPr>
        <p:txBody>
          <a:bodyPr>
            <a:normAutofit/>
          </a:bodyPr>
          <a:lstStyle/>
          <a:p>
            <a:pPr algn="ctr"/>
            <a:r>
              <a:rPr lang="hu-HU" sz="2400" b="1" dirty="0" smtClean="0"/>
              <a:t>Származási ország elve I.</a:t>
            </a:r>
          </a:p>
          <a:p>
            <a:pPr>
              <a:buFontTx/>
              <a:buChar char="-"/>
            </a:pPr>
            <a:endParaRPr lang="hu-HU" sz="1500" dirty="0" smtClean="0"/>
          </a:p>
          <a:p>
            <a:endParaRPr lang="hu-HU" sz="1500" dirty="0" smtClean="0"/>
          </a:p>
          <a:p>
            <a:pPr algn="just">
              <a:spcAft>
                <a:spcPts val="600"/>
              </a:spcAft>
              <a:buFontTx/>
              <a:buChar char="-"/>
            </a:pPr>
            <a:r>
              <a:rPr lang="hu-HU" sz="2300" dirty="0" smtClean="0"/>
              <a:t> </a:t>
            </a:r>
            <a:r>
              <a:rPr lang="hu-HU" sz="1800" dirty="0" smtClean="0"/>
              <a:t>a médiatartalomra mely ország rendelkezései az irányadók</a:t>
            </a:r>
          </a:p>
          <a:p>
            <a:pPr algn="just">
              <a:spcAft>
                <a:spcPts val="600"/>
              </a:spcAft>
              <a:buFontTx/>
              <a:buChar char="-"/>
            </a:pPr>
            <a:r>
              <a:rPr lang="hu-HU" sz="1800" dirty="0" smtClean="0"/>
              <a:t> a javaslat fenntartja és erősíti (a célország elvének elvetése)</a:t>
            </a:r>
          </a:p>
          <a:p>
            <a:pPr algn="just">
              <a:spcAft>
                <a:spcPts val="600"/>
              </a:spcAft>
              <a:buFontTx/>
              <a:buChar char="-"/>
            </a:pPr>
            <a:r>
              <a:rPr lang="hu-HU" sz="1800" dirty="0" smtClean="0"/>
              <a:t> a joghatósággal rendelkező ország meghatározására egyszerűbb szabályok</a:t>
            </a:r>
          </a:p>
          <a:p>
            <a:pPr algn="just">
              <a:buFontTx/>
              <a:buChar char="-"/>
            </a:pPr>
            <a:r>
              <a:rPr lang="hu-HU" sz="1800" dirty="0" smtClean="0"/>
              <a:t> alapvetően </a:t>
            </a:r>
            <a:r>
              <a:rPr lang="hu-HU" sz="1800" b="1" dirty="0" smtClean="0"/>
              <a:t>meghatározó</a:t>
            </a:r>
            <a:r>
              <a:rPr lang="hu-HU" sz="1800" dirty="0" smtClean="0"/>
              <a:t> a központi ügyintézés helye lesz, ill. a szerkesztői döntés </a:t>
            </a:r>
            <a:r>
              <a:rPr lang="hu-HU" sz="1800" dirty="0"/>
              <a:t>meghozatalának helye </a:t>
            </a:r>
            <a:endParaRPr lang="hu-HU" sz="1800" dirty="0" smtClean="0"/>
          </a:p>
          <a:p>
            <a:pPr algn="just">
              <a:buFontTx/>
              <a:buChar char="-"/>
            </a:pPr>
            <a:r>
              <a:rPr lang="hu-HU" sz="1800" dirty="0" smtClean="0"/>
              <a:t> ha a </a:t>
            </a:r>
            <a:r>
              <a:rPr lang="hu-HU" sz="1800" dirty="0"/>
              <a:t>szerkesztői döntéseket egy másik tagállamban </a:t>
            </a:r>
            <a:r>
              <a:rPr lang="hu-HU" sz="1800" dirty="0" smtClean="0"/>
              <a:t>hozza, </a:t>
            </a:r>
            <a:r>
              <a:rPr lang="hu-HU" sz="1800" dirty="0"/>
              <a:t>abban a tagállamban kell letelepedettnek </a:t>
            </a:r>
            <a:r>
              <a:rPr lang="hu-HU" sz="1800" dirty="0" smtClean="0"/>
              <a:t>tekinteni, </a:t>
            </a:r>
            <a:r>
              <a:rPr lang="hu-HU" sz="1800" dirty="0"/>
              <a:t>ahol a munkaerő jelentős része közreműködik a műsorszerkesztéssel kapcsolatos </a:t>
            </a:r>
            <a:r>
              <a:rPr lang="hu-HU" sz="1800" dirty="0" smtClean="0"/>
              <a:t>tevékenységben (főszerkesztő, programigazgató) </a:t>
            </a:r>
            <a:endParaRPr lang="hu-HU" sz="1800" dirty="0"/>
          </a:p>
          <a:p>
            <a:pPr algn="just">
              <a:buFontTx/>
              <a:buChar char="-"/>
            </a:pPr>
            <a:endParaRPr lang="hu-HU" sz="1800" dirty="0"/>
          </a:p>
        </p:txBody>
      </p:sp>
      <p:sp>
        <p:nvSpPr>
          <p:cNvPr id="6" name="Text Placeholder 5"/>
          <p:cNvSpPr>
            <a:spLocks noGrp="1"/>
          </p:cNvSpPr>
          <p:nvPr>
            <p:ph type="body" sz="half" idx="11"/>
          </p:nvPr>
        </p:nvSpPr>
        <p:spPr/>
        <p:txBody>
          <a:bodyPr>
            <a:normAutofit/>
          </a:bodyPr>
          <a:lstStyle/>
          <a:p>
            <a:endParaRPr lang="hu-HU" sz="2400" b="1" dirty="0"/>
          </a:p>
        </p:txBody>
      </p:sp>
      <p:pic>
        <p:nvPicPr>
          <p:cNvPr id="18437" name="Picture 5" descr="D:\magán\2017\coop2.jpg"/>
          <p:cNvPicPr>
            <a:picLocks noChangeAspect="1" noChangeArrowheads="1"/>
          </p:cNvPicPr>
          <p:nvPr/>
        </p:nvPicPr>
        <p:blipFill>
          <a:blip r:embed="rId2" cstate="print"/>
          <a:srcRect/>
          <a:stretch>
            <a:fillRect/>
          </a:stretch>
        </p:blipFill>
        <p:spPr bwMode="auto">
          <a:xfrm>
            <a:off x="6012160" y="4725144"/>
            <a:ext cx="2857500" cy="1600200"/>
          </a:xfrm>
          <a:prstGeom prst="rect">
            <a:avLst/>
          </a:prstGeom>
          <a:noFill/>
        </p:spPr>
      </p:pic>
    </p:spTree>
    <p:extLst>
      <p:ext uri="{BB962C8B-B14F-4D97-AF65-F5344CB8AC3E}">
        <p14:creationId xmlns:p14="http://schemas.microsoft.com/office/powerpoint/2010/main" val="4134599857"/>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half" idx="2"/>
          </p:nvPr>
        </p:nvSpPr>
        <p:spPr/>
        <p:txBody>
          <a:bodyPr>
            <a:normAutofit fontScale="85000" lnSpcReduction="10000"/>
          </a:bodyPr>
          <a:lstStyle/>
          <a:p>
            <a:r>
              <a:rPr lang="hu-HU" b="1" u="sng" dirty="0" smtClean="0"/>
              <a:t>Két intézmény:</a:t>
            </a:r>
          </a:p>
          <a:p>
            <a:pPr marL="457200" indent="-457200">
              <a:buAutoNum type="arabicPeriod"/>
            </a:pPr>
            <a:r>
              <a:rPr lang="hu-HU" dirty="0" smtClean="0"/>
              <a:t>Derogációs eljárás - </a:t>
            </a:r>
            <a:r>
              <a:rPr lang="hu-HU" dirty="0" err="1" smtClean="0"/>
              <a:t>eljárás</a:t>
            </a:r>
            <a:r>
              <a:rPr lang="hu-HU" dirty="0" smtClean="0"/>
              <a:t> a más tagállamban letelepedett médiatartalom-szolgáltatóval szemben</a:t>
            </a:r>
          </a:p>
          <a:p>
            <a:pPr marL="457200" indent="-457200">
              <a:buAutoNum type="arabicPeriod"/>
            </a:pPr>
            <a:r>
              <a:rPr lang="hu-HU" dirty="0" smtClean="0"/>
              <a:t>Jogmegkerüléses eljárás</a:t>
            </a:r>
            <a:endParaRPr lang="hu-HU" dirty="0"/>
          </a:p>
          <a:p>
            <a:r>
              <a:rPr lang="hu-HU" b="1" u="sng" dirty="0" smtClean="0"/>
              <a:t>Gyakorlati problémák</a:t>
            </a:r>
            <a:r>
              <a:rPr lang="hu-HU" dirty="0" smtClean="0"/>
              <a:t>: a hazánkat célzó, de nem itt letelepedett szolgáltatások száma igen nagy: 106 db, pl. film+ (Lux.), RTL2 (Lux.), SuperTV2 (</a:t>
            </a:r>
            <a:r>
              <a:rPr lang="hu-HU" dirty="0" err="1" smtClean="0"/>
              <a:t>Ofcom</a:t>
            </a:r>
            <a:r>
              <a:rPr lang="hu-HU" dirty="0" smtClean="0"/>
              <a:t>) stb.</a:t>
            </a:r>
          </a:p>
          <a:p>
            <a:pPr marL="342900" indent="-342900">
              <a:buFontTx/>
              <a:buChar char="-"/>
            </a:pPr>
            <a:r>
              <a:rPr lang="hu-HU" dirty="0" smtClean="0"/>
              <a:t>nem érik el a kívánt célt, bonyolultak, nem reagálnak kellő időben a piacon megvalósuló jogsértésre, csak súlyos jogsértés esetén alkalmazhatók, bizonyítási nehézségek stb.</a:t>
            </a:r>
            <a:endParaRPr lang="hu-HU" dirty="0"/>
          </a:p>
          <a:p>
            <a:r>
              <a:rPr lang="hu-HU" b="1" dirty="0" smtClean="0"/>
              <a:t>Tagállamok közötti együttműködés szükségessége</a:t>
            </a:r>
            <a:r>
              <a:rPr lang="hu-HU" dirty="0" smtClean="0"/>
              <a:t>!!! </a:t>
            </a:r>
          </a:p>
          <a:p>
            <a:pPr marL="342900" indent="-342900">
              <a:buFontTx/>
              <a:buChar char="-"/>
            </a:pPr>
            <a:r>
              <a:rPr lang="hu-HU" dirty="0" smtClean="0"/>
              <a:t>Kétoldalú megállapodások pl. Románia 2008, Cseh Közt. 2009, Románia</a:t>
            </a:r>
          </a:p>
          <a:p>
            <a:pPr marL="342900" indent="-342900">
              <a:buFontTx/>
              <a:buChar char="-"/>
            </a:pPr>
            <a:r>
              <a:rPr lang="hu-HU" dirty="0" smtClean="0"/>
              <a:t>Luxemburg</a:t>
            </a:r>
          </a:p>
          <a:p>
            <a:r>
              <a:rPr lang="hu-HU" dirty="0" smtClean="0"/>
              <a:t>Ezek egyszerűsítése</a:t>
            </a:r>
            <a:r>
              <a:rPr lang="hu-HU" dirty="0"/>
              <a:t>, különös tekintettel a származási ország elvétől való eltérés eseteire - konkrét eljárási határidő</a:t>
            </a:r>
            <a:r>
              <a:rPr lang="hu-HU" dirty="0" smtClean="0"/>
              <a:t>?</a:t>
            </a:r>
          </a:p>
          <a:p>
            <a:endParaRPr lang="hu-HU" dirty="0"/>
          </a:p>
          <a:p>
            <a:r>
              <a:rPr lang="hu-HU" b="1" u="sng" dirty="0" smtClean="0"/>
              <a:t>EU-adatbázis felállítása</a:t>
            </a:r>
            <a:r>
              <a:rPr lang="hu-HU" dirty="0" smtClean="0"/>
              <a:t>: közhiteles (</a:t>
            </a:r>
            <a:r>
              <a:rPr lang="hu-HU" dirty="0" smtClean="0">
                <a:sym typeface="Wingdings" panose="05000000000000000000" pitchFamily="2" charset="2"/>
              </a:rPr>
              <a:t> </a:t>
            </a:r>
            <a:r>
              <a:rPr lang="hu-HU" dirty="0" err="1" smtClean="0">
                <a:sym typeface="Wingdings" panose="05000000000000000000" pitchFamily="2" charset="2"/>
              </a:rPr>
              <a:t>Mavise</a:t>
            </a:r>
            <a:r>
              <a:rPr lang="hu-HU" dirty="0" smtClean="0">
                <a:sym typeface="Wingdings" panose="05000000000000000000" pitchFamily="2" charset="2"/>
              </a:rPr>
              <a:t>)</a:t>
            </a:r>
            <a:endParaRPr lang="hu-HU" dirty="0" smtClean="0"/>
          </a:p>
          <a:p>
            <a:endParaRPr lang="hu-HU" dirty="0"/>
          </a:p>
          <a:p>
            <a:endParaRPr lang="hu-HU" dirty="0"/>
          </a:p>
        </p:txBody>
      </p:sp>
      <p:sp>
        <p:nvSpPr>
          <p:cNvPr id="3" name="Szöveg helye 2"/>
          <p:cNvSpPr>
            <a:spLocks noGrp="1"/>
          </p:cNvSpPr>
          <p:nvPr>
            <p:ph type="body" sz="half" idx="10"/>
          </p:nvPr>
        </p:nvSpPr>
        <p:spPr/>
        <p:txBody>
          <a:bodyPr/>
          <a:lstStyle/>
          <a:p>
            <a:pPr algn="ctr"/>
            <a:r>
              <a:rPr lang="hu-HU" b="1" dirty="0"/>
              <a:t>Származási ország elve </a:t>
            </a:r>
            <a:r>
              <a:rPr lang="hu-HU" b="1" dirty="0" smtClean="0"/>
              <a:t>II</a:t>
            </a:r>
            <a:r>
              <a:rPr lang="hu-HU" b="1" dirty="0"/>
              <a:t>.</a:t>
            </a:r>
          </a:p>
          <a:p>
            <a:endParaRPr lang="hu-HU" dirty="0"/>
          </a:p>
        </p:txBody>
      </p:sp>
      <p:sp>
        <p:nvSpPr>
          <p:cNvPr id="4" name="Szöveg helye 3"/>
          <p:cNvSpPr>
            <a:spLocks noGrp="1"/>
          </p:cNvSpPr>
          <p:nvPr>
            <p:ph type="body" sz="half" idx="11"/>
          </p:nvPr>
        </p:nvSpPr>
        <p:spPr/>
        <p:txBody>
          <a:bodyPr/>
          <a:lstStyle/>
          <a:p>
            <a:endParaRPr lang="hu-HU"/>
          </a:p>
        </p:txBody>
      </p:sp>
    </p:spTree>
    <p:extLst>
      <p:ext uri="{BB962C8B-B14F-4D97-AF65-F5344CB8AC3E}">
        <p14:creationId xmlns:p14="http://schemas.microsoft.com/office/powerpoint/2010/main" val="297142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560" y="908720"/>
            <a:ext cx="8219256" cy="3960440"/>
          </a:xfrm>
        </p:spPr>
        <p:txBody>
          <a:bodyPr>
            <a:normAutofit fontScale="62500" lnSpcReduction="20000"/>
          </a:bodyPr>
          <a:lstStyle/>
          <a:p>
            <a:pPr algn="ctr"/>
            <a:r>
              <a:rPr lang="hu-HU" sz="3400" b="1" dirty="0" smtClean="0"/>
              <a:t>Az európai művek terjesztésének </a:t>
            </a:r>
          </a:p>
          <a:p>
            <a:pPr algn="ctr"/>
            <a:r>
              <a:rPr lang="hu-HU" sz="3400" b="1" dirty="0" smtClean="0"/>
              <a:t>és gyártásának előmozdítása</a:t>
            </a:r>
          </a:p>
          <a:p>
            <a:pPr algn="ctr"/>
            <a:endParaRPr lang="hu-HU" sz="1500" b="1" dirty="0" smtClean="0">
              <a:solidFill>
                <a:srgbClr val="FF0000"/>
              </a:solidFill>
            </a:endParaRPr>
          </a:p>
          <a:p>
            <a:pPr algn="just">
              <a:spcAft>
                <a:spcPts val="600"/>
              </a:spcAft>
              <a:buFontTx/>
              <a:buChar char="-"/>
            </a:pPr>
            <a:r>
              <a:rPr lang="hu-HU" dirty="0" smtClean="0"/>
              <a:t>a </a:t>
            </a:r>
            <a:r>
              <a:rPr lang="hu-HU" sz="2300" dirty="0" smtClean="0"/>
              <a:t>lekérhető (VOD) és a hagyományos  lineáris szolgáltatások szabályainak összemosódása</a:t>
            </a:r>
          </a:p>
          <a:p>
            <a:pPr algn="just">
              <a:spcAft>
                <a:spcPts val="600"/>
              </a:spcAft>
              <a:buFontTx/>
              <a:buChar char="-"/>
            </a:pPr>
            <a:r>
              <a:rPr lang="hu-HU" sz="2300" dirty="0" smtClean="0"/>
              <a:t> </a:t>
            </a:r>
            <a:r>
              <a:rPr lang="hu-HU" sz="2300" b="1" u="sng" dirty="0" smtClean="0"/>
              <a:t>új</a:t>
            </a:r>
            <a:r>
              <a:rPr lang="hu-HU" sz="2300" dirty="0" smtClean="0"/>
              <a:t>!: a lekérhető médiaszolgáltatások műsorkatalógusában is legalább 20 %-ot (30 %?) európai alkotások számára kell biztosítani, megfelelő hangsúly adásával a műsorkínálatban (</a:t>
            </a:r>
            <a:r>
              <a:rPr lang="hu-HU" sz="2300" dirty="0" err="1" smtClean="0"/>
              <a:t>SVOD-ra</a:t>
            </a:r>
            <a:r>
              <a:rPr lang="hu-HU" sz="2300" dirty="0" smtClean="0"/>
              <a:t> is, pl. </a:t>
            </a:r>
            <a:r>
              <a:rPr lang="hu-HU" sz="2300" dirty="0" err="1" smtClean="0"/>
              <a:t>Netflix</a:t>
            </a:r>
            <a:r>
              <a:rPr lang="hu-HU" sz="2300" dirty="0" smtClean="0"/>
              <a:t>)</a:t>
            </a:r>
          </a:p>
          <a:p>
            <a:pPr algn="just">
              <a:spcAft>
                <a:spcPts val="600"/>
              </a:spcAft>
              <a:buFontTx/>
              <a:buChar char="-"/>
            </a:pPr>
            <a:r>
              <a:rPr lang="hu-HU" sz="2300" dirty="0" smtClean="0"/>
              <a:t> a lekérhetők kötelezhetők tagállami szinten európai audiovizuális tartalmak gyártására (közvetlenül, v. adó-jellegű kötelezettség révén v. nemzeti alapokba befizetési kötelezettséggel)</a:t>
            </a:r>
          </a:p>
          <a:p>
            <a:pPr algn="just">
              <a:buFontTx/>
              <a:buChar char="-"/>
            </a:pPr>
            <a:r>
              <a:rPr lang="hu-HU" sz="2300" dirty="0" smtClean="0"/>
              <a:t> pénzügyi hozzájárulásra kötelezés lehetősége (a szolgáltatással célzott ország által) –származási elv áttörése</a:t>
            </a:r>
          </a:p>
          <a:p>
            <a:pPr algn="just">
              <a:buFontTx/>
              <a:buChar char="-"/>
            </a:pPr>
            <a:r>
              <a:rPr lang="hu-HU" sz="2300" dirty="0" smtClean="0"/>
              <a:t> </a:t>
            </a:r>
            <a:r>
              <a:rPr lang="hu-HU" sz="2300" u="sng" dirty="0" smtClean="0"/>
              <a:t>kivétel</a:t>
            </a:r>
            <a:r>
              <a:rPr lang="hu-HU" sz="2300" dirty="0" smtClean="0"/>
              <a:t>: alacsony nézettségű vállalatok, tematikus szolgáltatások (pl. hírműsort szolgáltató lekérhetők), kis- és középvállalkozások mentesíthetők</a:t>
            </a:r>
          </a:p>
        </p:txBody>
      </p:sp>
      <p:sp>
        <p:nvSpPr>
          <p:cNvPr id="6" name="Text Placeholder 5"/>
          <p:cNvSpPr>
            <a:spLocks noGrp="1"/>
          </p:cNvSpPr>
          <p:nvPr>
            <p:ph type="body" sz="half" idx="11"/>
          </p:nvPr>
        </p:nvSpPr>
        <p:spPr/>
        <p:txBody>
          <a:bodyPr>
            <a:noAutofit/>
          </a:bodyPr>
          <a:lstStyle/>
          <a:p>
            <a:pPr algn="ctr"/>
            <a:endParaRPr lang="hu-HU" sz="2400" b="1" dirty="0" smtClean="0"/>
          </a:p>
          <a:p>
            <a:pPr algn="ctr"/>
            <a:endParaRPr lang="hu-HU" sz="2400" b="1" dirty="0"/>
          </a:p>
          <a:p>
            <a:pPr algn="ctr"/>
            <a:endParaRPr lang="hu-HU" sz="2400" b="1" dirty="0" smtClean="0"/>
          </a:p>
          <a:p>
            <a:pPr algn="ctr"/>
            <a:endParaRPr lang="hu-HU" sz="2400" b="1" dirty="0"/>
          </a:p>
          <a:p>
            <a:pPr algn="ctr"/>
            <a:endParaRPr lang="hu-HU" sz="2400" b="1" dirty="0" smtClean="0"/>
          </a:p>
          <a:p>
            <a:pPr algn="ctr"/>
            <a:endParaRPr lang="hu-HU" sz="2400" b="1" dirty="0"/>
          </a:p>
        </p:txBody>
      </p:sp>
      <p:sp>
        <p:nvSpPr>
          <p:cNvPr id="17410" name="AutoShape 2" descr="Képtalálat a következ&amp;odblac;re: „SVO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7411" name="Picture 3" descr="D:\magán\2017\svod.jpg"/>
          <p:cNvPicPr>
            <a:picLocks noChangeAspect="1" noChangeArrowheads="1"/>
          </p:cNvPicPr>
          <p:nvPr/>
        </p:nvPicPr>
        <p:blipFill>
          <a:blip r:embed="rId2" cstate="print"/>
          <a:srcRect/>
          <a:stretch>
            <a:fillRect/>
          </a:stretch>
        </p:blipFill>
        <p:spPr bwMode="auto">
          <a:xfrm>
            <a:off x="5652120" y="4581128"/>
            <a:ext cx="2800350" cy="1638300"/>
          </a:xfrm>
          <a:prstGeom prst="rect">
            <a:avLst/>
          </a:prstGeom>
          <a:noFill/>
        </p:spPr>
      </p:pic>
    </p:spTree>
    <p:extLst>
      <p:ext uri="{BB962C8B-B14F-4D97-AF65-F5344CB8AC3E}">
        <p14:creationId xmlns:p14="http://schemas.microsoft.com/office/powerpoint/2010/main" val="2112679198"/>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10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_10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4247</TotalTime>
  <Words>1450</Words>
  <Application>Microsoft Office PowerPoint</Application>
  <PresentationFormat>Diavetítés a képernyőre (4:3 oldalarány)</PresentationFormat>
  <Paragraphs>170</Paragraphs>
  <Slides>16</Slides>
  <Notes>0</Notes>
  <HiddenSlides>0</HiddenSlides>
  <MMClips>0</MMClips>
  <ScaleCrop>false</ScaleCrop>
  <HeadingPairs>
    <vt:vector size="4" baseType="variant">
      <vt:variant>
        <vt:lpstr>Téma</vt:lpstr>
      </vt:variant>
      <vt:variant>
        <vt:i4>2</vt:i4>
      </vt:variant>
      <vt:variant>
        <vt:lpstr>Diacímek</vt:lpstr>
      </vt:variant>
      <vt:variant>
        <vt:i4>16</vt:i4>
      </vt:variant>
    </vt:vector>
  </HeadingPairs>
  <TitlesOfParts>
    <vt:vector size="18" baseType="lpstr">
      <vt:lpstr>Office Theme</vt:lpstr>
      <vt:lpstr>Custom Design</vt:lpstr>
      <vt:lpstr>Az Audiovizuális Médiaszolgáltatásokról szóló irányelv tervezett módosításai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dc:creator>
  <cp:lastModifiedBy>papszilv</cp:lastModifiedBy>
  <cp:revision>269</cp:revision>
  <cp:lastPrinted>2017-11-20T08:53:37Z</cp:lastPrinted>
  <dcterms:created xsi:type="dcterms:W3CDTF">2015-12-29T10:49:25Z</dcterms:created>
  <dcterms:modified xsi:type="dcterms:W3CDTF">2017-11-21T14:29:12Z</dcterms:modified>
</cp:coreProperties>
</file>