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2"/>
  </p:notesMasterIdLst>
  <p:sldIdLst>
    <p:sldId id="256" r:id="rId3"/>
    <p:sldId id="278" r:id="rId4"/>
    <p:sldId id="331" r:id="rId5"/>
    <p:sldId id="304" r:id="rId6"/>
    <p:sldId id="306" r:id="rId7"/>
    <p:sldId id="322" r:id="rId8"/>
    <p:sldId id="307" r:id="rId9"/>
    <p:sldId id="327" r:id="rId10"/>
    <p:sldId id="312" r:id="rId11"/>
    <p:sldId id="320" r:id="rId12"/>
    <p:sldId id="329" r:id="rId13"/>
    <p:sldId id="321" r:id="rId14"/>
    <p:sldId id="314" r:id="rId15"/>
    <p:sldId id="315" r:id="rId16"/>
    <p:sldId id="317" r:id="rId17"/>
    <p:sldId id="318" r:id="rId18"/>
    <p:sldId id="324" r:id="rId19"/>
    <p:sldId id="328" r:id="rId20"/>
    <p:sldId id="272" r:id="rId2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deo2" initials="v"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3515A"/>
    <a:srgbClr val="808285"/>
    <a:srgbClr val="8C2578"/>
    <a:srgbClr val="E6F0F5"/>
    <a:srgbClr val="F38232"/>
    <a:srgbClr val="005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130" autoAdjust="0"/>
  </p:normalViewPr>
  <p:slideViewPr>
    <p:cSldViewPr>
      <p:cViewPr varScale="1">
        <p:scale>
          <a:sx n="138" d="100"/>
          <a:sy n="138" d="100"/>
        </p:scale>
        <p:origin x="-870"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C848E-EDB7-4DC0-B415-F47A9B57CED6}" type="datetimeFigureOut">
              <a:rPr lang="hu-HU" smtClean="0"/>
              <a:t>2017.09.27.</a:t>
            </a:fld>
            <a:endParaRPr lang="hu-H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10266-C85D-433E-8E55-E58D74041270}" type="slidenum">
              <a:rPr lang="hu-HU" smtClean="0"/>
              <a:t>‹#›</a:t>
            </a:fld>
            <a:endParaRPr lang="hu-HU"/>
          </a:p>
        </p:txBody>
      </p:sp>
    </p:spTree>
    <p:extLst>
      <p:ext uri="{BB962C8B-B14F-4D97-AF65-F5344CB8AC3E}">
        <p14:creationId xmlns:p14="http://schemas.microsoft.com/office/powerpoint/2010/main" val="134874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FC10266-C85D-433E-8E55-E58D74041270}" type="slidenum">
              <a:rPr lang="hu-HU" smtClean="0"/>
              <a:t>1</a:t>
            </a:fld>
            <a:endParaRPr lang="hu-HU"/>
          </a:p>
        </p:txBody>
      </p:sp>
    </p:spTree>
    <p:extLst>
      <p:ext uri="{BB962C8B-B14F-4D97-AF65-F5344CB8AC3E}">
        <p14:creationId xmlns:p14="http://schemas.microsoft.com/office/powerpoint/2010/main" val="226462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852936"/>
            <a:ext cx="7128792" cy="1368152"/>
          </a:xfr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Text Placeholder 3"/>
          <p:cNvSpPr>
            <a:spLocks noGrp="1"/>
          </p:cNvSpPr>
          <p:nvPr>
            <p:ph type="body" sz="half" idx="2"/>
          </p:nvPr>
        </p:nvSpPr>
        <p:spPr>
          <a:xfrm>
            <a:off x="1331640" y="5877272"/>
            <a:ext cx="4896544" cy="648072"/>
          </a:xfr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3"/>
          </p:nvPr>
        </p:nvSpPr>
        <p:spPr>
          <a:xfrm>
            <a:off x="1331640" y="5358409"/>
            <a:ext cx="4896544" cy="374847"/>
          </a:xfr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8710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516020"/>
            <a:ext cx="9144000" cy="3865308"/>
          </a:xfrm>
          <a:prstGeom prst="rect">
            <a:avLst/>
          </a:prstGeom>
          <a:solidFill>
            <a:schemeClr val="bg1">
              <a:lumMod val="85000"/>
            </a:schemeClr>
          </a:solidFill>
        </p:spPr>
        <p:txBody>
          <a:bodyPr>
            <a:normAutofit/>
          </a:bodyPr>
          <a:lstStyle>
            <a:lvl1pPr marL="0" indent="0">
              <a:buNone/>
              <a:defRPr sz="1000"/>
            </a:lvl1pPr>
          </a:lstStyle>
          <a:p>
            <a:endParaRPr lang="hu-HU"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0825"/>
            <a:ext cx="9144000" cy="257175"/>
          </a:xfrm>
          <a:prstGeom prst="rect">
            <a:avLst/>
          </a:prstGeom>
        </p:spPr>
      </p:pic>
      <p:sp>
        <p:nvSpPr>
          <p:cNvPr id="7" name="Text Placeholder 3"/>
          <p:cNvSpPr>
            <a:spLocks noGrp="1"/>
          </p:cNvSpPr>
          <p:nvPr>
            <p:ph type="body" sz="half" idx="2"/>
          </p:nvPr>
        </p:nvSpPr>
        <p:spPr>
          <a:xfrm>
            <a:off x="617239" y="1545433"/>
            <a:ext cx="8219256" cy="87545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0"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4249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157804"/>
            <a:ext cx="4968552" cy="3151516"/>
          </a:xfrm>
          <a:prstGeom prst="rect">
            <a:avLst/>
          </a:prstGeom>
        </p:spPr>
        <p:txBody>
          <a:bodyPr/>
          <a:lstStyle>
            <a:lvl1pPr marL="216000" indent="-180000">
              <a:lnSpc>
                <a:spcPts val="2200"/>
              </a:lnSpc>
              <a:spcBef>
                <a:spcPts val="0"/>
              </a:spcBef>
              <a:buClr>
                <a:srgbClr val="8C2578"/>
              </a:buClr>
              <a:buFont typeface="Arial" pitchFamily="34" charset="0"/>
              <a:buChar char="•"/>
              <a:defRPr sz="2000" baseline="0"/>
            </a:lvl1pPr>
            <a:lvl2pPr marL="540000" indent="-180000">
              <a:lnSpc>
                <a:spcPts val="2200"/>
              </a:lnSpc>
              <a:spcBef>
                <a:spcPts val="0"/>
              </a:spcBef>
              <a:buClr>
                <a:srgbClr val="8C2578"/>
              </a:buClr>
              <a:buFont typeface="Arial" pitchFamily="34" charset="0"/>
              <a:buChar char="•"/>
              <a:defRPr sz="2000" baseline="0"/>
            </a:lvl2pPr>
            <a:lvl3pPr marL="828000" indent="-180000">
              <a:lnSpc>
                <a:spcPts val="2200"/>
              </a:lnSpc>
              <a:spcBef>
                <a:spcPts val="0"/>
              </a:spcBef>
              <a:buClr>
                <a:srgbClr val="8C2578"/>
              </a:buClr>
              <a:buFont typeface="Arial" pitchFamily="34" charset="0"/>
              <a:buChar char="•"/>
              <a:defRPr sz="2000" baseline="0"/>
            </a:lvl3pPr>
            <a:lvl4pPr marL="1008000" indent="-180000">
              <a:lnSpc>
                <a:spcPts val="2200"/>
              </a:lnSpc>
              <a:spcBef>
                <a:spcPts val="0"/>
              </a:spcBef>
              <a:buClr>
                <a:srgbClr val="8C2578"/>
              </a:buClr>
              <a:buFont typeface="Arial" pitchFamily="34" charset="0"/>
              <a:buChar char="•"/>
              <a:defRPr sz="2000" baseline="0"/>
            </a:lvl4pPr>
            <a:lvl5pPr marL="1188000" indent="-180000">
              <a:lnSpc>
                <a:spcPts val="2200"/>
              </a:lnSpc>
              <a:spcBef>
                <a:spcPts val="0"/>
              </a:spcBef>
              <a:buClr>
                <a:srgbClr val="8C2578"/>
              </a:buClr>
              <a:buFont typeface="Arial" pitchFamily="34" charset="0"/>
              <a:buChar char="•"/>
              <a:defRPr sz="20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7" name="Text Placeholder 3"/>
          <p:cNvSpPr>
            <a:spLocks noGrp="1"/>
          </p:cNvSpPr>
          <p:nvPr>
            <p:ph type="body" sz="half" idx="2"/>
          </p:nvPr>
        </p:nvSpPr>
        <p:spPr>
          <a:xfrm>
            <a:off x="617239" y="1545433"/>
            <a:ext cx="4962873" cy="1523527"/>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txBox="1">
            <a:spLocks/>
          </p:cNvSpPr>
          <p:nvPr userDrawn="1"/>
        </p:nvSpPr>
        <p:spPr>
          <a:xfrm>
            <a:off x="1475656" y="908720"/>
            <a:ext cx="5025752" cy="648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1400" kern="1200">
                <a:solidFill>
                  <a:srgbClr val="43515A"/>
                </a:solidFill>
                <a:latin typeface="+mj-lt"/>
                <a:ea typeface="+mj-ea"/>
                <a:cs typeface="+mj-cs"/>
              </a:defRPr>
            </a:lvl1pPr>
          </a:lstStyle>
          <a:p>
            <a:endParaRPr lang="hu-HU" dirty="0"/>
          </a:p>
        </p:txBody>
      </p:sp>
      <p:sp>
        <p:nvSpPr>
          <p:cNvPr id="6" name="Picture Placeholder 8"/>
          <p:cNvSpPr>
            <a:spLocks noGrp="1"/>
          </p:cNvSpPr>
          <p:nvPr>
            <p:ph type="pic" sz="quarter" idx="13"/>
          </p:nvPr>
        </p:nvSpPr>
        <p:spPr>
          <a:xfrm>
            <a:off x="5724128" y="1089661"/>
            <a:ext cx="3419872" cy="5291668"/>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2"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5270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26976" y="1618658"/>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7" name="Text Placeholder 3"/>
          <p:cNvSpPr>
            <a:spLocks noGrp="1"/>
          </p:cNvSpPr>
          <p:nvPr>
            <p:ph type="body" sz="half" idx="2"/>
          </p:nvPr>
        </p:nvSpPr>
        <p:spPr>
          <a:xfrm>
            <a:off x="2987824" y="1539146"/>
            <a:ext cx="5843397" cy="778092"/>
          </a:xfrm>
          <a:prstGeom prst="rect">
            <a:avLst/>
          </a:prstGeom>
        </p:spPr>
        <p:txBody>
          <a:bodyPr>
            <a:normAutofit/>
          </a:bodyPr>
          <a:lstStyle>
            <a:lvl1pPr marL="0" indent="0">
              <a:lnSpc>
                <a:spcPts val="2200"/>
              </a:lnSpc>
              <a:spcBef>
                <a:spcPts val="0"/>
              </a:spcBef>
              <a:buNone/>
              <a:defRPr sz="2000">
                <a:solidFill>
                  <a:srgbClr val="8C257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6" name="Text Placeholder 3"/>
          <p:cNvSpPr>
            <a:spLocks noGrp="1"/>
          </p:cNvSpPr>
          <p:nvPr>
            <p:ph type="body" sz="half" idx="14"/>
          </p:nvPr>
        </p:nvSpPr>
        <p:spPr>
          <a:xfrm>
            <a:off x="2987824" y="2331841"/>
            <a:ext cx="5843397" cy="80973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8" name="Picture Placeholder 8"/>
          <p:cNvSpPr>
            <a:spLocks noGrp="1"/>
          </p:cNvSpPr>
          <p:nvPr>
            <p:ph type="pic" sz="quarter" idx="15"/>
          </p:nvPr>
        </p:nvSpPr>
        <p:spPr>
          <a:xfrm>
            <a:off x="726976" y="3999993"/>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2" name="Text Placeholder 3"/>
          <p:cNvSpPr>
            <a:spLocks noGrp="1"/>
          </p:cNvSpPr>
          <p:nvPr>
            <p:ph type="body" sz="half" idx="16"/>
          </p:nvPr>
        </p:nvSpPr>
        <p:spPr>
          <a:xfrm>
            <a:off x="2993097" y="3920481"/>
            <a:ext cx="5843397" cy="778092"/>
          </a:xfrm>
          <a:prstGeom prst="rect">
            <a:avLst/>
          </a:prstGeom>
        </p:spPr>
        <p:txBody>
          <a:bodyPr>
            <a:normAutofit/>
          </a:bodyPr>
          <a:lstStyle>
            <a:lvl1pPr marL="0" indent="0">
              <a:lnSpc>
                <a:spcPts val="2200"/>
              </a:lnSpc>
              <a:spcBef>
                <a:spcPts val="0"/>
              </a:spcBef>
              <a:buNone/>
              <a:defRPr sz="2000">
                <a:solidFill>
                  <a:srgbClr val="8C257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3" name="Text Placeholder 3"/>
          <p:cNvSpPr>
            <a:spLocks noGrp="1"/>
          </p:cNvSpPr>
          <p:nvPr>
            <p:ph type="body" sz="half" idx="17"/>
          </p:nvPr>
        </p:nvSpPr>
        <p:spPr>
          <a:xfrm>
            <a:off x="2993097" y="4713176"/>
            <a:ext cx="5843397" cy="80973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6"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333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1" name="Picture Placeholder 8"/>
          <p:cNvSpPr>
            <a:spLocks noGrp="1"/>
          </p:cNvSpPr>
          <p:nvPr>
            <p:ph type="pic" sz="quarter" idx="13"/>
          </p:nvPr>
        </p:nvSpPr>
        <p:spPr>
          <a:xfrm>
            <a:off x="726976" y="1618658"/>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4" name="Text Placeholder 3"/>
          <p:cNvSpPr>
            <a:spLocks noGrp="1"/>
          </p:cNvSpPr>
          <p:nvPr>
            <p:ph type="body" sz="half" idx="2"/>
          </p:nvPr>
        </p:nvSpPr>
        <p:spPr>
          <a:xfrm>
            <a:off x="2699793" y="1539146"/>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5" name="Text Placeholder 3"/>
          <p:cNvSpPr>
            <a:spLocks noGrp="1"/>
          </p:cNvSpPr>
          <p:nvPr>
            <p:ph type="body" sz="half" idx="14"/>
          </p:nvPr>
        </p:nvSpPr>
        <p:spPr>
          <a:xfrm>
            <a:off x="2699793" y="2564904"/>
            <a:ext cx="1656183" cy="864096"/>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6" name="Picture Placeholder 8"/>
          <p:cNvSpPr>
            <a:spLocks noGrp="1"/>
          </p:cNvSpPr>
          <p:nvPr>
            <p:ph type="pic" sz="quarter" idx="15"/>
          </p:nvPr>
        </p:nvSpPr>
        <p:spPr>
          <a:xfrm>
            <a:off x="726976" y="3879100"/>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7" name="Text Placeholder 3"/>
          <p:cNvSpPr>
            <a:spLocks noGrp="1"/>
          </p:cNvSpPr>
          <p:nvPr>
            <p:ph type="body" sz="half" idx="16"/>
          </p:nvPr>
        </p:nvSpPr>
        <p:spPr>
          <a:xfrm>
            <a:off x="2699793" y="3799588"/>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8" name="Text Placeholder 3"/>
          <p:cNvSpPr>
            <a:spLocks noGrp="1"/>
          </p:cNvSpPr>
          <p:nvPr>
            <p:ph type="body" sz="half" idx="17"/>
          </p:nvPr>
        </p:nvSpPr>
        <p:spPr>
          <a:xfrm>
            <a:off x="2699793" y="4869160"/>
            <a:ext cx="1656183" cy="820282"/>
          </a:xfrm>
          <a:prstGeom prst="rect">
            <a:avLst/>
          </a:prstGeom>
        </p:spPr>
        <p:txBody>
          <a:bodyPr>
            <a:normAutofit/>
          </a:bodyPr>
          <a:lstStyle>
            <a:lvl1pPr marL="0" indent="0">
              <a:lnSpc>
                <a:spcPts val="18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9" name="Picture Placeholder 8"/>
          <p:cNvSpPr>
            <a:spLocks noGrp="1"/>
          </p:cNvSpPr>
          <p:nvPr>
            <p:ph type="pic" sz="quarter" idx="18"/>
          </p:nvPr>
        </p:nvSpPr>
        <p:spPr>
          <a:xfrm>
            <a:off x="4816218" y="1618658"/>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20" name="Text Placeholder 3"/>
          <p:cNvSpPr>
            <a:spLocks noGrp="1"/>
          </p:cNvSpPr>
          <p:nvPr>
            <p:ph type="body" sz="half" idx="19"/>
          </p:nvPr>
        </p:nvSpPr>
        <p:spPr>
          <a:xfrm>
            <a:off x="6789035" y="1539146"/>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1" name="Text Placeholder 3"/>
          <p:cNvSpPr>
            <a:spLocks noGrp="1"/>
          </p:cNvSpPr>
          <p:nvPr>
            <p:ph type="body" sz="half" idx="20"/>
          </p:nvPr>
        </p:nvSpPr>
        <p:spPr>
          <a:xfrm>
            <a:off x="6789035" y="2564904"/>
            <a:ext cx="1656183" cy="864096"/>
          </a:xfrm>
          <a:prstGeom prst="rect">
            <a:avLst/>
          </a:prstGeom>
        </p:spPr>
        <p:txBody>
          <a:bodyPr>
            <a:normAutofit/>
          </a:bodyPr>
          <a:lstStyle>
            <a:lvl1pPr marL="0" indent="0">
              <a:lnSpc>
                <a:spcPts val="18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2" name="Picture Placeholder 8"/>
          <p:cNvSpPr>
            <a:spLocks noGrp="1"/>
          </p:cNvSpPr>
          <p:nvPr>
            <p:ph type="pic" sz="quarter" idx="21"/>
          </p:nvPr>
        </p:nvSpPr>
        <p:spPr>
          <a:xfrm>
            <a:off x="4816218" y="3879100"/>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23" name="Text Placeholder 3"/>
          <p:cNvSpPr>
            <a:spLocks noGrp="1"/>
          </p:cNvSpPr>
          <p:nvPr>
            <p:ph type="body" sz="half" idx="22"/>
          </p:nvPr>
        </p:nvSpPr>
        <p:spPr>
          <a:xfrm>
            <a:off x="6789035" y="3799588"/>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4" name="Text Placeholder 3"/>
          <p:cNvSpPr>
            <a:spLocks noGrp="1"/>
          </p:cNvSpPr>
          <p:nvPr>
            <p:ph type="body" sz="half" idx="23"/>
          </p:nvPr>
        </p:nvSpPr>
        <p:spPr>
          <a:xfrm>
            <a:off x="6789035" y="4869160"/>
            <a:ext cx="1656183" cy="820282"/>
          </a:xfrm>
          <a:prstGeom prst="rect">
            <a:avLst/>
          </a:prstGeom>
        </p:spPr>
        <p:txBody>
          <a:bodyPr>
            <a:normAutofit/>
          </a:bodyPr>
          <a:lstStyle>
            <a:lvl1pPr marL="0" indent="0">
              <a:lnSpc>
                <a:spcPts val="18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8"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9"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3726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txBox="1">
            <a:spLocks/>
          </p:cNvSpPr>
          <p:nvPr userDrawn="1"/>
        </p:nvSpPr>
        <p:spPr>
          <a:xfrm>
            <a:off x="1331640" y="2852936"/>
            <a:ext cx="7128792" cy="1368152"/>
          </a:xfrm>
          <a:prstGeom prst="rect">
            <a:avLst/>
          </a:prstGeom>
        </p:spPr>
        <p:txBody>
          <a:bodyPr vert="horz" lIns="91440" tIns="45720" rIns="91440" bIns="45720" rtlCol="0" anchor="b">
            <a:noAutofit/>
          </a:bodyPr>
          <a:lstStyle>
            <a:lvl1pPr algn="l" defTabSz="914400" rtl="0" eaLnBrk="1" latinLnBrk="0" hangingPunct="1">
              <a:lnSpc>
                <a:spcPts val="3700"/>
              </a:lnSpc>
              <a:spcBef>
                <a:spcPct val="0"/>
              </a:spcBef>
              <a:buNone/>
              <a:defRPr sz="3000" kern="1200">
                <a:solidFill>
                  <a:schemeClr val="bg1"/>
                </a:solidFill>
                <a:latin typeface="+mj-lt"/>
                <a:ea typeface="+mj-ea"/>
                <a:cs typeface="+mj-cs"/>
              </a:defRPr>
            </a:lvl1pPr>
          </a:lstStyle>
          <a:p>
            <a:r>
              <a:rPr lang="hu-HU" dirty="0" smtClean="0"/>
              <a:t>Köszönöm megtisztelő figyelmüket!</a:t>
            </a:r>
            <a:endParaRPr lang="hu-HU" dirty="0"/>
          </a:p>
        </p:txBody>
      </p:sp>
    </p:spTree>
    <p:extLst>
      <p:ext uri="{BB962C8B-B14F-4D97-AF65-F5344CB8AC3E}">
        <p14:creationId xmlns:p14="http://schemas.microsoft.com/office/powerpoint/2010/main" val="402919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852936"/>
            <a:ext cx="7128792" cy="1368152"/>
          </a:xfrm>
          <a:prstGeom prst="rect">
            <a:avLst/>
          </a:prstGeo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a:prstGeom prst="rect">
            <a:avLst/>
          </a:prstGeo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7" name="Text Placeholder 3"/>
          <p:cNvSpPr>
            <a:spLocks noGrp="1"/>
          </p:cNvSpPr>
          <p:nvPr>
            <p:ph type="body" sz="half" idx="2"/>
          </p:nvPr>
        </p:nvSpPr>
        <p:spPr>
          <a:xfrm>
            <a:off x="1331640" y="5877272"/>
            <a:ext cx="4896544" cy="648072"/>
          </a:xfrm>
          <a:prstGeom prst="rect">
            <a:avLst/>
          </a:prstGeo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 Placeholder 3"/>
          <p:cNvSpPr>
            <a:spLocks noGrp="1"/>
          </p:cNvSpPr>
          <p:nvPr>
            <p:ph type="body" sz="half" idx="13"/>
          </p:nvPr>
        </p:nvSpPr>
        <p:spPr>
          <a:xfrm>
            <a:off x="1331640" y="5358409"/>
            <a:ext cx="4896544" cy="374847"/>
          </a:xfrm>
          <a:prstGeom prst="rect">
            <a:avLst/>
          </a:prstGeo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9965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852936"/>
            <a:ext cx="7128792" cy="1368152"/>
          </a:xfrm>
          <a:prstGeom prst="rect">
            <a:avLst/>
          </a:prstGeo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a:prstGeom prst="rect">
            <a:avLst/>
          </a:prstGeo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5" name="Text Placeholder 3"/>
          <p:cNvSpPr>
            <a:spLocks noGrp="1"/>
          </p:cNvSpPr>
          <p:nvPr>
            <p:ph type="body" sz="half" idx="2"/>
          </p:nvPr>
        </p:nvSpPr>
        <p:spPr>
          <a:xfrm>
            <a:off x="1331640" y="5877272"/>
            <a:ext cx="4896544" cy="648072"/>
          </a:xfrm>
          <a:prstGeom prst="rect">
            <a:avLst/>
          </a:prstGeo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3"/>
          </p:nvPr>
        </p:nvSpPr>
        <p:spPr>
          <a:xfrm>
            <a:off x="1331640" y="5358409"/>
            <a:ext cx="4896544" cy="374847"/>
          </a:xfrm>
          <a:prstGeom prst="rect">
            <a:avLst/>
          </a:prstGeo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9311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852936"/>
            <a:ext cx="7128792" cy="1368152"/>
          </a:xfrm>
          <a:prstGeom prst="rect">
            <a:avLst/>
          </a:prstGeo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a:prstGeom prst="rect">
            <a:avLst/>
          </a:prstGeo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5" name="Text Placeholder 3"/>
          <p:cNvSpPr>
            <a:spLocks noGrp="1"/>
          </p:cNvSpPr>
          <p:nvPr>
            <p:ph type="body" sz="half" idx="2"/>
          </p:nvPr>
        </p:nvSpPr>
        <p:spPr>
          <a:xfrm>
            <a:off x="1331640" y="5877272"/>
            <a:ext cx="4896544" cy="648072"/>
          </a:xfrm>
          <a:prstGeom prst="rect">
            <a:avLst/>
          </a:prstGeo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3"/>
          </p:nvPr>
        </p:nvSpPr>
        <p:spPr>
          <a:xfrm>
            <a:off x="1331640" y="5358409"/>
            <a:ext cx="4896544" cy="374847"/>
          </a:xfrm>
          <a:prstGeom prst="rect">
            <a:avLst/>
          </a:prstGeo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6810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36912"/>
            <a:ext cx="8229600" cy="3672408"/>
          </a:xfrm>
          <a:prstGeom prst="rect">
            <a:avLst/>
          </a:prstGeom>
        </p:spPr>
        <p:txBody>
          <a:bodyPr/>
          <a:lstStyle>
            <a:lvl1pPr marL="216000" indent="-180000">
              <a:lnSpc>
                <a:spcPts val="2200"/>
              </a:lnSpc>
              <a:spcBef>
                <a:spcPts val="0"/>
              </a:spcBef>
              <a:buClr>
                <a:srgbClr val="8C2578"/>
              </a:buClr>
              <a:buFont typeface="Arial" pitchFamily="34" charset="0"/>
              <a:buChar char="•"/>
              <a:defRPr sz="2000"/>
            </a:lvl1pPr>
            <a:lvl2pPr marL="540000" indent="-180000">
              <a:lnSpc>
                <a:spcPts val="2200"/>
              </a:lnSpc>
              <a:spcBef>
                <a:spcPts val="0"/>
              </a:spcBef>
              <a:buClr>
                <a:srgbClr val="8C2578"/>
              </a:buClr>
              <a:buFont typeface="Arial" pitchFamily="34" charset="0"/>
              <a:buChar char="•"/>
              <a:defRPr sz="2000"/>
            </a:lvl2pPr>
            <a:lvl3pPr marL="828000" indent="-180000">
              <a:lnSpc>
                <a:spcPts val="2200"/>
              </a:lnSpc>
              <a:spcBef>
                <a:spcPts val="0"/>
              </a:spcBef>
              <a:buClr>
                <a:srgbClr val="8C2578"/>
              </a:buClr>
              <a:buFont typeface="Arial" pitchFamily="34" charset="0"/>
              <a:buChar char="•"/>
              <a:defRPr sz="2000"/>
            </a:lvl3pPr>
            <a:lvl4pPr marL="1008000" indent="-180000">
              <a:lnSpc>
                <a:spcPts val="2200"/>
              </a:lnSpc>
              <a:spcBef>
                <a:spcPts val="0"/>
              </a:spcBef>
              <a:buClr>
                <a:srgbClr val="8C2578"/>
              </a:buClr>
              <a:buFont typeface="Arial" pitchFamily="34" charset="0"/>
              <a:buChar char="•"/>
              <a:defRPr sz="2000"/>
            </a:lvl4pPr>
            <a:lvl5pPr marL="1188000" indent="-180000">
              <a:lnSpc>
                <a:spcPts val="2200"/>
              </a:lnSpc>
              <a:spcBef>
                <a:spcPts val="0"/>
              </a:spcBef>
              <a:buClr>
                <a:srgbClr val="8C2578"/>
              </a:buClr>
              <a:buFont typeface="Arial"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7" name="Text Placeholder 3"/>
          <p:cNvSpPr>
            <a:spLocks noGrp="1"/>
          </p:cNvSpPr>
          <p:nvPr>
            <p:ph type="body" sz="half" idx="2"/>
          </p:nvPr>
        </p:nvSpPr>
        <p:spPr>
          <a:xfrm>
            <a:off x="617239" y="1545433"/>
            <a:ext cx="8219256" cy="1019471"/>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8598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17239" y="1545433"/>
            <a:ext cx="8219256" cy="483589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6"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3924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0" y="1084785"/>
            <a:ext cx="9144000" cy="5296543"/>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3" name="Text Placeholder 3"/>
          <p:cNvSpPr>
            <a:spLocks noGrp="1"/>
          </p:cNvSpPr>
          <p:nvPr>
            <p:ph type="body" sz="half" idx="14"/>
          </p:nvPr>
        </p:nvSpPr>
        <p:spPr>
          <a:xfrm>
            <a:off x="4788024" y="2271524"/>
            <a:ext cx="3888432" cy="1589524"/>
          </a:xfrm>
          <a:prstGeom prst="round2DiagRect">
            <a:avLst>
              <a:gd name="adj1" fmla="val 9004"/>
              <a:gd name="adj2" fmla="val 0"/>
            </a:avLst>
          </a:prstGeom>
          <a:solidFill>
            <a:schemeClr val="bg1"/>
          </a:solidFill>
        </p:spPr>
        <p:txBody>
          <a:bodyPr lIns="180000" tIns="180000" rIns="180000" bIns="180000">
            <a:normAutofit/>
          </a:bodyPr>
          <a:lstStyle>
            <a:lvl1pPr marL="0" indent="0">
              <a:lnSpc>
                <a:spcPts val="2200"/>
              </a:lnSpc>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8"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039835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084785"/>
            <a:ext cx="9144000" cy="5296543"/>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7" name="Text Placeholder 3"/>
          <p:cNvSpPr>
            <a:spLocks noGrp="1"/>
          </p:cNvSpPr>
          <p:nvPr>
            <p:ph type="body" sz="half" idx="2"/>
          </p:nvPr>
        </p:nvSpPr>
        <p:spPr>
          <a:xfrm>
            <a:off x="4767132" y="1988840"/>
            <a:ext cx="3909324" cy="2232248"/>
          </a:xfrm>
          <a:prstGeom prst="round2DiagRect">
            <a:avLst>
              <a:gd name="adj1" fmla="val 9004"/>
              <a:gd name="adj2" fmla="val 0"/>
            </a:avLst>
          </a:prstGeom>
          <a:solidFill>
            <a:srgbClr val="8C2578"/>
          </a:solidFill>
        </p:spPr>
        <p:txBody>
          <a:bodyPr lIns="180000" tIns="180000" rIns="180000" bIns="180000">
            <a:normAutofit/>
          </a:bodyPr>
          <a:lstStyle>
            <a:lvl1pPr marL="0" indent="0">
              <a:lnSpc>
                <a:spcPts val="2200"/>
              </a:lnSpc>
              <a:spcBef>
                <a:spcPts val="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6"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50743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F3929-AB66-4171-B31D-1598E0AD6067}" type="datetimeFigureOut">
              <a:rPr lang="hu-HU" smtClean="0"/>
              <a:t>2017.09.27.</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02EE8-53CF-4912-A1F7-DC7C5352E9D4}" type="slidenum">
              <a:rPr lang="hu-HU" smtClean="0"/>
              <a:t>‹#›</a:t>
            </a:fld>
            <a:endParaRPr lang="hu-HU"/>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6150"/>
      </p:ext>
    </p:extLst>
  </p:cSld>
  <p:clrMap bg1="lt1" tx1="dk1" bg2="lt2" tx2="dk2" accent1="accent1" accent2="accent2" accent3="accent3" accent4="accent4" accent5="accent5" accent6="accent6" hlink="hlink" folHlink="folHlink"/>
  <p:sldLayoutIdLst>
    <p:sldLayoutId id="2147483649"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lide Number Placeholder 5"/>
          <p:cNvSpPr txBox="1">
            <a:spLocks/>
          </p:cNvSpPr>
          <p:nvPr userDrawn="1"/>
        </p:nvSpPr>
        <p:spPr>
          <a:xfrm>
            <a:off x="8532440" y="6574492"/>
            <a:ext cx="432048" cy="365125"/>
          </a:xfrm>
          <a:prstGeom prst="rect">
            <a:avLst/>
          </a:prstGeom>
        </p:spPr>
        <p:txBody>
          <a:bodyPr/>
          <a:lstStyle>
            <a:defPPr>
              <a:defRPr lang="hu-HU"/>
            </a:defPPr>
            <a:lvl1pPr marL="0" algn="r" defTabSz="914400" rtl="0" eaLnBrk="1" latinLnBrk="0" hangingPunct="1">
              <a:defRPr sz="1000" kern="1200">
                <a:solidFill>
                  <a:srgbClr val="4351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2C632D-FAE6-45B7-9C20-0AFFD2F99CC4}" type="slidenum">
              <a:rPr lang="hu-HU" smtClean="0"/>
              <a:t>‹#›</a:t>
            </a:fld>
            <a:endParaRPr lang="hu-HU" dirty="0"/>
          </a:p>
        </p:txBody>
      </p:sp>
    </p:spTree>
    <p:extLst>
      <p:ext uri="{BB962C8B-B14F-4D97-AF65-F5344CB8AC3E}">
        <p14:creationId xmlns:p14="http://schemas.microsoft.com/office/powerpoint/2010/main" val="39736514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52" r:id="rId4"/>
    <p:sldLayoutId id="2147483664" r:id="rId5"/>
    <p:sldLayoutId id="2147483653" r:id="rId6"/>
    <p:sldLayoutId id="2147483666" r:id="rId7"/>
    <p:sldLayoutId id="2147483665"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erec.europa.eu/eng/netneutrality/" TargetMode="External"/><Relationship Id="rId2" Type="http://schemas.openxmlformats.org/officeDocument/2006/relationships/hyperlink" Target="http://eur-lex.europa.eu/legal-content/HU/TXT/PDF/?uri=CELEX:32015R2120&amp;from=HU"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2852936"/>
            <a:ext cx="7992888" cy="1368152"/>
          </a:xfrm>
        </p:spPr>
        <p:txBody>
          <a:bodyPr/>
          <a:lstStyle/>
          <a:p>
            <a:pPr algn="ctr"/>
            <a:r>
              <a:rPr lang="hu-HU" sz="3200" dirty="0" smtClean="0"/>
              <a:t>EU-s elvárások és trendek az Internet szolgáltatások </a:t>
            </a:r>
            <a:r>
              <a:rPr lang="hu-HU" sz="3200" dirty="0" err="1" smtClean="0"/>
              <a:t>QoS</a:t>
            </a:r>
            <a:r>
              <a:rPr lang="hu-HU" sz="3200" dirty="0" smtClean="0"/>
              <a:t> és hálózatsemlegességi méréseiben</a:t>
            </a:r>
            <a:endParaRPr lang="hu-HU" sz="3200" dirty="0">
              <a:effectLst>
                <a:glow rad="101600">
                  <a:schemeClr val="accent1">
                    <a:satMod val="175000"/>
                    <a:alpha val="40000"/>
                  </a:schemeClr>
                </a:glow>
              </a:effectLst>
            </a:endParaRPr>
          </a:p>
        </p:txBody>
      </p:sp>
      <p:sp>
        <p:nvSpPr>
          <p:cNvPr id="8" name="Subtitle 7"/>
          <p:cNvSpPr>
            <a:spLocks noGrp="1"/>
          </p:cNvSpPr>
          <p:nvPr>
            <p:ph type="subTitle" idx="1"/>
          </p:nvPr>
        </p:nvSpPr>
        <p:spPr>
          <a:xfrm>
            <a:off x="611560" y="4149080"/>
            <a:ext cx="8352928" cy="864096"/>
          </a:xfrm>
        </p:spPr>
        <p:txBody>
          <a:bodyPr/>
          <a:lstStyle/>
          <a:p>
            <a:pPr marL="457200" indent="-457200">
              <a:buFont typeface="Arial" panose="020B0604020202020204" pitchFamily="34" charset="0"/>
              <a:buChar char="•"/>
            </a:pPr>
            <a:endParaRPr lang="hu-HU" sz="2400" dirty="0" smtClean="0"/>
          </a:p>
          <a:p>
            <a:pPr marL="457200" indent="-457200">
              <a:buFont typeface="Arial" panose="020B0604020202020204" pitchFamily="34" charset="0"/>
              <a:buChar char="•"/>
            </a:pPr>
            <a:endParaRPr lang="hu-HU" dirty="0"/>
          </a:p>
        </p:txBody>
      </p:sp>
      <p:sp>
        <p:nvSpPr>
          <p:cNvPr id="9" name="Text Placeholder 8"/>
          <p:cNvSpPr>
            <a:spLocks noGrp="1"/>
          </p:cNvSpPr>
          <p:nvPr>
            <p:ph type="body" sz="half" idx="2"/>
          </p:nvPr>
        </p:nvSpPr>
        <p:spPr>
          <a:xfrm>
            <a:off x="1331640" y="5733256"/>
            <a:ext cx="6192688" cy="648072"/>
          </a:xfrm>
        </p:spPr>
        <p:txBody>
          <a:bodyPr>
            <a:normAutofit fontScale="62500" lnSpcReduction="20000"/>
          </a:bodyPr>
          <a:lstStyle/>
          <a:p>
            <a:pPr algn="ctr">
              <a:lnSpc>
                <a:spcPct val="100000"/>
              </a:lnSpc>
            </a:pPr>
            <a:r>
              <a:rPr lang="hu-HU" sz="2200" dirty="0" smtClean="0"/>
              <a:t>Torma Zsolt </a:t>
            </a:r>
            <a:br>
              <a:rPr lang="hu-HU" sz="2200" dirty="0" smtClean="0"/>
            </a:br>
            <a:r>
              <a:rPr lang="hu-HU" sz="2200" dirty="0" err="1" smtClean="0"/>
              <a:t>torma.zsolt</a:t>
            </a:r>
            <a:r>
              <a:rPr lang="hu-HU" sz="2200" dirty="0" smtClean="0"/>
              <a:t>@</a:t>
            </a:r>
            <a:r>
              <a:rPr lang="hu-HU" sz="2200" dirty="0" err="1" smtClean="0"/>
              <a:t>nmhh.hu</a:t>
            </a:r>
            <a:endParaRPr lang="hu-HU" sz="2200" dirty="0" smtClean="0"/>
          </a:p>
          <a:p>
            <a:pPr algn="ctr">
              <a:lnSpc>
                <a:spcPct val="100000"/>
              </a:lnSpc>
            </a:pPr>
            <a:r>
              <a:rPr lang="hu-HU" sz="2200" dirty="0" smtClean="0"/>
              <a:t>2017.09.27.</a:t>
            </a:r>
            <a:endParaRPr lang="hu-HU" sz="2200" dirty="0"/>
          </a:p>
        </p:txBody>
      </p:sp>
    </p:spTree>
    <p:extLst>
      <p:ext uri="{BB962C8B-B14F-4D97-AF65-F5344CB8AC3E}">
        <p14:creationId xmlns:p14="http://schemas.microsoft.com/office/powerpoint/2010/main" val="236219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a:t>TSM rendelet </a:t>
            </a:r>
            <a:r>
              <a:rPr lang="hu-HU" dirty="0" smtClean="0"/>
              <a:t>- származtatott sebességfogalmak</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630805" y="980728"/>
            <a:ext cx="7847657" cy="5786199"/>
          </a:xfrm>
          <a:prstGeom prst="rect">
            <a:avLst/>
          </a:prstGeom>
          <a:noFill/>
        </p:spPr>
        <p:txBody>
          <a:bodyPr wrap="square" rtlCol="0">
            <a:spAutoFit/>
          </a:bodyPr>
          <a:lstStyle/>
          <a:p>
            <a:r>
              <a:rPr lang="hu-HU" sz="1500" b="1" i="1" u="sng" dirty="0" smtClean="0"/>
              <a:t>Normális/Rendes </a:t>
            </a:r>
            <a:r>
              <a:rPr lang="hu-HU" sz="1500" b="1" i="1" u="sng" dirty="0"/>
              <a:t>körülmények között elérhető sebesség (teljesen új fogalom</a:t>
            </a:r>
            <a:r>
              <a:rPr lang="hu-HU" sz="1500" b="1" i="1" u="sng" dirty="0" smtClean="0"/>
              <a:t>)</a:t>
            </a:r>
          </a:p>
          <a:p>
            <a:endParaRPr lang="hu-HU" sz="1500" dirty="0"/>
          </a:p>
          <a:p>
            <a:r>
              <a:rPr lang="hu-HU" sz="1500" dirty="0"/>
              <a:t>A rendes körülmények között elérhető sebesség az a sebesség, amelyet a végfelhasználó a szolgáltatáshoz való hozzáférés során a legtöbb esetben </a:t>
            </a:r>
            <a:r>
              <a:rPr lang="hu-HU" sz="1500" dirty="0" smtClean="0"/>
              <a:t>elvárhat.</a:t>
            </a:r>
            <a:endParaRPr lang="hu-HU" sz="1500" dirty="0"/>
          </a:p>
          <a:p>
            <a:r>
              <a:rPr lang="hu-HU" sz="1500" dirty="0"/>
              <a:t>K</a:t>
            </a:r>
            <a:r>
              <a:rPr lang="hu-HU" sz="1500" dirty="0" smtClean="0"/>
              <a:t>ét </a:t>
            </a:r>
            <a:r>
              <a:rPr lang="hu-HU" sz="1500" dirty="0"/>
              <a:t>tényezőből tevődik össze: az egyik a sebesség számszerűsített értéke, a másik pedig a sebesség meghatározott időszakban, például csúcsidőben vagy egész nap való rendelkezésre állása (százalékos értékben</a:t>
            </a:r>
            <a:r>
              <a:rPr lang="hu-HU" sz="1500" dirty="0" smtClean="0"/>
              <a:t>).</a:t>
            </a:r>
          </a:p>
          <a:p>
            <a:endParaRPr lang="hu-HU" sz="1500" dirty="0"/>
          </a:p>
          <a:p>
            <a:r>
              <a:rPr lang="hu-HU" sz="1500" dirty="0"/>
              <a:t>A rendes körülmények között elérhető sebességnek a meghatározott napi időtartam alatt elérhetőnek kell lennie</a:t>
            </a:r>
            <a:r>
              <a:rPr lang="hu-HU" sz="1500" dirty="0" smtClean="0"/>
              <a:t>.</a:t>
            </a:r>
          </a:p>
          <a:p>
            <a:endParaRPr lang="hu-HU" sz="1500" dirty="0"/>
          </a:p>
          <a:p>
            <a:r>
              <a:rPr lang="hu-HU" sz="1500" dirty="0"/>
              <a:t>A nemzeti szabályozó hatóságok (…) követelményeket fektethetnek le a rendes körülmények között elérhető sebesség megállapítására. </a:t>
            </a:r>
            <a:endParaRPr lang="hu-HU" sz="1500" dirty="0" smtClean="0"/>
          </a:p>
          <a:p>
            <a:r>
              <a:rPr lang="hu-HU" sz="1500" dirty="0" smtClean="0"/>
              <a:t>Például</a:t>
            </a:r>
            <a:r>
              <a:rPr lang="hu-HU" sz="1500" dirty="0"/>
              <a:t>:</a:t>
            </a:r>
          </a:p>
          <a:p>
            <a:r>
              <a:rPr lang="hu-HU" sz="1500" dirty="0"/>
              <a:t>meghatározhatják, hogy rendes körülmények között elérhető sebességnek legalább a csúcsidőn kívüli időszakban, a csúcsidőszak 90%-ában vagy a teljes nap 95%-ában elérhetőnek kell lennie; /azaz 10%-os vagy 5%-os tapasztalati </a:t>
            </a:r>
            <a:r>
              <a:rPr lang="hu-HU" sz="1500" dirty="0" err="1" smtClean="0"/>
              <a:t>kvantilis</a:t>
            </a:r>
            <a:r>
              <a:rPr lang="hu-HU" sz="1500" dirty="0" smtClean="0"/>
              <a:t> csúcsidőszakra vagy teljes napra értve/.</a:t>
            </a:r>
          </a:p>
          <a:p>
            <a:endParaRPr lang="hu-HU" sz="1500" dirty="0"/>
          </a:p>
          <a:p>
            <a:r>
              <a:rPr lang="hu-HU" sz="1500" dirty="0"/>
              <a:t>megkövetelhetik, hogy a rendes körülmények között elérhető sebesség ésszerű arányban álljon a maximális sebességgel</a:t>
            </a:r>
            <a:r>
              <a:rPr lang="hu-HU" sz="1500" dirty="0" smtClean="0"/>
              <a:t>.</a:t>
            </a:r>
          </a:p>
          <a:p>
            <a:endParaRPr lang="hu-HU" sz="1500" dirty="0"/>
          </a:p>
          <a:p>
            <a:r>
              <a:rPr lang="hu-HU" sz="1500" dirty="0"/>
              <a:t>Nincs egzakt definíció a rendeletben sem az Útmutatóban: a nemzeti szabályzó hatóságokra bízza a pontos </a:t>
            </a:r>
            <a:r>
              <a:rPr lang="hu-HU" sz="1500" dirty="0" smtClean="0"/>
              <a:t>meghatározást: jelenleg még nincs hazai értelmezés.</a:t>
            </a:r>
            <a:endParaRPr lang="hu-HU" sz="1500" dirty="0"/>
          </a:p>
          <a:p>
            <a:endParaRPr lang="hu-HU" sz="1000" dirty="0" smtClean="0"/>
          </a:p>
        </p:txBody>
      </p:sp>
    </p:spTree>
    <p:extLst>
      <p:ext uri="{BB962C8B-B14F-4D97-AF65-F5344CB8AC3E}">
        <p14:creationId xmlns:p14="http://schemas.microsoft.com/office/powerpoint/2010/main" val="2882980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smtClean="0"/>
              <a:t>Származtatott </a:t>
            </a:r>
            <a:r>
              <a:rPr lang="hu-HU" smtClean="0"/>
              <a:t>sebességfogalmak - példa</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688359" y="1206609"/>
            <a:ext cx="7772073" cy="2154436"/>
          </a:xfrm>
          <a:prstGeom prst="rect">
            <a:avLst/>
          </a:prstGeom>
          <a:noFill/>
        </p:spPr>
        <p:txBody>
          <a:bodyPr wrap="square" rtlCol="0">
            <a:spAutoFit/>
          </a:bodyPr>
          <a:lstStyle/>
          <a:p>
            <a:r>
              <a:rPr lang="hu-HU" sz="1600" dirty="0" smtClean="0"/>
              <a:t>Napi mérési eredményekből számított értékek a származtatott sebességfogalmakra. </a:t>
            </a:r>
          </a:p>
          <a:p>
            <a:r>
              <a:rPr lang="hu-HU" sz="1600" dirty="0" smtClean="0"/>
              <a:t>Torlódásmentes és torlódásos internet szolgáltatás </a:t>
            </a:r>
            <a:r>
              <a:rPr lang="hu-HU" sz="1600" dirty="0"/>
              <a:t>esetén a </a:t>
            </a:r>
            <a:r>
              <a:rPr lang="hu-HU" sz="1600" dirty="0" smtClean="0"/>
              <a:t>normál sebesség a </a:t>
            </a:r>
            <a:r>
              <a:rPr lang="hu-HU" sz="1600" dirty="0"/>
              <a:t>teljes nap 95</a:t>
            </a:r>
            <a:r>
              <a:rPr lang="hu-HU" sz="1600" dirty="0" smtClean="0"/>
              <a:t>%-ra vonatkozó értelmezés szerint számítva (5%-os tapasztalati </a:t>
            </a:r>
            <a:r>
              <a:rPr lang="hu-HU" sz="1600" dirty="0" err="1" smtClean="0"/>
              <a:t>kvantilis</a:t>
            </a:r>
            <a:r>
              <a:rPr lang="hu-HU" sz="1600" dirty="0" smtClean="0"/>
              <a:t>).</a:t>
            </a:r>
          </a:p>
          <a:p>
            <a:endParaRPr lang="hu-HU" sz="1600" dirty="0"/>
          </a:p>
          <a:p>
            <a:r>
              <a:rPr lang="hu-HU" sz="1600" dirty="0" smtClean="0"/>
              <a:t>A normál sebesség jól jellemzi a szolgáltatás minőségét: csak a tartós (az </a:t>
            </a:r>
            <a:r>
              <a:rPr lang="hu-HU" sz="1600" dirty="0" err="1" smtClean="0"/>
              <a:t>össz</a:t>
            </a:r>
            <a:r>
              <a:rPr lang="hu-HU" sz="1600" dirty="0" smtClean="0"/>
              <a:t>. </a:t>
            </a:r>
            <a:r>
              <a:rPr lang="hu-HU" sz="1600" dirty="0"/>
              <a:t>v</a:t>
            </a:r>
            <a:r>
              <a:rPr lang="hu-HU" sz="1600" dirty="0" smtClean="0"/>
              <a:t>izsgálati idő 5 %-át) meghaladó ideig fennálló sebességesést veszi figyelembe.</a:t>
            </a:r>
          </a:p>
          <a:p>
            <a:endParaRPr lang="hu-HU" sz="1200" dirty="0"/>
          </a:p>
          <a:p>
            <a:endParaRPr lang="hu-HU" sz="1000" dirty="0" smtClean="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559" t="32863" r="16786" b="14787"/>
          <a:stretch/>
        </p:blipFill>
        <p:spPr bwMode="auto">
          <a:xfrm>
            <a:off x="4499992" y="3261544"/>
            <a:ext cx="3888432" cy="333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1137" t="19614" r="17173" b="29712"/>
          <a:stretch/>
        </p:blipFill>
        <p:spPr bwMode="auto">
          <a:xfrm>
            <a:off x="688359" y="3241165"/>
            <a:ext cx="3730915" cy="326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6588224" y="3933056"/>
            <a:ext cx="1368152" cy="461665"/>
          </a:xfrm>
          <a:prstGeom prst="rect">
            <a:avLst/>
          </a:prstGeom>
          <a:noFill/>
        </p:spPr>
        <p:txBody>
          <a:bodyPr wrap="square" rtlCol="0">
            <a:spAutoFit/>
          </a:bodyPr>
          <a:lstStyle/>
          <a:p>
            <a:r>
              <a:rPr lang="hu-HU" sz="1200" dirty="0" smtClean="0"/>
              <a:t>Torlódásos szolgáltatás</a:t>
            </a:r>
            <a:endParaRPr lang="hu-HU" sz="1200" dirty="0"/>
          </a:p>
        </p:txBody>
      </p:sp>
      <p:sp>
        <p:nvSpPr>
          <p:cNvPr id="11" name="Szövegdoboz 10"/>
          <p:cNvSpPr txBox="1"/>
          <p:nvPr/>
        </p:nvSpPr>
        <p:spPr>
          <a:xfrm>
            <a:off x="1294403" y="4149777"/>
            <a:ext cx="1944216" cy="646331"/>
          </a:xfrm>
          <a:prstGeom prst="rect">
            <a:avLst/>
          </a:prstGeom>
          <a:noFill/>
        </p:spPr>
        <p:txBody>
          <a:bodyPr wrap="square" rtlCol="0">
            <a:spAutoFit/>
          </a:bodyPr>
          <a:lstStyle/>
          <a:p>
            <a:r>
              <a:rPr lang="hu-HU" sz="1200" dirty="0" smtClean="0"/>
              <a:t>Nem torlódásos szolgáltatás, rövid idejű minőségromlással</a:t>
            </a:r>
            <a:endParaRPr lang="hu-HU" sz="1200" dirty="0"/>
          </a:p>
        </p:txBody>
      </p:sp>
    </p:spTree>
    <p:extLst>
      <p:ext uri="{BB962C8B-B14F-4D97-AF65-F5344CB8AC3E}">
        <p14:creationId xmlns:p14="http://schemas.microsoft.com/office/powerpoint/2010/main" val="1583497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fontScale="85000" lnSpcReduction="10000"/>
          </a:bodyPr>
          <a:lstStyle/>
          <a:p>
            <a:r>
              <a:rPr lang="hu-HU" dirty="0"/>
              <a:t>TSM rendelet </a:t>
            </a:r>
            <a:r>
              <a:rPr lang="hu-HU" dirty="0" smtClean="0"/>
              <a:t>Útmutatója - származtatott sebességfogalmak</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1475656" y="1124743"/>
            <a:ext cx="6910624" cy="5893921"/>
          </a:xfrm>
          <a:prstGeom prst="rect">
            <a:avLst/>
          </a:prstGeom>
          <a:noFill/>
        </p:spPr>
        <p:txBody>
          <a:bodyPr wrap="square" rtlCol="0">
            <a:spAutoFit/>
          </a:bodyPr>
          <a:lstStyle/>
          <a:p>
            <a:r>
              <a:rPr lang="hu-HU" sz="1500" b="1" dirty="0"/>
              <a:t>Mobil </a:t>
            </a:r>
            <a:r>
              <a:rPr lang="hu-HU" sz="1500" b="1" dirty="0" smtClean="0"/>
              <a:t>internet-elérésre:</a:t>
            </a:r>
          </a:p>
          <a:p>
            <a:r>
              <a:rPr lang="hu-HU" sz="1500" b="1" dirty="0" smtClean="0"/>
              <a:t> </a:t>
            </a:r>
            <a:endParaRPr lang="hu-HU" sz="1500" b="1" dirty="0"/>
          </a:p>
          <a:p>
            <a:r>
              <a:rPr lang="hu-HU" sz="1500" u="sng" dirty="0" smtClean="0"/>
              <a:t>A </a:t>
            </a:r>
            <a:r>
              <a:rPr lang="hu-HU" sz="1500" u="sng" dirty="0"/>
              <a:t>becsült maximális sebességet </a:t>
            </a:r>
            <a:r>
              <a:rPr lang="hu-HU" sz="1500" dirty="0"/>
              <a:t>mobilinternet-hozzáférési szolgáltatás esetében úgy kell meghatározni, hogy a végfelhasználó megérthesse, hogy </a:t>
            </a:r>
            <a:r>
              <a:rPr lang="hu-HU" sz="1500" b="1" dirty="0"/>
              <a:t>különböző</a:t>
            </a:r>
            <a:r>
              <a:rPr lang="hu-HU" sz="1500" dirty="0"/>
              <a:t> helyszíneken, </a:t>
            </a:r>
            <a:r>
              <a:rPr lang="hu-HU" sz="1500" b="1" dirty="0"/>
              <a:t>valószerű</a:t>
            </a:r>
            <a:r>
              <a:rPr lang="hu-HU" sz="1500" dirty="0"/>
              <a:t> használati körülmények között reálisan milyen </a:t>
            </a:r>
            <a:r>
              <a:rPr lang="hu-HU" sz="1500" b="1" dirty="0"/>
              <a:t>maximális</a:t>
            </a:r>
            <a:r>
              <a:rPr lang="hu-HU" sz="1500" dirty="0"/>
              <a:t> sebességet tud elérni az adott előfizetéssel. A becsült maximális sebesség a végfelhasználó számára elérhető maximális sebességet érintő egyes hálózati technológiák esetén külön is meghatározható. A végfelhasználóknak meg kell tudniuk érteni, hogy előfordulhat, hogy nem tudják a maximális sebességet elérni, ha ezt mobil végberendezésük nem támogatja</a:t>
            </a:r>
            <a:r>
              <a:rPr lang="hu-HU" sz="1500" dirty="0" smtClean="0"/>
              <a:t>.</a:t>
            </a:r>
          </a:p>
          <a:p>
            <a:endParaRPr lang="hu-HU" sz="1500" dirty="0"/>
          </a:p>
          <a:p>
            <a:r>
              <a:rPr lang="hu-HU" sz="1500" dirty="0"/>
              <a:t>A nemzeti szabályozó hatóságok az 5. cikk (1) bekezdése alapján követelményeket fektethetnek le a becsült maximális sebesség megállapítására.</a:t>
            </a:r>
          </a:p>
          <a:p>
            <a:r>
              <a:rPr lang="hu-HU" sz="1500" dirty="0"/>
              <a:t>A becsült maximális le- és feltöltési sebességek földrajzilag, a mobilinternet-hozzáférési szolgáltatás lefedettségét bemutató térképek segítségével is megadhatók, amelyen feltüntetik, hogy a hálózati lefedettség az egyes helyszíneken milyen becsült/mért sebességi adatokat takar</a:t>
            </a:r>
            <a:r>
              <a:rPr lang="hu-HU" sz="1500" dirty="0" smtClean="0"/>
              <a:t>.</a:t>
            </a:r>
          </a:p>
          <a:p>
            <a:endParaRPr lang="hu-HU" sz="1500" dirty="0"/>
          </a:p>
          <a:p>
            <a:r>
              <a:rPr lang="hu-HU" sz="1500" u="sng" dirty="0"/>
              <a:t>Hirdetésekben megadott </a:t>
            </a:r>
            <a:r>
              <a:rPr lang="hu-HU" sz="1500" u="sng" dirty="0" smtClean="0"/>
              <a:t>sebesség</a:t>
            </a:r>
            <a:r>
              <a:rPr lang="hu-HU" sz="1500" dirty="0" smtClean="0"/>
              <a:t>: </a:t>
            </a:r>
            <a:r>
              <a:rPr lang="hu-HU" sz="1500" dirty="0"/>
              <a:t>mobilinternet-hozzáférési szolgáltatásra szóló ajánlatban megadott sebességnek </a:t>
            </a:r>
            <a:r>
              <a:rPr lang="hu-HU" sz="1500" dirty="0" smtClean="0"/>
              <a:t>tükröznie </a:t>
            </a:r>
            <a:r>
              <a:rPr lang="hu-HU" sz="1500" dirty="0"/>
              <a:t>kell azt a sebességet, amelyet az internetszolgáltató reálisan nyújtani képes a végfelhasználó számára.(…)</a:t>
            </a:r>
          </a:p>
          <a:p>
            <a:endParaRPr lang="hu-HU" sz="1400" dirty="0"/>
          </a:p>
          <a:p>
            <a:endParaRPr lang="hu-HU" dirty="0"/>
          </a:p>
        </p:txBody>
      </p:sp>
    </p:spTree>
    <p:extLst>
      <p:ext uri="{BB962C8B-B14F-4D97-AF65-F5344CB8AC3E}">
        <p14:creationId xmlns:p14="http://schemas.microsoft.com/office/powerpoint/2010/main" val="87925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lstStyle/>
          <a:p>
            <a:r>
              <a:rPr lang="hu-HU" i="1" dirty="0" smtClean="0"/>
              <a:t>A TSM </a:t>
            </a:r>
            <a:r>
              <a:rPr lang="hu-HU" i="1" dirty="0"/>
              <a:t>rendelethez </a:t>
            </a:r>
            <a:r>
              <a:rPr lang="hu-HU" i="1" dirty="0" smtClean="0"/>
              <a:t>kapcsolódó BEREC munkaanyagok</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1547664" y="1126302"/>
            <a:ext cx="6768752" cy="1354217"/>
          </a:xfrm>
          <a:prstGeom prst="rect">
            <a:avLst/>
          </a:prstGeom>
          <a:noFill/>
        </p:spPr>
        <p:txBody>
          <a:bodyPr wrap="square" rtlCol="0">
            <a:spAutoFit/>
          </a:bodyPr>
          <a:lstStyle/>
          <a:p>
            <a:r>
              <a:rPr lang="hu-HU" sz="1600" dirty="0"/>
              <a:t>BEREC munkaanyagok: a TSM rendelet szerinti </a:t>
            </a:r>
            <a:r>
              <a:rPr lang="hu-HU" sz="1600" dirty="0" err="1"/>
              <a:t>QoS</a:t>
            </a:r>
            <a:r>
              <a:rPr lang="hu-HU" sz="1600" dirty="0"/>
              <a:t> és hálózatsemlegességi jellemzőket értelmezést, mérési módszert és </a:t>
            </a:r>
            <a:r>
              <a:rPr lang="hu-HU" sz="1600" dirty="0" smtClean="0"/>
              <a:t>egy egységes európai mérőrendszer specifikációjáét fogalmazzák meg (még </a:t>
            </a:r>
            <a:r>
              <a:rPr lang="hu-HU" sz="1600" dirty="0" err="1" smtClean="0"/>
              <a:t>draftok</a:t>
            </a:r>
            <a:r>
              <a:rPr lang="hu-HU" sz="1600" dirty="0" smtClean="0"/>
              <a:t>).</a:t>
            </a:r>
          </a:p>
          <a:p>
            <a:endParaRPr lang="hu-HU" dirty="0"/>
          </a:p>
        </p:txBody>
      </p:sp>
      <p:sp>
        <p:nvSpPr>
          <p:cNvPr id="6" name="Szövegdoboz 5"/>
          <p:cNvSpPr txBox="1"/>
          <p:nvPr/>
        </p:nvSpPr>
        <p:spPr>
          <a:xfrm>
            <a:off x="1547664" y="2215168"/>
            <a:ext cx="6480720" cy="2585323"/>
          </a:xfrm>
          <a:prstGeom prst="rect">
            <a:avLst/>
          </a:prstGeom>
          <a:noFill/>
        </p:spPr>
        <p:txBody>
          <a:bodyPr wrap="square" rtlCol="0">
            <a:spAutoFit/>
          </a:bodyPr>
          <a:lstStyle/>
          <a:p>
            <a:pPr marL="285750" indent="-285750">
              <a:buFont typeface="Arial" panose="020B0604020202020204" pitchFamily="34" charset="0"/>
              <a:buChar char="•"/>
            </a:pPr>
            <a:r>
              <a:rPr lang="en-US" sz="1600" i="1" dirty="0"/>
              <a:t>Net neutrality measurement tool </a:t>
            </a:r>
            <a:r>
              <a:rPr lang="en-US" sz="1600" i="1" dirty="0" smtClean="0"/>
              <a:t>specification</a:t>
            </a:r>
            <a:r>
              <a:rPr lang="hu-HU" sz="1600" dirty="0" smtClean="0"/>
              <a:t>: </a:t>
            </a:r>
          </a:p>
          <a:p>
            <a:r>
              <a:rPr lang="hu-HU" sz="1600" dirty="0" smtClean="0"/>
              <a:t>A BEREC mérőrendszer specifikációja</a:t>
            </a:r>
          </a:p>
          <a:p>
            <a:endParaRPr lang="hu-HU" sz="1600" dirty="0"/>
          </a:p>
          <a:p>
            <a:pPr marL="285750" indent="-285750">
              <a:buFont typeface="Arial" panose="020B0604020202020204" pitchFamily="34" charset="0"/>
              <a:buChar char="•"/>
            </a:pPr>
            <a:r>
              <a:rPr lang="en-GB" sz="1600" i="1" dirty="0"/>
              <a:t>Net Neutrality Regulatory Assessment </a:t>
            </a:r>
            <a:r>
              <a:rPr lang="en-GB" sz="1600" i="1" dirty="0" smtClean="0"/>
              <a:t>Methodo</a:t>
            </a:r>
            <a:r>
              <a:rPr lang="en-GB" sz="1600" dirty="0" smtClean="0"/>
              <a:t>logy</a:t>
            </a:r>
            <a:r>
              <a:rPr lang="hu-HU" sz="1600" dirty="0" smtClean="0"/>
              <a:t>: </a:t>
            </a:r>
          </a:p>
          <a:p>
            <a:r>
              <a:rPr lang="hu-HU" sz="1600" dirty="0" smtClean="0"/>
              <a:t>a rendszer által mérni kívánt </a:t>
            </a:r>
            <a:r>
              <a:rPr lang="hu-HU" sz="1600" dirty="0" err="1" smtClean="0"/>
              <a:t>QoS</a:t>
            </a:r>
            <a:r>
              <a:rPr lang="hu-HU" sz="1600" dirty="0" smtClean="0"/>
              <a:t> és hálózatsemlegességi mérési jellemzők értelmezése és mérési módszereik.</a:t>
            </a:r>
          </a:p>
          <a:p>
            <a:endParaRPr lang="hu-HU" sz="1600" dirty="0" smtClean="0"/>
          </a:p>
          <a:p>
            <a:r>
              <a:rPr lang="hu-HU" sz="1600" dirty="0" smtClean="0"/>
              <a:t>A fenti specifikáció alapján </a:t>
            </a:r>
            <a:r>
              <a:rPr lang="hu-HU" sz="1600" dirty="0" err="1" smtClean="0"/>
              <a:t>open</a:t>
            </a:r>
            <a:r>
              <a:rPr lang="hu-HU" sz="1600" dirty="0" smtClean="0"/>
              <a:t> </a:t>
            </a:r>
            <a:r>
              <a:rPr lang="hu-HU" sz="1600" dirty="0" err="1" smtClean="0"/>
              <a:t>source</a:t>
            </a:r>
            <a:r>
              <a:rPr lang="hu-HU" sz="1600" dirty="0" smtClean="0"/>
              <a:t> alapú mérőrendszert valósíttat meg a BEREC.</a:t>
            </a:r>
            <a:endParaRPr lang="hu-HU" sz="1600" dirty="0"/>
          </a:p>
          <a:p>
            <a:endParaRPr lang="hu-HU" dirty="0"/>
          </a:p>
        </p:txBody>
      </p:sp>
    </p:spTree>
    <p:extLst>
      <p:ext uri="{BB962C8B-B14F-4D97-AF65-F5344CB8AC3E}">
        <p14:creationId xmlns:p14="http://schemas.microsoft.com/office/powerpoint/2010/main" val="2128940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smtClean="0"/>
              <a:t>TSM rendelet - hálózatsemlegességi mérési jellemzők</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971600" y="1124744"/>
            <a:ext cx="7416824" cy="5078313"/>
          </a:xfrm>
          <a:prstGeom prst="rect">
            <a:avLst/>
          </a:prstGeom>
          <a:noFill/>
        </p:spPr>
        <p:txBody>
          <a:bodyPr wrap="square" rtlCol="0">
            <a:spAutoFit/>
          </a:bodyPr>
          <a:lstStyle/>
          <a:p>
            <a:endParaRPr lang="hu-HU" sz="1600" i="1" dirty="0" smtClean="0"/>
          </a:p>
          <a:p>
            <a:r>
              <a:rPr lang="hu-HU" sz="1600" i="1" dirty="0" smtClean="0"/>
              <a:t>Hálózatsemlegességi </a:t>
            </a:r>
            <a:r>
              <a:rPr lang="hu-HU" sz="1600" i="1" dirty="0"/>
              <a:t>jellemzők </a:t>
            </a:r>
            <a:r>
              <a:rPr lang="hu-HU" sz="1600" i="1" dirty="0" smtClean="0"/>
              <a:t>köre a BEREC munkaanyagokban: </a:t>
            </a:r>
            <a:endParaRPr lang="hu-HU" sz="1600" dirty="0"/>
          </a:p>
          <a:p>
            <a:endParaRPr lang="hu-HU" sz="1600" i="1" dirty="0"/>
          </a:p>
          <a:p>
            <a:r>
              <a:rPr lang="hu-HU" sz="1600" dirty="0" smtClean="0"/>
              <a:t>A rendelethez kapcsolódó BEREC dokumentum a hálózatsemlegességi méréseket </a:t>
            </a:r>
            <a:r>
              <a:rPr lang="hu-HU" sz="1600" dirty="0"/>
              <a:t>két fő csoportba sorolja</a:t>
            </a:r>
            <a:r>
              <a:rPr lang="hu-HU" sz="1600" dirty="0" smtClean="0"/>
              <a:t>:</a:t>
            </a:r>
          </a:p>
          <a:p>
            <a:endParaRPr lang="hu-HU" sz="1600" dirty="0"/>
          </a:p>
          <a:p>
            <a:pPr lvl="0"/>
            <a:r>
              <a:rPr lang="hu-HU" sz="1600" dirty="0" smtClean="0"/>
              <a:t>Az elérthetőséget/csatlakozást </a:t>
            </a:r>
            <a:r>
              <a:rPr lang="hu-HU" sz="1600" dirty="0"/>
              <a:t>megakadályozó </a:t>
            </a:r>
            <a:r>
              <a:rPr lang="hu-HU" sz="1600" dirty="0" smtClean="0"/>
              <a:t>forgalomszabályozási módszerek detektálása,</a:t>
            </a:r>
            <a:endParaRPr lang="hu-HU" sz="1600" dirty="0"/>
          </a:p>
          <a:p>
            <a:pPr lvl="0"/>
            <a:r>
              <a:rPr lang="hu-HU" sz="1600" dirty="0" smtClean="0"/>
              <a:t>A minőséget </a:t>
            </a:r>
            <a:r>
              <a:rPr lang="hu-HU" sz="1600" dirty="0"/>
              <a:t>befolyásoló forgalom szabályozási módszerek detektálása. </a:t>
            </a:r>
            <a:endParaRPr lang="hu-HU" sz="1600" dirty="0" smtClean="0"/>
          </a:p>
          <a:p>
            <a:pPr lvl="0"/>
            <a:endParaRPr lang="hu-HU" sz="1600" dirty="0"/>
          </a:p>
          <a:p>
            <a:r>
              <a:rPr lang="hu-HU" sz="1600" dirty="0"/>
              <a:t>Az első csoportba tartozó mérési módszerek az adott szolgáltatás működőképességét, elérhetőségét vizsgálja pl. adott web oldal, vagy port letiltása, míg a második a működő </a:t>
            </a:r>
            <a:r>
              <a:rPr lang="hu-HU" sz="1600" dirty="0" smtClean="0"/>
              <a:t>szolgáltatás (alkalmazás) </a:t>
            </a:r>
            <a:r>
              <a:rPr lang="hu-HU" sz="1600" dirty="0"/>
              <a:t>minőségének befolyásolását (pl. adott </a:t>
            </a:r>
            <a:r>
              <a:rPr lang="hu-HU" sz="1600" dirty="0" smtClean="0"/>
              <a:t>típusú internet  </a:t>
            </a:r>
            <a:r>
              <a:rPr lang="hu-HU" sz="1600" dirty="0"/>
              <a:t>forgalom lelassítása).</a:t>
            </a:r>
          </a:p>
          <a:p>
            <a:r>
              <a:rPr lang="hu-HU" sz="1600" dirty="0"/>
              <a:t> </a:t>
            </a:r>
          </a:p>
          <a:p>
            <a:r>
              <a:rPr lang="hu-HU" sz="1600" dirty="0"/>
              <a:t>A BEREC munkaanyaga a hálózatsemlegességi jellemzők egy részében már körvonalaz hozzávetőleges mérési módszertanokat, a másik részükben ezek még csak vázlatosan sem fogalmazódtak meg a dokumentumban.</a:t>
            </a:r>
          </a:p>
          <a:p>
            <a:endParaRPr lang="hu-HU" dirty="0"/>
          </a:p>
          <a:p>
            <a:endParaRPr lang="hu-HU" dirty="0"/>
          </a:p>
        </p:txBody>
      </p:sp>
    </p:spTree>
    <p:extLst>
      <p:ext uri="{BB962C8B-B14F-4D97-AF65-F5344CB8AC3E}">
        <p14:creationId xmlns:p14="http://schemas.microsoft.com/office/powerpoint/2010/main" val="135808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fontScale="77500" lnSpcReduction="20000"/>
          </a:bodyPr>
          <a:lstStyle/>
          <a:p>
            <a:r>
              <a:rPr lang="hu-HU" i="1" dirty="0"/>
              <a:t>Tervezett új </a:t>
            </a:r>
            <a:r>
              <a:rPr lang="hu-HU" i="1" dirty="0" smtClean="0"/>
              <a:t>hálózatsemlegességi </a:t>
            </a:r>
            <a:r>
              <a:rPr lang="hu-HU" i="1" dirty="0"/>
              <a:t>képességek </a:t>
            </a:r>
            <a:r>
              <a:rPr lang="hu-HU" i="1" dirty="0" smtClean="0"/>
              <a:t>a SZÉP </a:t>
            </a:r>
            <a:r>
              <a:rPr lang="hu-HU" i="1" dirty="0"/>
              <a:t>rendszerben</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aphicFrame>
        <p:nvGraphicFramePr>
          <p:cNvPr id="5" name="Táblázat 4"/>
          <p:cNvGraphicFramePr>
            <a:graphicFrameLocks noGrp="1"/>
          </p:cNvGraphicFramePr>
          <p:nvPr>
            <p:extLst>
              <p:ext uri="{D42A27DB-BD31-4B8C-83A1-F6EECF244321}">
                <p14:modId xmlns:p14="http://schemas.microsoft.com/office/powerpoint/2010/main" val="805689240"/>
              </p:ext>
            </p:extLst>
          </p:nvPr>
        </p:nvGraphicFramePr>
        <p:xfrm>
          <a:off x="971600" y="1628800"/>
          <a:ext cx="6946901" cy="4562498"/>
        </p:xfrm>
        <a:graphic>
          <a:graphicData uri="http://schemas.openxmlformats.org/drawingml/2006/table">
            <a:tbl>
              <a:tblPr firstRow="1" firstCol="1" bandRow="1">
                <a:tableStyleId>{5C22544A-7EE6-4342-B048-85BDC9FD1C3A}</a:tableStyleId>
              </a:tblPr>
              <a:tblGrid>
                <a:gridCol w="2664296"/>
                <a:gridCol w="4282605"/>
              </a:tblGrid>
              <a:tr h="349219">
                <a:tc>
                  <a:txBody>
                    <a:bodyPr/>
                    <a:lstStyle/>
                    <a:p>
                      <a:pPr algn="just">
                        <a:lnSpc>
                          <a:spcPct val="115000"/>
                        </a:lnSpc>
                        <a:spcAft>
                          <a:spcPts val="0"/>
                        </a:spcAft>
                      </a:pPr>
                      <a:r>
                        <a:rPr lang="hu-HU" sz="1200" dirty="0">
                          <a:effectLst/>
                        </a:rPr>
                        <a:t>Mérés típusa</a:t>
                      </a:r>
                      <a:endParaRPr lang="hu-HU" sz="1200" dirty="0">
                        <a:effectLst/>
                        <a:latin typeface="Calibri"/>
                        <a:ea typeface="Calibri"/>
                        <a:cs typeface="Times New Roman"/>
                      </a:endParaRPr>
                    </a:p>
                  </a:txBody>
                  <a:tcPr marL="19963" marR="19963" marT="0" marB="0" anchor="ctr"/>
                </a:tc>
                <a:tc>
                  <a:txBody>
                    <a:bodyPr/>
                    <a:lstStyle/>
                    <a:p>
                      <a:pPr algn="just">
                        <a:lnSpc>
                          <a:spcPct val="115000"/>
                        </a:lnSpc>
                        <a:spcAft>
                          <a:spcPts val="0"/>
                        </a:spcAft>
                      </a:pPr>
                      <a:r>
                        <a:rPr lang="hu-HU" sz="1200" dirty="0">
                          <a:effectLst/>
                        </a:rPr>
                        <a:t>Módszer értelmezése, elvárt képesség </a:t>
                      </a:r>
                      <a:endParaRPr lang="hu-HU" sz="1200" dirty="0">
                        <a:effectLst/>
                        <a:latin typeface="Calibri"/>
                        <a:ea typeface="Calibri"/>
                        <a:cs typeface="Times New Roman"/>
                      </a:endParaRPr>
                    </a:p>
                  </a:txBody>
                  <a:tcPr marL="19963" marR="19963" marT="0" marB="0" anchor="ctr"/>
                </a:tc>
              </a:tr>
              <a:tr h="283365">
                <a:tc>
                  <a:txBody>
                    <a:bodyPr/>
                    <a:lstStyle/>
                    <a:p>
                      <a:pPr algn="just">
                        <a:lnSpc>
                          <a:spcPct val="115000"/>
                        </a:lnSpc>
                        <a:spcAft>
                          <a:spcPts val="0"/>
                        </a:spcAft>
                      </a:pPr>
                      <a:r>
                        <a:rPr lang="hu-HU" sz="900" dirty="0">
                          <a:effectLst/>
                        </a:rPr>
                        <a:t>Blokkolt </a:t>
                      </a:r>
                      <a:r>
                        <a:rPr lang="hu-HU" sz="900" dirty="0" smtClean="0">
                          <a:effectLst/>
                        </a:rPr>
                        <a:t>UDP/TCP </a:t>
                      </a:r>
                      <a:r>
                        <a:rPr lang="hu-HU" sz="900" dirty="0">
                          <a:effectLst/>
                        </a:rPr>
                        <a:t>port felderítése</a:t>
                      </a:r>
                      <a:endParaRPr lang="hu-HU" sz="900" dirty="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A szolgáltató által blokkolt </a:t>
                      </a:r>
                      <a:r>
                        <a:rPr lang="hu-HU" sz="900" dirty="0" smtClean="0">
                          <a:effectLst/>
                        </a:rPr>
                        <a:t>UDP/TCP </a:t>
                      </a:r>
                      <a:r>
                        <a:rPr lang="hu-HU" sz="900" dirty="0">
                          <a:effectLst/>
                        </a:rPr>
                        <a:t>portok </a:t>
                      </a:r>
                      <a:r>
                        <a:rPr lang="hu-HU" sz="900" dirty="0" smtClean="0">
                          <a:effectLst/>
                        </a:rPr>
                        <a:t>kimutatása.</a:t>
                      </a:r>
                      <a:endParaRPr lang="hu-HU" sz="900" dirty="0">
                        <a:effectLst/>
                        <a:latin typeface="Calibri"/>
                        <a:ea typeface="Calibri"/>
                        <a:cs typeface="Times New Roman"/>
                      </a:endParaRPr>
                    </a:p>
                  </a:txBody>
                  <a:tcPr marL="19963" marR="19963" marT="0" marB="0"/>
                </a:tc>
              </a:tr>
              <a:tr h="472274">
                <a:tc>
                  <a:txBody>
                    <a:bodyPr/>
                    <a:lstStyle/>
                    <a:p>
                      <a:pPr algn="just">
                        <a:lnSpc>
                          <a:spcPct val="115000"/>
                        </a:lnSpc>
                        <a:spcAft>
                          <a:spcPts val="0"/>
                        </a:spcAft>
                      </a:pPr>
                      <a:r>
                        <a:rPr lang="hu-HU" sz="900">
                          <a:effectLst/>
                        </a:rPr>
                        <a:t>Blokkolt IP cím felderítése webszolgáltatáson és icmp pingelésen keresztül</a:t>
                      </a: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Megadott működő weboldal kliens oldali működőképességének tesztje.</a:t>
                      </a:r>
                      <a:endParaRPr lang="hu-HU" sz="900" dirty="0">
                        <a:effectLst/>
                        <a:latin typeface="Calibri"/>
                        <a:ea typeface="Calibri"/>
                        <a:cs typeface="Times New Roman"/>
                      </a:endParaRPr>
                    </a:p>
                  </a:txBody>
                  <a:tcPr marL="19963" marR="19963" marT="0" marB="0"/>
                </a:tc>
              </a:tr>
              <a:tr h="283365">
                <a:tc>
                  <a:txBody>
                    <a:bodyPr/>
                    <a:lstStyle/>
                    <a:p>
                      <a:pPr algn="just">
                        <a:lnSpc>
                          <a:spcPct val="115000"/>
                        </a:lnSpc>
                        <a:spcAft>
                          <a:spcPts val="0"/>
                        </a:spcAft>
                      </a:pPr>
                      <a:r>
                        <a:rPr lang="hu-HU" sz="900">
                          <a:effectLst/>
                        </a:rPr>
                        <a:t>DNS feloldás manipulálásának felderítése</a:t>
                      </a: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Annak ellenőrzése, hogy a megadott működőképes URL alatt a kliens az eredeti oldalt látja-e?</a:t>
                      </a:r>
                      <a:endParaRPr lang="hu-HU" sz="900" dirty="0">
                        <a:effectLst/>
                        <a:latin typeface="Calibri"/>
                        <a:ea typeface="Calibri"/>
                        <a:cs typeface="Times New Roman"/>
                      </a:endParaRPr>
                    </a:p>
                  </a:txBody>
                  <a:tcPr marL="19963" marR="19963" marT="0" marB="0"/>
                </a:tc>
              </a:tr>
              <a:tr h="377820">
                <a:tc>
                  <a:txBody>
                    <a:bodyPr/>
                    <a:lstStyle/>
                    <a:p>
                      <a:pPr algn="just">
                        <a:lnSpc>
                          <a:spcPct val="115000"/>
                        </a:lnSpc>
                        <a:spcAft>
                          <a:spcPts val="0"/>
                        </a:spcAft>
                      </a:pPr>
                      <a:r>
                        <a:rPr lang="hu-HU" sz="900">
                          <a:effectLst/>
                        </a:rPr>
                        <a:t>HTTP proxy felderítése</a:t>
                      </a: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Annak ellenőrzése, hogy a szolgáltató alkalmaz-e köztes kiszolgálókat, hogy manipulálja a felhasználó forgalmát?</a:t>
                      </a:r>
                      <a:endParaRPr lang="hu-HU" sz="900" dirty="0">
                        <a:effectLst/>
                        <a:latin typeface="Calibri"/>
                        <a:ea typeface="Calibri"/>
                        <a:cs typeface="Times New Roman"/>
                      </a:endParaRPr>
                    </a:p>
                  </a:txBody>
                  <a:tcPr marL="19963" marR="19963" marT="0" marB="0"/>
                </a:tc>
              </a:tr>
              <a:tr h="283365">
                <a:tc>
                  <a:txBody>
                    <a:bodyPr/>
                    <a:lstStyle/>
                    <a:p>
                      <a:pPr algn="just">
                        <a:lnSpc>
                          <a:spcPct val="115000"/>
                        </a:lnSpc>
                        <a:spcAft>
                          <a:spcPts val="0"/>
                        </a:spcAft>
                      </a:pPr>
                      <a:r>
                        <a:rPr lang="hu-HU" sz="900" dirty="0">
                          <a:effectLst/>
                        </a:rPr>
                        <a:t>Böngészés korlátozása (irányonkénti korlátozás felderítése)</a:t>
                      </a:r>
                      <a:endParaRPr lang="hu-HU" sz="900" dirty="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Tetszőlegesen megadható web oldal szolgáltató általi lelassításának felfedése.</a:t>
                      </a:r>
                      <a:endParaRPr lang="hu-HU" sz="900" dirty="0">
                        <a:effectLst/>
                        <a:latin typeface="Calibri"/>
                        <a:ea typeface="Calibri"/>
                        <a:cs typeface="Times New Roman"/>
                      </a:endParaRPr>
                    </a:p>
                  </a:txBody>
                  <a:tcPr marL="19963" marR="19963" marT="0" marB="0"/>
                </a:tc>
              </a:tr>
              <a:tr h="472274">
                <a:tc>
                  <a:txBody>
                    <a:bodyPr/>
                    <a:lstStyle/>
                    <a:p>
                      <a:pPr algn="just">
                        <a:lnSpc>
                          <a:spcPct val="115000"/>
                        </a:lnSpc>
                        <a:spcAft>
                          <a:spcPts val="0"/>
                        </a:spcAft>
                      </a:pPr>
                      <a:r>
                        <a:rPr lang="hu-HU" sz="900">
                          <a:effectLst/>
                        </a:rPr>
                        <a:t>UDP / RTP alapú videó streaming korlátozása (pl. Live TV, video Chat, skype, Viber)</a:t>
                      </a: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a:effectLst/>
                        </a:rPr>
                        <a:t>Annak ellenőrzése, hogy élő videó forgalmak, mint pl. élő TV adások, vagy videochat alkalmazások le vannak-e lassítva a szolgáltató által?</a:t>
                      </a:r>
                      <a:endParaRPr lang="hu-HU" sz="900">
                        <a:effectLst/>
                        <a:latin typeface="Calibri"/>
                        <a:ea typeface="Calibri"/>
                        <a:cs typeface="Times New Roman"/>
                      </a:endParaRPr>
                    </a:p>
                  </a:txBody>
                  <a:tcPr marL="19963" marR="19963" marT="0" marB="0"/>
                </a:tc>
              </a:tr>
              <a:tr h="747768">
                <a:tc>
                  <a:txBody>
                    <a:bodyPr/>
                    <a:lstStyle/>
                    <a:p>
                      <a:pPr algn="just">
                        <a:lnSpc>
                          <a:spcPct val="115000"/>
                        </a:lnSpc>
                        <a:spcAft>
                          <a:spcPts val="0"/>
                        </a:spcAft>
                      </a:pPr>
                      <a:r>
                        <a:rPr lang="hu-HU" sz="900">
                          <a:effectLst/>
                        </a:rPr>
                        <a:t>TCP alapú video streaming korlátozása (konfigurációs állományban megadható mérési profilok (pl. youtube, Netflix)</a:t>
                      </a:r>
                      <a:br>
                        <a:rPr lang="hu-HU" sz="900">
                          <a:effectLst/>
                        </a:rPr>
                      </a:b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Annak ellenőrzése, hogy  A TCP alapú </a:t>
                      </a:r>
                      <a:r>
                        <a:rPr lang="hu-HU" sz="900" dirty="0" err="1">
                          <a:effectLst/>
                        </a:rPr>
                        <a:t>videostreaming</a:t>
                      </a:r>
                      <a:r>
                        <a:rPr lang="hu-HU" sz="900" dirty="0">
                          <a:effectLst/>
                        </a:rPr>
                        <a:t> szolgáltatások (pl. </a:t>
                      </a:r>
                      <a:r>
                        <a:rPr lang="hu-HU" sz="900" dirty="0" err="1">
                          <a:effectLst/>
                        </a:rPr>
                        <a:t>youtube</a:t>
                      </a:r>
                      <a:r>
                        <a:rPr lang="hu-HU" sz="900" dirty="0">
                          <a:effectLst/>
                        </a:rPr>
                        <a:t>, </a:t>
                      </a:r>
                      <a:r>
                        <a:rPr lang="hu-HU" sz="900" dirty="0" err="1">
                          <a:effectLst/>
                        </a:rPr>
                        <a:t>Netflix</a:t>
                      </a:r>
                      <a:r>
                        <a:rPr lang="hu-HU" sz="900" dirty="0">
                          <a:effectLst/>
                        </a:rPr>
                        <a:t>) le vannak-e lassítva a szolgáltató által?</a:t>
                      </a:r>
                      <a:endParaRPr lang="hu-HU" sz="900" dirty="0">
                        <a:effectLst/>
                        <a:latin typeface="Calibri"/>
                        <a:ea typeface="Calibri"/>
                        <a:cs typeface="Times New Roman"/>
                      </a:endParaRPr>
                    </a:p>
                  </a:txBody>
                  <a:tcPr marL="19963" marR="19963" marT="0" marB="0"/>
                </a:tc>
              </a:tr>
              <a:tr h="377820">
                <a:tc>
                  <a:txBody>
                    <a:bodyPr/>
                    <a:lstStyle/>
                    <a:p>
                      <a:pPr algn="just">
                        <a:lnSpc>
                          <a:spcPct val="115000"/>
                        </a:lnSpc>
                        <a:spcAft>
                          <a:spcPts val="0"/>
                        </a:spcAft>
                      </a:pPr>
                      <a:r>
                        <a:rPr lang="hu-HU" sz="900">
                          <a:effectLst/>
                        </a:rPr>
                        <a:t>Voice over IP hangforgalom korlátozásának tesztelése (UDP/RTP) </a:t>
                      </a: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Annak ellenőrzése, hogy a nyílt interneten történő </a:t>
                      </a:r>
                      <a:r>
                        <a:rPr lang="hu-HU" sz="900" dirty="0" err="1">
                          <a:effectLst/>
                        </a:rPr>
                        <a:t>VoIP</a:t>
                      </a:r>
                      <a:r>
                        <a:rPr lang="hu-HU" sz="900" dirty="0">
                          <a:effectLst/>
                        </a:rPr>
                        <a:t> hívások minősége manipulálva van-e a szolgáltató által? </a:t>
                      </a:r>
                      <a:endParaRPr lang="hu-HU" sz="900" dirty="0">
                        <a:effectLst/>
                        <a:latin typeface="Calibri"/>
                        <a:ea typeface="Calibri"/>
                        <a:cs typeface="Times New Roman"/>
                      </a:endParaRPr>
                    </a:p>
                  </a:txBody>
                  <a:tcPr marL="19963" marR="19963" marT="0" marB="0"/>
                </a:tc>
              </a:tr>
              <a:tr h="472274">
                <a:tc>
                  <a:txBody>
                    <a:bodyPr/>
                    <a:lstStyle/>
                    <a:p>
                      <a:pPr algn="just">
                        <a:lnSpc>
                          <a:spcPct val="115000"/>
                        </a:lnSpc>
                        <a:spcAft>
                          <a:spcPts val="0"/>
                        </a:spcAft>
                      </a:pPr>
                      <a:r>
                        <a:rPr lang="hu-HU" sz="900">
                          <a:effectLst/>
                        </a:rPr>
                        <a:t>Közösségi média szolgáltatás korlátozása konkrét felhasználói eset(ek) (use case) vizsgálatával </a:t>
                      </a:r>
                      <a:endParaRPr lang="hu-HU" sz="90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Népszerű közösségi oldalon végzett tevékenység kliens oldali lelassításának felfedése.</a:t>
                      </a:r>
                      <a:endParaRPr lang="hu-HU" sz="900" dirty="0">
                        <a:effectLst/>
                        <a:latin typeface="Calibri"/>
                        <a:ea typeface="Calibri"/>
                        <a:cs typeface="Times New Roman"/>
                      </a:endParaRPr>
                    </a:p>
                  </a:txBody>
                  <a:tcPr marL="19963" marR="19963" marT="0" marB="0"/>
                </a:tc>
              </a:tr>
              <a:tr h="377820">
                <a:tc>
                  <a:txBody>
                    <a:bodyPr/>
                    <a:lstStyle/>
                    <a:p>
                      <a:pPr algn="just">
                        <a:lnSpc>
                          <a:spcPct val="115000"/>
                        </a:lnSpc>
                        <a:spcAft>
                          <a:spcPts val="0"/>
                        </a:spcAft>
                      </a:pPr>
                      <a:r>
                        <a:rPr lang="hu-HU" sz="900" dirty="0">
                          <a:effectLst/>
                        </a:rPr>
                        <a:t>P2P alkalmazások korlátozása (pl. </a:t>
                      </a:r>
                      <a:r>
                        <a:rPr lang="hu-HU" sz="900" dirty="0" err="1">
                          <a:effectLst/>
                        </a:rPr>
                        <a:t>BitTorrent</a:t>
                      </a:r>
                      <a:r>
                        <a:rPr lang="hu-HU" sz="900" dirty="0">
                          <a:effectLst/>
                        </a:rPr>
                        <a:t>)</a:t>
                      </a:r>
                      <a:endParaRPr lang="hu-HU" sz="900" dirty="0">
                        <a:effectLst/>
                        <a:latin typeface="Calibri"/>
                        <a:ea typeface="Calibri"/>
                        <a:cs typeface="Times New Roman"/>
                      </a:endParaRPr>
                    </a:p>
                  </a:txBody>
                  <a:tcPr marL="19963" marR="19963" marT="0" marB="0"/>
                </a:tc>
                <a:tc>
                  <a:txBody>
                    <a:bodyPr/>
                    <a:lstStyle/>
                    <a:p>
                      <a:pPr algn="just">
                        <a:lnSpc>
                          <a:spcPct val="115000"/>
                        </a:lnSpc>
                        <a:spcAft>
                          <a:spcPts val="0"/>
                        </a:spcAft>
                      </a:pPr>
                      <a:r>
                        <a:rPr lang="hu-HU" sz="900" dirty="0">
                          <a:effectLst/>
                        </a:rPr>
                        <a:t>Annak ellenőrzése, hogy a fájlmegosztó alkalmazások korlátozva vannak-e a szolgáltató hálózatán?</a:t>
                      </a:r>
                      <a:endParaRPr lang="hu-HU" sz="900" dirty="0">
                        <a:effectLst/>
                        <a:latin typeface="Calibri"/>
                        <a:ea typeface="Calibri"/>
                        <a:cs typeface="Times New Roman"/>
                      </a:endParaRPr>
                    </a:p>
                  </a:txBody>
                  <a:tcPr marL="19963" marR="19963" marT="0" marB="0"/>
                </a:tc>
              </a:tr>
            </a:tbl>
          </a:graphicData>
        </a:graphic>
      </p:graphicFrame>
      <p:sp>
        <p:nvSpPr>
          <p:cNvPr id="6" name="Szövegdoboz 5"/>
          <p:cNvSpPr txBox="1"/>
          <p:nvPr/>
        </p:nvSpPr>
        <p:spPr>
          <a:xfrm>
            <a:off x="973744" y="1124744"/>
            <a:ext cx="6984776" cy="307777"/>
          </a:xfrm>
          <a:prstGeom prst="rect">
            <a:avLst/>
          </a:prstGeom>
          <a:noFill/>
        </p:spPr>
        <p:txBody>
          <a:bodyPr wrap="square" rtlCol="0">
            <a:spAutoFit/>
          </a:bodyPr>
          <a:lstStyle/>
          <a:p>
            <a:r>
              <a:rPr lang="hu-HU" sz="1400" dirty="0" smtClean="0"/>
              <a:t>Szoftveres (web oldalon) a felhasználók számára elérhető mérési képességek </a:t>
            </a:r>
            <a:endParaRPr lang="hu-HU" sz="1400" dirty="0"/>
          </a:p>
        </p:txBody>
      </p:sp>
    </p:spTree>
    <p:extLst>
      <p:ext uri="{BB962C8B-B14F-4D97-AF65-F5344CB8AC3E}">
        <p14:creationId xmlns:p14="http://schemas.microsoft.com/office/powerpoint/2010/main" val="3645497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13.png"/>
          <p:cNvPicPr/>
          <p:nvPr/>
        </p:nvPicPr>
        <p:blipFill>
          <a:blip r:embed="rId2"/>
          <a:srcRect/>
          <a:stretch>
            <a:fillRect/>
          </a:stretch>
        </p:blipFill>
        <p:spPr>
          <a:xfrm>
            <a:off x="421340" y="1988840"/>
            <a:ext cx="2392966" cy="2487159"/>
          </a:xfrm>
          <a:prstGeom prst="rect">
            <a:avLst/>
          </a:prstGeom>
          <a:ln/>
        </p:spPr>
      </p:pic>
      <p:sp>
        <p:nvSpPr>
          <p:cNvPr id="8" name="Text Placeholder 7"/>
          <p:cNvSpPr>
            <a:spLocks noGrp="1"/>
          </p:cNvSpPr>
          <p:nvPr>
            <p:ph type="body" sz="half" idx="10"/>
          </p:nvPr>
        </p:nvSpPr>
        <p:spPr/>
        <p:txBody>
          <a:bodyPr>
            <a:normAutofit fontScale="62500" lnSpcReduction="20000"/>
          </a:bodyPr>
          <a:lstStyle/>
          <a:p>
            <a:r>
              <a:rPr lang="hu-HU" dirty="0" smtClean="0"/>
              <a:t>BEREC egységes </a:t>
            </a:r>
            <a:r>
              <a:rPr lang="hu-HU" dirty="0"/>
              <a:t>európai mérőrendszer </a:t>
            </a:r>
            <a:r>
              <a:rPr lang="hu-HU" dirty="0" smtClean="0"/>
              <a:t>specifikáció a nemzeti hatóságok számára</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 name="Szövegdoboz 3"/>
          <p:cNvSpPr txBox="1"/>
          <p:nvPr/>
        </p:nvSpPr>
        <p:spPr>
          <a:xfrm>
            <a:off x="1187624" y="908720"/>
            <a:ext cx="26114460" cy="923330"/>
          </a:xfrm>
          <a:prstGeom prst="rect">
            <a:avLst/>
          </a:prstGeom>
          <a:noFill/>
        </p:spPr>
        <p:txBody>
          <a:bodyPr wrap="square" rtlCol="0">
            <a:spAutoFit/>
          </a:bodyPr>
          <a:lstStyle/>
          <a:p>
            <a:pPr marL="285750" indent="-285750">
              <a:buFont typeface="Arial" panose="020B0604020202020204" pitchFamily="34" charset="0"/>
              <a:buChar char="•"/>
            </a:pPr>
            <a:r>
              <a:rPr lang="hu-HU" i="1" dirty="0" smtClean="0"/>
              <a:t>BEREC - Net </a:t>
            </a:r>
            <a:r>
              <a:rPr lang="hu-HU" i="1" dirty="0" err="1"/>
              <a:t>neutrality</a:t>
            </a:r>
            <a:r>
              <a:rPr lang="hu-HU" i="1" dirty="0"/>
              <a:t> </a:t>
            </a:r>
            <a:r>
              <a:rPr lang="hu-HU" i="1" dirty="0" err="1"/>
              <a:t>measurement</a:t>
            </a:r>
            <a:r>
              <a:rPr lang="hu-HU" i="1" dirty="0"/>
              <a:t> </a:t>
            </a:r>
            <a:r>
              <a:rPr lang="hu-HU" i="1" dirty="0" err="1"/>
              <a:t>tool</a:t>
            </a:r>
            <a:r>
              <a:rPr lang="hu-HU" i="1" dirty="0"/>
              <a:t> </a:t>
            </a:r>
            <a:r>
              <a:rPr lang="hu-HU" i="1" dirty="0" err="1" smtClean="0"/>
              <a:t>specification</a:t>
            </a:r>
            <a:r>
              <a:rPr lang="hu-HU" i="1" dirty="0" smtClean="0"/>
              <a:t> (</a:t>
            </a:r>
            <a:r>
              <a:rPr lang="hu-HU" i="1" dirty="0" err="1" smtClean="0"/>
              <a:t>draft</a:t>
            </a:r>
            <a:r>
              <a:rPr lang="hu-HU" i="1" dirty="0" smtClean="0"/>
              <a:t>) </a:t>
            </a:r>
          </a:p>
          <a:p>
            <a:endParaRPr lang="hu-HU" dirty="0" smtClean="0"/>
          </a:p>
          <a:p>
            <a:r>
              <a:rPr lang="hu-HU" dirty="0" smtClean="0"/>
              <a:t>Egységes európai hatósági mérőrendszer</a:t>
            </a:r>
          </a:p>
        </p:txBody>
      </p:sp>
      <p:sp>
        <p:nvSpPr>
          <p:cNvPr id="10" name="Szövegdoboz 9"/>
          <p:cNvSpPr txBox="1"/>
          <p:nvPr/>
        </p:nvSpPr>
        <p:spPr>
          <a:xfrm>
            <a:off x="2814306" y="5013176"/>
            <a:ext cx="5760640" cy="984885"/>
          </a:xfrm>
          <a:prstGeom prst="rect">
            <a:avLst/>
          </a:prstGeom>
          <a:noFill/>
        </p:spPr>
        <p:txBody>
          <a:bodyPr wrap="square" rtlCol="0">
            <a:spAutoFit/>
          </a:bodyPr>
          <a:lstStyle/>
          <a:p>
            <a:endParaRPr lang="hu-HU" dirty="0"/>
          </a:p>
          <a:p>
            <a:pPr algn="ctr"/>
            <a:r>
              <a:rPr lang="hu-HU" sz="1100" i="1" dirty="0"/>
              <a:t>BEREC </a:t>
            </a:r>
            <a:r>
              <a:rPr lang="hu-HU" sz="1100" i="1" dirty="0" smtClean="0"/>
              <a:t>tervezett egységes </a:t>
            </a:r>
            <a:r>
              <a:rPr lang="hu-HU" sz="1100" i="1" dirty="0"/>
              <a:t>európai mérőrendszer </a:t>
            </a:r>
            <a:r>
              <a:rPr lang="hu-HU" sz="1100" i="1" dirty="0" smtClean="0"/>
              <a:t>rendszerfelépítése </a:t>
            </a:r>
            <a:r>
              <a:rPr lang="hu-HU" sz="1100" i="1" dirty="0"/>
              <a:t>több nemzeti </a:t>
            </a:r>
            <a:r>
              <a:rPr lang="hu-HU" sz="1100" i="1" dirty="0" smtClean="0"/>
              <a:t>Hatóság </a:t>
            </a:r>
            <a:r>
              <a:rPr lang="hu-HU" sz="1100" i="1" dirty="0"/>
              <a:t>esetén (keresztmérések országok között)</a:t>
            </a:r>
            <a:endParaRPr lang="hu-HU" sz="1100" dirty="0"/>
          </a:p>
          <a:p>
            <a:endParaRPr lang="hu-HU" dirty="0"/>
          </a:p>
        </p:txBody>
      </p:sp>
      <p:pic>
        <p:nvPicPr>
          <p:cNvPr id="12" name="Bilde 11"/>
          <p:cNvPicPr/>
          <p:nvPr/>
        </p:nvPicPr>
        <p:blipFill>
          <a:blip r:embed="rId3">
            <a:extLst>
              <a:ext uri="{28A0092B-C50C-407E-A947-70E740481C1C}">
                <a14:useLocalDpi xmlns:a14="http://schemas.microsoft.com/office/drawing/2010/main" val="0"/>
              </a:ext>
            </a:extLst>
          </a:blip>
          <a:stretch>
            <a:fillRect/>
          </a:stretch>
        </p:blipFill>
        <p:spPr>
          <a:xfrm>
            <a:off x="2951006" y="2708920"/>
            <a:ext cx="5731510" cy="2171700"/>
          </a:xfrm>
          <a:prstGeom prst="rect">
            <a:avLst/>
          </a:prstGeom>
        </p:spPr>
      </p:pic>
    </p:spTree>
    <p:extLst>
      <p:ext uri="{BB962C8B-B14F-4D97-AF65-F5344CB8AC3E}">
        <p14:creationId xmlns:p14="http://schemas.microsoft.com/office/powerpoint/2010/main" val="2166646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lstStyle/>
          <a:p>
            <a:r>
              <a:rPr lang="hu-HU" dirty="0" smtClean="0"/>
              <a:t>BEREC egységes </a:t>
            </a:r>
            <a:r>
              <a:rPr lang="hu-HU" dirty="0"/>
              <a:t>európai mérőrendszer specifikáció</a:t>
            </a:r>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3059832" y="4005064"/>
            <a:ext cx="5760640" cy="646331"/>
          </a:xfrm>
          <a:prstGeom prst="rect">
            <a:avLst/>
          </a:prstGeom>
          <a:noFill/>
        </p:spPr>
        <p:txBody>
          <a:bodyPr wrap="square" rtlCol="0">
            <a:spAutoFit/>
          </a:bodyPr>
          <a:lstStyle/>
          <a:p>
            <a:endParaRPr lang="hu-HU" dirty="0"/>
          </a:p>
          <a:p>
            <a:endParaRPr lang="hu-HU" dirty="0"/>
          </a:p>
        </p:txBody>
      </p:sp>
      <p:sp>
        <p:nvSpPr>
          <p:cNvPr id="5" name="Téglalap 4"/>
          <p:cNvSpPr/>
          <p:nvPr/>
        </p:nvSpPr>
        <p:spPr>
          <a:xfrm>
            <a:off x="460374" y="988853"/>
            <a:ext cx="8360097" cy="5816977"/>
          </a:xfrm>
          <a:prstGeom prst="rect">
            <a:avLst/>
          </a:prstGeom>
        </p:spPr>
        <p:txBody>
          <a:bodyPr wrap="square">
            <a:spAutoFit/>
          </a:bodyPr>
          <a:lstStyle/>
          <a:p>
            <a:pPr marL="171450" indent="-171450">
              <a:buFont typeface="Arial" panose="020B0604020202020204" pitchFamily="34" charset="0"/>
              <a:buChar char="•"/>
            </a:pPr>
            <a:r>
              <a:rPr lang="hu-HU" sz="1400" dirty="0" smtClean="0"/>
              <a:t>Mérőeszközök: Webes mérőkliens és mobil </a:t>
            </a:r>
            <a:r>
              <a:rPr lang="hu-HU" sz="1400" dirty="0"/>
              <a:t>mérő applikációk </a:t>
            </a:r>
            <a:r>
              <a:rPr lang="hu-HU" sz="1400" dirty="0" smtClean="0"/>
              <a:t>hardveres mérések is (dedikált mérőhardver vagy végponti szolgáltatói eszközre pl. </a:t>
            </a:r>
            <a:r>
              <a:rPr lang="hu-HU" sz="1400" dirty="0" err="1" smtClean="0"/>
              <a:t>homegateway-re</a:t>
            </a:r>
            <a:r>
              <a:rPr lang="hu-HU" sz="1400" dirty="0" smtClean="0"/>
              <a:t> telepített mérőalkalmazás).</a:t>
            </a:r>
          </a:p>
          <a:p>
            <a:endParaRPr lang="hu-HU" sz="1400" dirty="0"/>
          </a:p>
          <a:p>
            <a:pPr marL="171450" indent="-171450">
              <a:buFont typeface="Arial" panose="020B0604020202020204" pitchFamily="34" charset="0"/>
              <a:buChar char="•"/>
            </a:pPr>
            <a:r>
              <a:rPr lang="hu-HU" sz="1400" dirty="0"/>
              <a:t>Mért jellemzők: </a:t>
            </a:r>
            <a:r>
              <a:rPr lang="hu-HU" sz="1400" dirty="0" err="1"/>
              <a:t>QoS</a:t>
            </a:r>
            <a:r>
              <a:rPr lang="hu-HU" sz="1400" dirty="0"/>
              <a:t>+hálózatsemlegesség </a:t>
            </a:r>
            <a:r>
              <a:rPr lang="hu-HU" sz="1400" dirty="0" smtClean="0"/>
              <a:t>jellemzők (ahogy a rendeletben).</a:t>
            </a:r>
          </a:p>
          <a:p>
            <a:pPr marL="171450" indent="-171450">
              <a:buFont typeface="Arial" panose="020B0604020202020204" pitchFamily="34" charset="0"/>
              <a:buChar char="•"/>
            </a:pPr>
            <a:r>
              <a:rPr lang="hu-HU" sz="1400" dirty="0" smtClean="0"/>
              <a:t>Szolgáltatást mérjük: a felhasználói végpont torzító hatásait lehetőleg el kell kerülni (ilyen pl. otthoni </a:t>
            </a:r>
            <a:r>
              <a:rPr lang="hu-HU" sz="1400" dirty="0" err="1" smtClean="0"/>
              <a:t>wifi-n</a:t>
            </a:r>
            <a:r>
              <a:rPr lang="hu-HU" sz="1400" dirty="0" smtClean="0"/>
              <a:t> át mérés, méréssel egyidejű előfizetői forgalom, alkalmazott protokoll hatása (</a:t>
            </a:r>
            <a:r>
              <a:rPr lang="hu-HU" sz="1400" dirty="0" err="1" smtClean="0"/>
              <a:t>tcp</a:t>
            </a:r>
            <a:r>
              <a:rPr lang="hu-HU" sz="1400" dirty="0" smtClean="0"/>
              <a:t> felfutás…)</a:t>
            </a:r>
          </a:p>
          <a:p>
            <a:pPr marL="171450" indent="-171450">
              <a:buFont typeface="Arial" panose="020B0604020202020204" pitchFamily="34" charset="0"/>
              <a:buChar char="•"/>
            </a:pPr>
            <a:r>
              <a:rPr lang="hu-HU" sz="1400" dirty="0" smtClean="0"/>
              <a:t>Mérőszerverek: a szolgáltatók hálózatán kívül, az </a:t>
            </a:r>
            <a:r>
              <a:rPr lang="hu-HU" sz="1400" dirty="0" err="1" smtClean="0"/>
              <a:t>IXP-kben</a:t>
            </a:r>
            <a:r>
              <a:rPr lang="hu-HU" sz="1400" dirty="0" smtClean="0"/>
              <a:t> (nálunk BIX) elhelyezés.</a:t>
            </a:r>
            <a:endParaRPr lang="hu-HU" sz="1400" dirty="0"/>
          </a:p>
          <a:p>
            <a:pPr marL="171450" indent="-171450">
              <a:buFont typeface="Arial" panose="020B0604020202020204" pitchFamily="34" charset="0"/>
              <a:buChar char="•"/>
            </a:pPr>
            <a:r>
              <a:rPr lang="hu-HU" sz="1400" dirty="0" smtClean="0"/>
              <a:t>Országok közti mérések is.</a:t>
            </a:r>
          </a:p>
          <a:p>
            <a:pPr marL="171450" indent="-171450">
              <a:buFont typeface="Arial" panose="020B0604020202020204" pitchFamily="34" charset="0"/>
              <a:buChar char="•"/>
            </a:pPr>
            <a:r>
              <a:rPr lang="hu-HU" sz="1400" dirty="0" smtClean="0"/>
              <a:t>Egységes adatbázis és adatformátum (más, </a:t>
            </a:r>
            <a:r>
              <a:rPr lang="hu-HU" sz="1400" dirty="0" err="1" smtClean="0"/>
              <a:t>kombatilibis</a:t>
            </a:r>
            <a:r>
              <a:rPr lang="hu-HU" sz="1400" dirty="0" smtClean="0"/>
              <a:t> mérőrendszerből és átvehet mérési adatokat).  Statisztikai </a:t>
            </a:r>
            <a:r>
              <a:rPr lang="hu-HU" sz="1400" dirty="0" err="1" smtClean="0"/>
              <a:t>aggregáció</a:t>
            </a:r>
            <a:r>
              <a:rPr lang="hu-HU" sz="1400" dirty="0" smtClean="0"/>
              <a:t>, térképes megjelenítés. </a:t>
            </a:r>
            <a:endParaRPr lang="hu-HU" sz="1400" dirty="0"/>
          </a:p>
          <a:p>
            <a:pPr marL="171450" indent="-171450">
              <a:buFont typeface="Arial" panose="020B0604020202020204" pitchFamily="34" charset="0"/>
              <a:buChar char="•"/>
            </a:pPr>
            <a:r>
              <a:rPr lang="hu-HU" sz="1400" dirty="0" smtClean="0"/>
              <a:t>A mérőrendszer (vagy a hatóság által </a:t>
            </a:r>
            <a:r>
              <a:rPr lang="hu-HU" sz="1400" dirty="0" err="1" smtClean="0"/>
              <a:t>certifikált</a:t>
            </a:r>
            <a:r>
              <a:rPr lang="hu-HU" sz="1400" dirty="0" smtClean="0"/>
              <a:t> más mérőrendszer) eredményét el kell fogadni a szerződésben vállalt kötelezettségek teljesítésének ellenőrzésére. </a:t>
            </a:r>
          </a:p>
          <a:p>
            <a:pPr marL="171450" indent="-171450">
              <a:buFont typeface="Arial" panose="020B0604020202020204" pitchFamily="34" charset="0"/>
              <a:buChar char="•"/>
            </a:pPr>
            <a:r>
              <a:rPr lang="hu-HU" sz="1400" dirty="0" smtClean="0"/>
              <a:t>A felhasználó közvetlenül ellenőrizheti a rendszerrel a szolgáltató által a szerződésben vállalt pl. rendes körülmények között elérhető sebességet.</a:t>
            </a:r>
          </a:p>
          <a:p>
            <a:endParaRPr lang="hu-HU" sz="1400" dirty="0"/>
          </a:p>
          <a:p>
            <a:pPr marL="171450" indent="-171450">
              <a:buFont typeface="Arial" panose="020B0604020202020204" pitchFamily="34" charset="0"/>
              <a:buChar char="•"/>
            </a:pPr>
            <a:r>
              <a:rPr lang="hu-HU" sz="1400" dirty="0" smtClean="0"/>
              <a:t>A </a:t>
            </a:r>
            <a:r>
              <a:rPr lang="hu-HU" sz="1400" dirty="0"/>
              <a:t>Nemzeti hatóságok lehetőségei: </a:t>
            </a:r>
            <a:endParaRPr lang="hu-HU" sz="1400" dirty="0" smtClean="0"/>
          </a:p>
          <a:p>
            <a:pPr marL="628650" lvl="1" indent="-171450">
              <a:buFont typeface="Arial" panose="020B0604020202020204" pitchFamily="34" charset="0"/>
              <a:buChar char="•"/>
            </a:pPr>
            <a:r>
              <a:rPr lang="hu-HU" sz="1400" dirty="0" smtClean="0"/>
              <a:t>A </a:t>
            </a:r>
            <a:r>
              <a:rPr lang="hu-HU" sz="1400" dirty="0"/>
              <a:t>meglevő </a:t>
            </a:r>
            <a:r>
              <a:rPr lang="hu-HU" sz="1400" dirty="0" smtClean="0"/>
              <a:t>rendszerüket használják </a:t>
            </a:r>
            <a:r>
              <a:rPr lang="hu-HU" sz="1400" dirty="0"/>
              <a:t>továbbra is, (amely lefedi a </a:t>
            </a:r>
            <a:r>
              <a:rPr lang="hu-HU" sz="1400" dirty="0" smtClean="0"/>
              <a:t>BEREC szerinti elvárásai szerinti </a:t>
            </a:r>
            <a:r>
              <a:rPr lang="hu-HU" sz="1400" dirty="0" err="1"/>
              <a:t>QoS</a:t>
            </a:r>
            <a:r>
              <a:rPr lang="hu-HU" sz="1400" dirty="0"/>
              <a:t> és hálózatsemlegességi mérési </a:t>
            </a:r>
            <a:r>
              <a:rPr lang="hu-HU" sz="1400" dirty="0" smtClean="0"/>
              <a:t>képességeket).</a:t>
            </a:r>
            <a:endParaRPr lang="hu-HU" sz="1400" dirty="0"/>
          </a:p>
          <a:p>
            <a:pPr marL="628650" lvl="1" indent="-171450">
              <a:buFont typeface="Arial" panose="020B0604020202020204" pitchFamily="34" charset="0"/>
              <a:buChar char="•"/>
            </a:pPr>
            <a:r>
              <a:rPr lang="hu-HU" sz="1400" dirty="0"/>
              <a:t>Részben </a:t>
            </a:r>
            <a:r>
              <a:rPr lang="hu-HU" sz="1400" dirty="0" smtClean="0"/>
              <a:t>integrálják </a:t>
            </a:r>
            <a:r>
              <a:rPr lang="hu-HU" sz="1400" dirty="0"/>
              <a:t>az európai </a:t>
            </a:r>
            <a:r>
              <a:rPr lang="hu-HU" sz="1400" dirty="0" smtClean="0"/>
              <a:t>rendszert a </a:t>
            </a:r>
            <a:r>
              <a:rPr lang="hu-HU" sz="1400" dirty="0"/>
              <a:t>saját </a:t>
            </a:r>
            <a:r>
              <a:rPr lang="hu-HU" sz="1400" dirty="0" smtClean="0"/>
              <a:t>rendszerükbe: </a:t>
            </a:r>
            <a:r>
              <a:rPr lang="hu-HU" sz="1400" dirty="0"/>
              <a:t>ahol hiányoznak mérési </a:t>
            </a:r>
            <a:r>
              <a:rPr lang="hu-HU" sz="1400" dirty="0" smtClean="0"/>
              <a:t>képességeik </a:t>
            </a:r>
            <a:r>
              <a:rPr lang="hu-HU" sz="1400" dirty="0"/>
              <a:t>(pl. </a:t>
            </a:r>
            <a:r>
              <a:rPr lang="hu-HU" sz="1400" dirty="0" smtClean="0"/>
              <a:t>komplex hálózatsemlegességi mérések).</a:t>
            </a:r>
            <a:endParaRPr lang="hu-HU" sz="1400" dirty="0"/>
          </a:p>
          <a:p>
            <a:pPr marL="628650" lvl="1" indent="-171450">
              <a:buFont typeface="Arial" panose="020B0604020202020204" pitchFamily="34" charset="0"/>
              <a:buChar char="•"/>
            </a:pPr>
            <a:r>
              <a:rPr lang="hu-HU" sz="1400" dirty="0"/>
              <a:t>Teljesen átveszik az </a:t>
            </a:r>
            <a:r>
              <a:rPr lang="hu-HU" sz="1400" dirty="0" smtClean="0"/>
              <a:t>európai </a:t>
            </a:r>
            <a:r>
              <a:rPr lang="hu-HU" sz="1400" dirty="0"/>
              <a:t>rendszert (költség </a:t>
            </a:r>
            <a:r>
              <a:rPr lang="hu-HU" sz="1400" dirty="0" smtClean="0"/>
              <a:t>kímélő </a:t>
            </a:r>
            <a:r>
              <a:rPr lang="hu-HU" sz="1400" dirty="0"/>
              <a:t>megoldás: </a:t>
            </a:r>
            <a:r>
              <a:rPr lang="hu-HU" sz="1400" dirty="0" err="1"/>
              <a:t>open</a:t>
            </a:r>
            <a:r>
              <a:rPr lang="hu-HU" sz="1400" dirty="0"/>
              <a:t> </a:t>
            </a:r>
            <a:r>
              <a:rPr lang="hu-HU" sz="1400" dirty="0" err="1" smtClean="0"/>
              <a:t>source</a:t>
            </a:r>
            <a:r>
              <a:rPr lang="hu-HU" sz="1400" dirty="0" smtClean="0"/>
              <a:t> </a:t>
            </a:r>
            <a:r>
              <a:rPr lang="hu-HU" sz="1400" dirty="0"/>
              <a:t>szoftver, csak  hardver (szerverek),  lokalizáció </a:t>
            </a:r>
            <a:r>
              <a:rPr lang="hu-HU" sz="1400" dirty="0" smtClean="0"/>
              <a:t>(pl. nyelv) költsége.</a:t>
            </a:r>
            <a:endParaRPr lang="hu-HU" sz="1400" i="1" dirty="0"/>
          </a:p>
          <a:p>
            <a:pPr marL="171450" indent="-171450">
              <a:buFont typeface="Arial" panose="020B0604020202020204" pitchFamily="34" charset="0"/>
              <a:buChar char="•"/>
            </a:pPr>
            <a:r>
              <a:rPr lang="hu-HU" sz="1400" dirty="0" smtClean="0"/>
              <a:t>Menetrend</a:t>
            </a:r>
            <a:r>
              <a:rPr lang="hu-HU" sz="1400" dirty="0"/>
              <a:t>: 2017 BEREC döntés, majd tender indítása a megvalósításra (4 éves szerződés)</a:t>
            </a:r>
          </a:p>
          <a:p>
            <a:endParaRPr lang="hu-HU" dirty="0"/>
          </a:p>
          <a:p>
            <a:endParaRPr lang="hu-HU" dirty="0"/>
          </a:p>
        </p:txBody>
      </p:sp>
    </p:spTree>
    <p:extLst>
      <p:ext uri="{BB962C8B-B14F-4D97-AF65-F5344CB8AC3E}">
        <p14:creationId xmlns:p14="http://schemas.microsoft.com/office/powerpoint/2010/main" val="96848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smtClean="0"/>
              <a:t>Hivatkozott dokumentumok elérhetősége</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1907704" y="1268760"/>
            <a:ext cx="5760640" cy="2954655"/>
          </a:xfrm>
          <a:prstGeom prst="rect">
            <a:avLst/>
          </a:prstGeom>
          <a:noFill/>
        </p:spPr>
        <p:txBody>
          <a:bodyPr wrap="square" rtlCol="0">
            <a:spAutoFit/>
          </a:bodyPr>
          <a:lstStyle/>
          <a:p>
            <a:pPr marL="457200" indent="-457200">
              <a:buFont typeface="Arial" panose="020B0604020202020204" pitchFamily="34" charset="0"/>
              <a:buChar char="•"/>
            </a:pPr>
            <a:endParaRPr lang="hu-HU" dirty="0" smtClean="0"/>
          </a:p>
          <a:p>
            <a:r>
              <a:rPr lang="hu-HU" dirty="0" smtClean="0"/>
              <a:t>TSM rendelet (</a:t>
            </a:r>
            <a:r>
              <a:rPr lang="hu-HU" dirty="0"/>
              <a:t>Az Európai Parlament és a Tanács 2015. november 25-i (EU) 2015/2120 rendelete </a:t>
            </a:r>
            <a:r>
              <a:rPr lang="hu-HU" dirty="0" smtClean="0"/>
              <a:t>)</a:t>
            </a:r>
          </a:p>
          <a:p>
            <a:r>
              <a:rPr lang="hu-HU" sz="1400" dirty="0"/>
              <a:t> </a:t>
            </a:r>
            <a:r>
              <a:rPr lang="hu-HU" sz="1400" u="sng" dirty="0">
                <a:hlinkClick r:id="rId2"/>
              </a:rPr>
              <a:t>http://eur-lex.europa.eu/legal-content/HU/TXT/PDF/?uri=CELEX:32015R2120&amp;from=HU</a:t>
            </a:r>
            <a:r>
              <a:rPr lang="hu-HU" sz="1400" dirty="0" smtClean="0"/>
              <a:t> </a:t>
            </a:r>
          </a:p>
          <a:p>
            <a:endParaRPr lang="hu-HU" sz="1400" dirty="0" smtClean="0"/>
          </a:p>
          <a:p>
            <a:r>
              <a:rPr lang="hu-HU" dirty="0" smtClean="0"/>
              <a:t>TSM rendelet útmutatója (</a:t>
            </a:r>
            <a:r>
              <a:rPr lang="hu-HU" dirty="0" err="1"/>
              <a:t>BoR</a:t>
            </a:r>
            <a:r>
              <a:rPr lang="hu-HU" dirty="0"/>
              <a:t> (16) </a:t>
            </a:r>
            <a:r>
              <a:rPr lang="hu-HU" dirty="0" smtClean="0"/>
              <a:t>127) angolul: </a:t>
            </a:r>
          </a:p>
          <a:p>
            <a:r>
              <a:rPr lang="hu-HU" dirty="0">
                <a:hlinkClick r:id="rId3"/>
              </a:rPr>
              <a:t>http://berec.europa.eu/eng/netneutrality</a:t>
            </a:r>
            <a:r>
              <a:rPr lang="hu-HU" dirty="0" smtClean="0">
                <a:hlinkClick r:id="rId3"/>
              </a:rPr>
              <a:t>/</a:t>
            </a:r>
            <a:endParaRPr lang="hu-HU" dirty="0" smtClean="0"/>
          </a:p>
          <a:p>
            <a:endParaRPr lang="hu-HU" dirty="0"/>
          </a:p>
          <a:p>
            <a:endParaRPr lang="hu-HU" dirty="0">
              <a:solidFill>
                <a:srgbClr val="FF0000"/>
              </a:solidFill>
            </a:endParaRPr>
          </a:p>
          <a:p>
            <a:endParaRPr lang="hu-HU" dirty="0"/>
          </a:p>
        </p:txBody>
      </p:sp>
    </p:spTree>
    <p:extLst>
      <p:ext uri="{BB962C8B-B14F-4D97-AF65-F5344CB8AC3E}">
        <p14:creationId xmlns:p14="http://schemas.microsoft.com/office/powerpoint/2010/main" val="161455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1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a:xfrm>
            <a:off x="2051720" y="562392"/>
            <a:ext cx="6495122" cy="706368"/>
          </a:xfrm>
        </p:spPr>
        <p:txBody>
          <a:bodyPr>
            <a:normAutofit/>
          </a:bodyPr>
          <a:lstStyle/>
          <a:p>
            <a:r>
              <a:rPr lang="hu-HU" dirty="0" smtClean="0"/>
              <a:t>Az előadás tematikája</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899592" y="1275102"/>
            <a:ext cx="7848872" cy="3970318"/>
          </a:xfrm>
          <a:prstGeom prst="rect">
            <a:avLst/>
          </a:prstGeom>
          <a:noFill/>
        </p:spPr>
        <p:txBody>
          <a:bodyPr wrap="square" rtlCol="0">
            <a:spAutoFit/>
          </a:bodyPr>
          <a:lstStyle/>
          <a:p>
            <a:pPr marL="457200" indent="-457200">
              <a:buFont typeface="Arial" panose="020B0604020202020204" pitchFamily="34" charset="0"/>
              <a:buChar char="•"/>
            </a:pPr>
            <a:endParaRPr lang="hu-HU" dirty="0" smtClean="0"/>
          </a:p>
          <a:p>
            <a:pPr marL="457200" indent="-457200">
              <a:lnSpc>
                <a:spcPct val="150000"/>
              </a:lnSpc>
              <a:buFont typeface="Arial" panose="020B0604020202020204" pitchFamily="34" charset="0"/>
              <a:buChar char="•"/>
            </a:pPr>
            <a:r>
              <a:rPr lang="hu-HU" dirty="0" smtClean="0"/>
              <a:t>TSM </a:t>
            </a:r>
            <a:r>
              <a:rPr lang="hu-HU" dirty="0"/>
              <a:t>(hálózatsemlegesség) </a:t>
            </a:r>
            <a:r>
              <a:rPr lang="hu-HU" dirty="0" smtClean="0"/>
              <a:t>rendelet</a:t>
            </a:r>
          </a:p>
          <a:p>
            <a:pPr marL="457200" indent="-457200">
              <a:lnSpc>
                <a:spcPct val="150000"/>
              </a:lnSpc>
              <a:buFont typeface="Arial" panose="020B0604020202020204" pitchFamily="34" charset="0"/>
              <a:buChar char="•"/>
            </a:pPr>
            <a:r>
              <a:rPr lang="hu-HU" dirty="0" smtClean="0"/>
              <a:t>Új </a:t>
            </a:r>
            <a:r>
              <a:rPr lang="hu-HU" dirty="0" err="1" smtClean="0"/>
              <a:t>QoS</a:t>
            </a:r>
            <a:r>
              <a:rPr lang="hu-HU" dirty="0" smtClean="0"/>
              <a:t> és hálózatsemlegességi fogalmak</a:t>
            </a:r>
          </a:p>
          <a:p>
            <a:pPr marL="457200" indent="-457200">
              <a:lnSpc>
                <a:spcPct val="150000"/>
              </a:lnSpc>
              <a:buFont typeface="Arial" panose="020B0604020202020204" pitchFamily="34" charset="0"/>
              <a:buChar char="•"/>
            </a:pPr>
            <a:r>
              <a:rPr lang="hu-HU" dirty="0" smtClean="0"/>
              <a:t>Származtatott sebességfogalmak értelmezése</a:t>
            </a:r>
            <a:endParaRPr lang="hu-HU" dirty="0"/>
          </a:p>
          <a:p>
            <a:pPr marL="457200" indent="-457200">
              <a:lnSpc>
                <a:spcPct val="150000"/>
              </a:lnSpc>
              <a:buFont typeface="Arial" panose="020B0604020202020204" pitchFamily="34" charset="0"/>
              <a:buChar char="•"/>
            </a:pPr>
            <a:r>
              <a:rPr lang="hu-HU" dirty="0"/>
              <a:t>BEREC </a:t>
            </a:r>
            <a:r>
              <a:rPr lang="hu-HU" dirty="0" smtClean="0"/>
              <a:t>munkaanyagok:  egységes </a:t>
            </a:r>
            <a:r>
              <a:rPr lang="hu-HU" dirty="0"/>
              <a:t>európai mérőrendszer </a:t>
            </a:r>
            <a:r>
              <a:rPr lang="hu-HU" dirty="0" smtClean="0"/>
              <a:t>specifikáció és mérési módszerek specifikációja a rendelet követelményeinek ellenőrzéséhez. </a:t>
            </a:r>
            <a:endParaRPr lang="hu-HU" dirty="0"/>
          </a:p>
          <a:p>
            <a:pPr marL="457200" indent="-457200">
              <a:lnSpc>
                <a:spcPct val="150000"/>
              </a:lnSpc>
              <a:buFont typeface="Arial" panose="020B0604020202020204" pitchFamily="34" charset="0"/>
              <a:buChar char="•"/>
            </a:pPr>
            <a:r>
              <a:rPr lang="hu-HU" dirty="0" smtClean="0"/>
              <a:t>Hazai hatósági mérőrendszer tervezett új hálózatsemlegességi képességei.</a:t>
            </a:r>
          </a:p>
          <a:p>
            <a:endParaRPr lang="hu-HU" dirty="0"/>
          </a:p>
        </p:txBody>
      </p:sp>
    </p:spTree>
    <p:extLst>
      <p:ext uri="{BB962C8B-B14F-4D97-AF65-F5344CB8AC3E}">
        <p14:creationId xmlns:p14="http://schemas.microsoft.com/office/powerpoint/2010/main" val="758426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a:xfrm>
            <a:off x="2051720" y="562392"/>
            <a:ext cx="6495122" cy="706368"/>
          </a:xfrm>
        </p:spPr>
        <p:txBody>
          <a:bodyPr>
            <a:normAutofit fontScale="62500" lnSpcReduction="20000"/>
          </a:bodyPr>
          <a:lstStyle/>
          <a:p>
            <a:pPr marL="285750" indent="-285750">
              <a:buFont typeface="Arial" panose="020B0604020202020204" pitchFamily="34" charset="0"/>
              <a:buChar char="•"/>
            </a:pPr>
            <a:r>
              <a:rPr lang="hu-HU" sz="3500" dirty="0" err="1"/>
              <a:t>Eu-s</a:t>
            </a:r>
            <a:r>
              <a:rPr lang="hu-HU" sz="3500" dirty="0"/>
              <a:t> </a:t>
            </a:r>
            <a:r>
              <a:rPr lang="hu-HU" sz="3500" dirty="0" smtClean="0"/>
              <a:t>szabályozás </a:t>
            </a:r>
            <a:r>
              <a:rPr lang="hu-HU" sz="3500" dirty="0"/>
              <a:t>az Internet szolgáltatás minősége és </a:t>
            </a:r>
            <a:r>
              <a:rPr lang="hu-HU" sz="3500" dirty="0" smtClean="0"/>
              <a:t>hálózatsemlegessége körében </a:t>
            </a:r>
            <a:endParaRPr lang="hu-HU" sz="3500" dirty="0"/>
          </a:p>
          <a:p>
            <a:pPr marL="285750" indent="-285750">
              <a:buFont typeface="Arial" panose="020B0604020202020204" pitchFamily="34" charset="0"/>
              <a:buChar char="•"/>
            </a:pP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894447" y="1275102"/>
            <a:ext cx="6912768" cy="5370701"/>
          </a:xfrm>
          <a:prstGeom prst="rect">
            <a:avLst/>
          </a:prstGeom>
          <a:noFill/>
        </p:spPr>
        <p:txBody>
          <a:bodyPr wrap="square" rtlCol="0">
            <a:spAutoFit/>
          </a:bodyPr>
          <a:lstStyle/>
          <a:p>
            <a:pPr marL="457200" indent="-457200">
              <a:buFont typeface="Arial" panose="020B0604020202020204" pitchFamily="34" charset="0"/>
              <a:buChar char="•"/>
            </a:pPr>
            <a:r>
              <a:rPr lang="hu-HU" sz="1600" b="1" dirty="0"/>
              <a:t>TSM </a:t>
            </a:r>
            <a:r>
              <a:rPr lang="hu-HU" sz="1600" b="1" dirty="0" smtClean="0"/>
              <a:t>(hálózatsemlegességi) rendelet: </a:t>
            </a:r>
          </a:p>
          <a:p>
            <a:r>
              <a:rPr lang="hu-HU" sz="1600" i="1" dirty="0"/>
              <a:t>Az Európai Parlament és a Tanács 2015. november 25-i (EU) 2015/2120 rendelete </a:t>
            </a:r>
            <a:r>
              <a:rPr lang="hu-HU" sz="1200" i="1" dirty="0" smtClean="0"/>
              <a:t>a </a:t>
            </a:r>
            <a:r>
              <a:rPr lang="hu-HU" sz="1200" i="1" dirty="0"/>
              <a:t>nyílt internet-hozzáférés megteremtéséhez szükséges intézkedések meghozataláról, továbbá az egyetemes szolgáltatásról, valamint az elektronikus hírközlő hálózatokhoz és elektronikus hírközlési szolgáltatásokhoz kapcsolódó felhasználói jogokról szóló 2002/22/EK irányelv és az Unión belüli nyilvános mobilhírközlő hálózatok közötti barangolásról (roaming) szóló 531/2012/EU rendelet módosításáról</a:t>
            </a:r>
            <a:r>
              <a:rPr lang="hu-HU" sz="1400" dirty="0"/>
              <a:t> </a:t>
            </a:r>
            <a:endParaRPr lang="hu-HU" sz="1400" dirty="0" smtClean="0"/>
          </a:p>
          <a:p>
            <a:endParaRPr lang="hu-HU" sz="1400" dirty="0" smtClean="0"/>
          </a:p>
          <a:p>
            <a:pPr marL="285750" indent="-285750">
              <a:buFont typeface="Arial" panose="020B0604020202020204" pitchFamily="34" charset="0"/>
              <a:buChar char="•"/>
            </a:pPr>
            <a:r>
              <a:rPr lang="hu-HU" sz="1600" i="1" dirty="0" smtClean="0"/>
              <a:t>2016. április 30-tól alkalmazandó.</a:t>
            </a:r>
            <a:endParaRPr lang="hu-HU" sz="1600" i="1" dirty="0"/>
          </a:p>
          <a:p>
            <a:pPr marL="457200" indent="-457200">
              <a:buFont typeface="Arial" panose="020B0604020202020204" pitchFamily="34" charset="0"/>
              <a:buChar char="•"/>
            </a:pPr>
            <a:endParaRPr lang="hu-HU" sz="1600" i="1" dirty="0" smtClean="0"/>
          </a:p>
          <a:p>
            <a:pPr marL="285750" indent="-285750">
              <a:buFont typeface="Arial" panose="020B0604020202020204" pitchFamily="34" charset="0"/>
              <a:buChar char="•"/>
            </a:pPr>
            <a:r>
              <a:rPr lang="hu-HU" sz="1600" b="1" dirty="0" smtClean="0"/>
              <a:t>Útmutató a rendelethez</a:t>
            </a:r>
            <a:r>
              <a:rPr lang="hu-HU" sz="1600" dirty="0" smtClean="0"/>
              <a:t>: </a:t>
            </a:r>
            <a:r>
              <a:rPr lang="hu-HU" sz="1600" i="1" dirty="0"/>
              <a:t>A BEREC iránymutatásai</a:t>
            </a:r>
          </a:p>
          <a:p>
            <a:r>
              <a:rPr lang="hu-HU" sz="1600" i="1" dirty="0"/>
              <a:t>az európai hálózatsemlegességi szabályok nemzeti szabályozók általi </a:t>
            </a:r>
            <a:r>
              <a:rPr lang="hu-HU" sz="1600" i="1" dirty="0" smtClean="0"/>
              <a:t>végrehajtásához </a:t>
            </a:r>
            <a:r>
              <a:rPr lang="hu-HU" sz="1600" i="1" dirty="0" err="1" smtClean="0"/>
              <a:t>BoR</a:t>
            </a:r>
            <a:r>
              <a:rPr lang="hu-HU" sz="1600" i="1" dirty="0" smtClean="0"/>
              <a:t> (16) 127 - (2016. augusztusi kiadás)</a:t>
            </a:r>
          </a:p>
          <a:p>
            <a:endParaRPr lang="hu-HU" sz="1600" i="1" dirty="0"/>
          </a:p>
          <a:p>
            <a:pPr marL="285750" indent="-285750">
              <a:buFont typeface="Arial" panose="020B0604020202020204" pitchFamily="34" charset="0"/>
              <a:buChar char="•"/>
            </a:pPr>
            <a:r>
              <a:rPr lang="hu-HU" sz="1600" dirty="0"/>
              <a:t>Magyar fordítások.</a:t>
            </a:r>
          </a:p>
          <a:p>
            <a:endParaRPr lang="hu-HU" sz="1600" i="1" dirty="0" smtClean="0"/>
          </a:p>
          <a:p>
            <a:r>
              <a:rPr lang="hu-HU" sz="1600" i="1" dirty="0" smtClean="0"/>
              <a:t>Egyéb BEREC dokumentumok  a rendelethez kapcsolódó mérési módszerekről, mérőrendszerről (</a:t>
            </a:r>
            <a:r>
              <a:rPr lang="hu-HU" sz="1600" i="1" dirty="0" err="1" smtClean="0"/>
              <a:t>draft</a:t>
            </a:r>
            <a:r>
              <a:rPr lang="hu-HU" sz="1600" i="1" dirty="0" smtClean="0"/>
              <a:t>)…</a:t>
            </a:r>
          </a:p>
          <a:p>
            <a:pPr marL="457200" indent="-457200">
              <a:buFont typeface="Arial" panose="020B0604020202020204" pitchFamily="34" charset="0"/>
              <a:buChar char="•"/>
            </a:pPr>
            <a:endParaRPr lang="hu-HU" sz="1100" dirty="0" smtClean="0"/>
          </a:p>
          <a:p>
            <a:endParaRPr lang="hu-HU" sz="1100" dirty="0" smtClean="0"/>
          </a:p>
          <a:p>
            <a:r>
              <a:rPr lang="hu-HU" sz="1100" dirty="0" smtClean="0"/>
              <a:t>TSM</a:t>
            </a:r>
            <a:r>
              <a:rPr lang="hu-HU" sz="1100" dirty="0"/>
              <a:t>: Telecom </a:t>
            </a:r>
            <a:r>
              <a:rPr lang="hu-HU" sz="1100" dirty="0" err="1"/>
              <a:t>Single</a:t>
            </a:r>
            <a:r>
              <a:rPr lang="hu-HU" sz="1100" dirty="0"/>
              <a:t> </a:t>
            </a:r>
            <a:r>
              <a:rPr lang="hu-HU" sz="1100" dirty="0" smtClean="0"/>
              <a:t>Market. Egységes  (európai) távközlési piac.</a:t>
            </a:r>
            <a:endParaRPr lang="hu-HU" sz="1100" dirty="0"/>
          </a:p>
          <a:p>
            <a:r>
              <a:rPr lang="hu-HU" sz="1100" dirty="0" smtClean="0"/>
              <a:t>BEREC</a:t>
            </a:r>
            <a:r>
              <a:rPr lang="hu-HU" sz="1100" dirty="0"/>
              <a:t>: Body of European Regulators of </a:t>
            </a:r>
            <a:r>
              <a:rPr lang="hu-HU" sz="1100" dirty="0" err="1"/>
              <a:t>Electronic</a:t>
            </a:r>
            <a:r>
              <a:rPr lang="hu-HU" sz="1100" dirty="0"/>
              <a:t> </a:t>
            </a:r>
            <a:r>
              <a:rPr lang="hu-HU" sz="1100" dirty="0" err="1" smtClean="0"/>
              <a:t>Communications</a:t>
            </a:r>
            <a:r>
              <a:rPr lang="hu-HU" sz="1100" dirty="0" smtClean="0"/>
              <a:t>. </a:t>
            </a:r>
            <a:r>
              <a:rPr lang="hu-HU" sz="1100" dirty="0"/>
              <a:t>Európai Elektronikus Hírközlési Szabályozók </a:t>
            </a:r>
            <a:r>
              <a:rPr lang="hu-HU" sz="1100" dirty="0" smtClean="0"/>
              <a:t>Testülete.</a:t>
            </a:r>
            <a:endParaRPr lang="hu-HU" sz="1100" dirty="0"/>
          </a:p>
          <a:p>
            <a:endParaRPr lang="hu-HU" dirty="0"/>
          </a:p>
        </p:txBody>
      </p:sp>
    </p:spTree>
    <p:extLst>
      <p:ext uri="{BB962C8B-B14F-4D97-AF65-F5344CB8AC3E}">
        <p14:creationId xmlns:p14="http://schemas.microsoft.com/office/powerpoint/2010/main" val="330430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lstStyle/>
          <a:p>
            <a:r>
              <a:rPr lang="hu-HU" dirty="0"/>
              <a:t>TSM rendelet</a:t>
            </a:r>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1115858" y="939616"/>
            <a:ext cx="7632848" cy="5847755"/>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t>A </a:t>
            </a:r>
            <a:r>
              <a:rPr lang="hu-HU" sz="1600" dirty="0"/>
              <a:t>rendelet célja, hogy olyan közös szabályokat hozzon létre, amelyek biztosítják az internet-hozzáférési szolgáltatások nyújtása során a forgalom tekintetében az egyenlő és </a:t>
            </a:r>
            <a:r>
              <a:rPr lang="hu-HU" sz="1600" dirty="0" err="1"/>
              <a:t>megkülönböztetésmentes</a:t>
            </a:r>
            <a:r>
              <a:rPr lang="hu-HU" sz="1600" dirty="0"/>
              <a:t> bánásmódot, valamint a végfelhasználók kapcsolódó jogait. </a:t>
            </a:r>
            <a:r>
              <a:rPr lang="hu-HU" sz="1600" dirty="0" smtClean="0"/>
              <a:t>(…)</a:t>
            </a:r>
            <a:endParaRPr lang="hu-HU" sz="1600" dirty="0"/>
          </a:p>
          <a:p>
            <a:endParaRPr lang="hu-HU" sz="1600" dirty="0"/>
          </a:p>
          <a:p>
            <a:pPr marL="285750" indent="-285750">
              <a:buFont typeface="Arial" panose="020B0604020202020204" pitchFamily="34" charset="0"/>
              <a:buChar char="•"/>
            </a:pPr>
            <a:r>
              <a:rPr lang="hu-HU" sz="1600" dirty="0" smtClean="0"/>
              <a:t>Az </a:t>
            </a:r>
            <a:r>
              <a:rPr lang="hu-HU" sz="1600" dirty="0"/>
              <a:t>internetszolgáltatókat kötelezi, hogy minden forgalmat egyenlően kell kezelniük </a:t>
            </a:r>
            <a:r>
              <a:rPr lang="hu-HU" sz="1600" b="1" dirty="0"/>
              <a:t>tartalomtól, alkalmazástól, </a:t>
            </a:r>
            <a:r>
              <a:rPr lang="hu-HU" sz="1600" b="1" dirty="0" smtClean="0"/>
              <a:t>szolgáltatástól </a:t>
            </a:r>
            <a:r>
              <a:rPr lang="hu-HU" sz="1600" b="1" dirty="0"/>
              <a:t>függetlenül</a:t>
            </a:r>
            <a:r>
              <a:rPr lang="hu-HU" sz="1600" dirty="0"/>
              <a:t> (bizonyos kivételektől </a:t>
            </a:r>
            <a:r>
              <a:rPr lang="hu-HU" sz="1600" dirty="0" smtClean="0"/>
              <a:t>eltekintve).</a:t>
            </a:r>
            <a:endParaRPr lang="hu-HU" sz="1600" dirty="0"/>
          </a:p>
          <a:p>
            <a:r>
              <a:rPr lang="hu-HU" sz="1600" dirty="0" smtClean="0"/>
              <a:t>     pl</a:t>
            </a:r>
            <a:r>
              <a:rPr lang="hu-HU" sz="1600" dirty="0"/>
              <a:t>. </a:t>
            </a:r>
            <a:r>
              <a:rPr lang="hu-HU" sz="1600" dirty="0" smtClean="0"/>
              <a:t>Szolgáltató nem korlátozhatja </a:t>
            </a:r>
            <a:r>
              <a:rPr lang="hu-HU" sz="1600" dirty="0"/>
              <a:t>a </a:t>
            </a:r>
            <a:r>
              <a:rPr lang="hu-HU" sz="1600" dirty="0" err="1" smtClean="0"/>
              <a:t>Skype-ot</a:t>
            </a:r>
            <a:r>
              <a:rPr lang="hu-HU" sz="1600" dirty="0" smtClean="0"/>
              <a:t> vagy a </a:t>
            </a:r>
            <a:r>
              <a:rPr lang="hu-HU" sz="1600" dirty="0" err="1" smtClean="0"/>
              <a:t>bittorrentet</a:t>
            </a:r>
            <a:r>
              <a:rPr lang="hu-HU" sz="1600" dirty="0" smtClean="0"/>
              <a:t>.</a:t>
            </a:r>
          </a:p>
          <a:p>
            <a:pPr lvl="0"/>
            <a:endParaRPr lang="hu-HU" sz="1600" b="1" dirty="0" smtClean="0"/>
          </a:p>
          <a:p>
            <a:pPr marL="285750" lvl="0" indent="-285750">
              <a:buFont typeface="Arial" panose="020B0604020202020204" pitchFamily="34" charset="0"/>
              <a:buChar char="•"/>
            </a:pPr>
            <a:r>
              <a:rPr lang="hu-HU" sz="1600" dirty="0" smtClean="0"/>
              <a:t>Speciális </a:t>
            </a:r>
            <a:r>
              <a:rPr lang="hu-HU" sz="1600" dirty="0"/>
              <a:t>szolgáltatások: amelyekre </a:t>
            </a:r>
            <a:r>
              <a:rPr lang="hu-HU" sz="1600" dirty="0" smtClean="0"/>
              <a:t>történő előfizetéssel </a:t>
            </a:r>
            <a:r>
              <a:rPr lang="hu-HU" sz="1600" dirty="0"/>
              <a:t>egy bizonyos szolgáltatáshoz vagy szolgáltatáscsomaghoz garantált minőségű hozzáférést biztosítanak</a:t>
            </a:r>
            <a:r>
              <a:rPr lang="hu-HU" sz="1600" dirty="0" smtClean="0"/>
              <a:t>. Ezek </a:t>
            </a:r>
            <a:r>
              <a:rPr lang="hu-HU" sz="1600" dirty="0"/>
              <a:t>azonban </a:t>
            </a:r>
            <a:r>
              <a:rPr lang="hu-HU" sz="1600" dirty="0" smtClean="0"/>
              <a:t>nem ronthatják le az általános internethozzáférés-szolgáltatás minőségét.</a:t>
            </a:r>
          </a:p>
          <a:p>
            <a:pPr marL="285750" lvl="0" indent="-285750">
              <a:buFont typeface="Arial" panose="020B0604020202020204" pitchFamily="34" charset="0"/>
              <a:buChar char="•"/>
            </a:pPr>
            <a:endParaRPr lang="hu-HU" sz="1600" dirty="0"/>
          </a:p>
          <a:p>
            <a:pPr marL="285750" indent="-285750">
              <a:buFont typeface="Arial" panose="020B0604020202020204" pitchFamily="34" charset="0"/>
              <a:buChar char="•"/>
            </a:pPr>
            <a:r>
              <a:rPr lang="hu-HU" sz="1600" dirty="0"/>
              <a:t>Az </a:t>
            </a:r>
            <a:r>
              <a:rPr lang="hu-HU" sz="1600" dirty="0" err="1"/>
              <a:t>internetszolgáltatás</a:t>
            </a:r>
            <a:r>
              <a:rPr lang="hu-HU" sz="1600" dirty="0"/>
              <a:t> nyújtására vonatkozó szerződésben az eddigihez képest több és más </a:t>
            </a:r>
            <a:r>
              <a:rPr lang="hu-HU" sz="1600" dirty="0" err="1"/>
              <a:t>QoS</a:t>
            </a:r>
            <a:r>
              <a:rPr lang="hu-HU" sz="1600" dirty="0"/>
              <a:t> jellemzőre kell vállalást tenniük a szolgáltatóknak és kiterjedtebb kapcsolódó tájékoztatást kell adniuk.</a:t>
            </a:r>
          </a:p>
          <a:p>
            <a:pPr marL="285750" indent="-285750">
              <a:buFont typeface="Arial" panose="020B0604020202020204" pitchFamily="34" charset="0"/>
              <a:buChar char="•"/>
            </a:pPr>
            <a:endParaRPr lang="hu-HU" sz="1600" dirty="0"/>
          </a:p>
          <a:p>
            <a:pPr marL="285750" indent="-285750">
              <a:buFont typeface="Arial" panose="020B0604020202020204" pitchFamily="34" charset="0"/>
              <a:buChar char="•"/>
            </a:pPr>
            <a:r>
              <a:rPr lang="hu-HU" sz="1600" dirty="0" smtClean="0"/>
              <a:t>A végfelhasználó alatt nemcsak magánelőfizetőt ért a rendelet. </a:t>
            </a:r>
            <a:endParaRPr lang="hu-HU" sz="1600" dirty="0"/>
          </a:p>
          <a:p>
            <a:pPr marL="285750" lvl="0" indent="-285750">
              <a:buFont typeface="Arial" panose="020B0604020202020204" pitchFamily="34" charset="0"/>
              <a:buChar char="•"/>
            </a:pPr>
            <a:endParaRPr lang="hu-HU" dirty="0"/>
          </a:p>
          <a:p>
            <a:endParaRPr lang="hu-HU" dirty="0"/>
          </a:p>
          <a:p>
            <a:endParaRPr lang="hu-HU" dirty="0"/>
          </a:p>
        </p:txBody>
      </p:sp>
      <p:sp>
        <p:nvSpPr>
          <p:cNvPr id="4" name="Ellipszis 3"/>
          <p:cNvSpPr/>
          <p:nvPr/>
        </p:nvSpPr>
        <p:spPr>
          <a:xfrm>
            <a:off x="3923928" y="897099"/>
            <a:ext cx="1872208" cy="401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6588224" y="2204864"/>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p:cNvSpPr/>
          <p:nvPr/>
        </p:nvSpPr>
        <p:spPr>
          <a:xfrm>
            <a:off x="3924170" y="3863493"/>
            <a:ext cx="1727950" cy="373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2051720" y="4869160"/>
            <a:ext cx="1800200" cy="30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p:cNvSpPr/>
          <p:nvPr/>
        </p:nvSpPr>
        <p:spPr>
          <a:xfrm>
            <a:off x="3491880" y="5517232"/>
            <a:ext cx="23762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3327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lstStyle/>
          <a:p>
            <a:r>
              <a:rPr lang="hu-HU" dirty="0"/>
              <a:t>TSM </a:t>
            </a:r>
            <a:r>
              <a:rPr lang="hu-HU" dirty="0" smtClean="0"/>
              <a:t>rendelet - Hatósági feladatok</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1187624" y="1340768"/>
            <a:ext cx="7135961" cy="4770537"/>
          </a:xfrm>
          <a:prstGeom prst="rect">
            <a:avLst/>
          </a:prstGeom>
          <a:noFill/>
        </p:spPr>
        <p:txBody>
          <a:bodyPr wrap="square" rtlCol="0">
            <a:spAutoFit/>
          </a:bodyPr>
          <a:lstStyle/>
          <a:p>
            <a:r>
              <a:rPr lang="hu-HU" sz="1600" dirty="0"/>
              <a:t>A nemzeti szabályozó hatóságoknak (…)  értékelniük kell az internet-hozzáférési szolgáltatások elérhetőségére és általános minőségére gyakorolt hatásokat, többek között a következők elemzése révén: a szolgáltatásminőségi </a:t>
            </a:r>
            <a:r>
              <a:rPr lang="hu-HU" sz="1600" dirty="0" smtClean="0"/>
              <a:t>paraméterek, úgy mint</a:t>
            </a:r>
          </a:p>
          <a:p>
            <a:endParaRPr lang="hu-HU" sz="1600" dirty="0"/>
          </a:p>
          <a:p>
            <a:pPr marL="285750" indent="-285750">
              <a:buFont typeface="Arial" panose="020B0604020202020204" pitchFamily="34" charset="0"/>
              <a:buChar char="•"/>
            </a:pPr>
            <a:r>
              <a:rPr lang="hu-HU" sz="1600" dirty="0" smtClean="0"/>
              <a:t>a késleltetés, a késleltetés ingadozás, a csomagvesztés,</a:t>
            </a:r>
          </a:p>
          <a:p>
            <a:pPr marL="285750" indent="-285750">
              <a:buFont typeface="Arial" panose="020B0604020202020204" pitchFamily="34" charset="0"/>
              <a:buChar char="•"/>
            </a:pPr>
            <a:r>
              <a:rPr lang="hu-HU" sz="1600" dirty="0" smtClean="0"/>
              <a:t>a </a:t>
            </a:r>
            <a:r>
              <a:rPr lang="hu-HU" sz="1600" dirty="0"/>
              <a:t>hálózati torlódás szintjei és hatásai</a:t>
            </a:r>
            <a:r>
              <a:rPr lang="hu-HU" sz="1600" dirty="0" smtClean="0"/>
              <a:t>,</a:t>
            </a:r>
          </a:p>
          <a:p>
            <a:pPr marL="285750" indent="-285750">
              <a:buFont typeface="Arial" panose="020B0604020202020204" pitchFamily="34" charset="0"/>
              <a:buChar char="•"/>
            </a:pPr>
            <a:r>
              <a:rPr lang="hu-HU" sz="1600" dirty="0" smtClean="0"/>
              <a:t>a </a:t>
            </a:r>
            <a:r>
              <a:rPr lang="hu-HU" sz="1600" dirty="0"/>
              <a:t>meghirdetett és a tényleges sebességek közötti viszony</a:t>
            </a:r>
            <a:r>
              <a:rPr lang="hu-HU" sz="1600" dirty="0" smtClean="0"/>
              <a:t>,</a:t>
            </a:r>
          </a:p>
          <a:p>
            <a:pPr marL="285750" indent="-285750">
              <a:buFont typeface="Arial" panose="020B0604020202020204" pitchFamily="34" charset="0"/>
              <a:buChar char="•"/>
            </a:pPr>
            <a:r>
              <a:rPr lang="hu-HU" sz="1600" dirty="0" smtClean="0"/>
              <a:t>az </a:t>
            </a:r>
            <a:r>
              <a:rPr lang="hu-HU" sz="1600" dirty="0"/>
              <a:t>internet-hozzáférési szolgáltatások teljesítménye az egyéb szolgáltatásokéval szemben</a:t>
            </a:r>
            <a:r>
              <a:rPr lang="hu-HU" sz="1600" dirty="0" smtClean="0"/>
              <a:t>,</a:t>
            </a:r>
          </a:p>
          <a:p>
            <a:pPr marL="285750" indent="-285750">
              <a:buFont typeface="Arial" panose="020B0604020202020204" pitchFamily="34" charset="0"/>
              <a:buChar char="•"/>
            </a:pPr>
            <a:r>
              <a:rPr lang="hu-HU" sz="1600" dirty="0" smtClean="0"/>
              <a:t>valamint </a:t>
            </a:r>
            <a:r>
              <a:rPr lang="hu-HU" sz="1600" dirty="0"/>
              <a:t>a minőség végfelhasználók szerinti megítélése. </a:t>
            </a:r>
            <a:endParaRPr lang="hu-HU" sz="1600" dirty="0" smtClean="0"/>
          </a:p>
          <a:p>
            <a:endParaRPr lang="hu-HU" sz="1600" dirty="0"/>
          </a:p>
          <a:p>
            <a:pPr lvl="0"/>
            <a:r>
              <a:rPr lang="hu-HU" sz="1600" dirty="0" smtClean="0"/>
              <a:t>Adminisztratív (pl. szolgáltatóktól bekért információ vagy előfizetői panaszok elemzése stb.) és műszaki (méréses) ellenőrzés.</a:t>
            </a:r>
          </a:p>
          <a:p>
            <a:pPr lvl="0"/>
            <a:endParaRPr lang="hu-HU" sz="1600" dirty="0"/>
          </a:p>
          <a:p>
            <a:pPr lvl="0"/>
            <a:r>
              <a:rPr lang="hu-HU" sz="1600" dirty="0" smtClean="0"/>
              <a:t>A hatóság évenkénti </a:t>
            </a:r>
            <a:r>
              <a:rPr lang="hu-HU" sz="1600" dirty="0"/>
              <a:t>jelentési </a:t>
            </a:r>
            <a:r>
              <a:rPr lang="hu-HU" sz="1600" dirty="0" smtClean="0"/>
              <a:t>kötelezettsége </a:t>
            </a:r>
            <a:r>
              <a:rPr lang="hu-HU" sz="1600" dirty="0"/>
              <a:t>az EU Bizottság és a BEREC részére</a:t>
            </a:r>
            <a:r>
              <a:rPr lang="hu-HU" sz="1600" dirty="0" smtClean="0"/>
              <a:t>. </a:t>
            </a:r>
            <a:endParaRPr lang="hu-HU" sz="1600" dirty="0"/>
          </a:p>
          <a:p>
            <a:endParaRPr lang="hu-HU" sz="1400" dirty="0"/>
          </a:p>
          <a:p>
            <a:endParaRPr lang="hu-HU" dirty="0"/>
          </a:p>
        </p:txBody>
      </p:sp>
    </p:spTree>
    <p:extLst>
      <p:ext uri="{BB962C8B-B14F-4D97-AF65-F5344CB8AC3E}">
        <p14:creationId xmlns:p14="http://schemas.microsoft.com/office/powerpoint/2010/main" val="327829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a:t>TSM </a:t>
            </a:r>
            <a:r>
              <a:rPr lang="hu-HU" dirty="0" smtClean="0"/>
              <a:t>rendelet – Torlódások a szolgáltatói </a:t>
            </a:r>
            <a:r>
              <a:rPr lang="hu-HU" dirty="0"/>
              <a:t>hálózatban</a:t>
            </a:r>
          </a:p>
          <a:p>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755576" y="1196752"/>
            <a:ext cx="7966504" cy="5847755"/>
          </a:xfrm>
          <a:prstGeom prst="rect">
            <a:avLst/>
          </a:prstGeom>
          <a:noFill/>
        </p:spPr>
        <p:txBody>
          <a:bodyPr wrap="square" rtlCol="0">
            <a:spAutoFit/>
          </a:bodyPr>
          <a:lstStyle/>
          <a:p>
            <a:r>
              <a:rPr lang="hu-HU" sz="1600" i="1" dirty="0" smtClean="0"/>
              <a:t>Miért kell vizsgálnia a hatóságnak? </a:t>
            </a:r>
          </a:p>
          <a:p>
            <a:endParaRPr lang="hu-HU" sz="1600" i="1" dirty="0" smtClean="0"/>
          </a:p>
          <a:p>
            <a:r>
              <a:rPr lang="hu-HU" sz="1600" dirty="0" smtClean="0"/>
              <a:t>A rendelet szerint:</a:t>
            </a:r>
          </a:p>
          <a:p>
            <a:r>
              <a:rPr lang="hu-HU" sz="1600" dirty="0" smtClean="0"/>
              <a:t> </a:t>
            </a:r>
          </a:p>
          <a:p>
            <a:r>
              <a:rPr lang="hu-HU" sz="1600" i="1" dirty="0"/>
              <a:t>Meg kell tiltani minden olyan forgalomszabályozási gyakorlat alkalmazását – az e rendeletben meghatározott, indokolt kivételektől eltekintve –, amely túlmutat az ilyen, ésszerű forgalomszabályozási intézkedéseken azáltal, hogy bizonyos tartalmakat, alkalmazásokat vagy szolgáltatásokat, illetve azok meghatározott kategóriáit letiltja, lelassítja, módosítja, korlátozza, azokba beavatkozik, gyengébb minőségben nyújtja vagy hátrányosan megkülönbözteti</a:t>
            </a:r>
            <a:r>
              <a:rPr lang="hu-HU" sz="1600" i="1" dirty="0" smtClean="0"/>
              <a:t>.</a:t>
            </a:r>
          </a:p>
          <a:p>
            <a:endParaRPr lang="hu-HU" sz="1600" dirty="0"/>
          </a:p>
          <a:p>
            <a:r>
              <a:rPr lang="hu-HU" sz="1600" dirty="0"/>
              <a:t>3 indokolt kivétel:  </a:t>
            </a:r>
          </a:p>
          <a:p>
            <a:r>
              <a:rPr lang="hu-HU" sz="1600" dirty="0" smtClean="0"/>
              <a:t>- Jogszabály tiltás miatt: letiltott </a:t>
            </a:r>
            <a:r>
              <a:rPr lang="hu-HU" sz="1600" dirty="0"/>
              <a:t>tartalmak, </a:t>
            </a:r>
            <a:r>
              <a:rPr lang="hu-HU" sz="1600" dirty="0" smtClean="0"/>
              <a:t>alkalmazások</a:t>
            </a:r>
            <a:r>
              <a:rPr lang="hu-HU" sz="1600" dirty="0"/>
              <a:t>, </a:t>
            </a:r>
            <a:r>
              <a:rPr lang="hu-HU" sz="1600" dirty="0" smtClean="0"/>
              <a:t>szolgáltatások;</a:t>
            </a:r>
            <a:r>
              <a:rPr lang="hu-HU" sz="1600" dirty="0"/>
              <a:t> </a:t>
            </a:r>
          </a:p>
          <a:p>
            <a:r>
              <a:rPr lang="hu-HU" sz="1600" dirty="0" smtClean="0"/>
              <a:t>- a </a:t>
            </a:r>
            <a:r>
              <a:rPr lang="hu-HU" sz="1600" dirty="0"/>
              <a:t>hálózat integritásának és biztonságának </a:t>
            </a:r>
            <a:r>
              <a:rPr lang="hu-HU" sz="1600" dirty="0" smtClean="0"/>
              <a:t>megőrzése;</a:t>
            </a:r>
            <a:r>
              <a:rPr lang="hu-HU" sz="1600" dirty="0"/>
              <a:t> </a:t>
            </a:r>
          </a:p>
          <a:p>
            <a:pPr marL="171450" indent="-171450">
              <a:buFontTx/>
              <a:buChar char="-"/>
            </a:pPr>
            <a:r>
              <a:rPr lang="hu-HU" sz="1600" u="sng" dirty="0" smtClean="0"/>
              <a:t>Ideiglenes</a:t>
            </a:r>
            <a:r>
              <a:rPr lang="hu-HU" sz="1600" u="sng" dirty="0"/>
              <a:t>, </a:t>
            </a:r>
            <a:r>
              <a:rPr lang="hu-HU" sz="1600" u="sng" dirty="0" smtClean="0"/>
              <a:t>vagy </a:t>
            </a:r>
            <a:r>
              <a:rPr lang="hu-HU" sz="1600" u="sng" dirty="0"/>
              <a:t>kivételes</a:t>
            </a:r>
            <a:r>
              <a:rPr lang="hu-HU" sz="1600" dirty="0"/>
              <a:t>, hálózati torlódás  elkerülése </a:t>
            </a:r>
            <a:r>
              <a:rPr lang="hu-HU" sz="1600" dirty="0" smtClean="0"/>
              <a:t>érdekében: ismétlődő </a:t>
            </a:r>
            <a:r>
              <a:rPr lang="hu-HU" sz="1600" dirty="0"/>
              <a:t>és hosszabb ideig tartó hálózati torlódás esetére nem vonatkozik: </a:t>
            </a:r>
            <a:r>
              <a:rPr lang="hu-HU" sz="1600" dirty="0" smtClean="0"/>
              <a:t>azaz bővítsen </a:t>
            </a:r>
            <a:r>
              <a:rPr lang="hu-HU" sz="1600" dirty="0"/>
              <a:t>kapacitást </a:t>
            </a:r>
            <a:r>
              <a:rPr lang="hu-HU" sz="1600" dirty="0" smtClean="0"/>
              <a:t>ilyenkor a szolgáltató.</a:t>
            </a:r>
          </a:p>
          <a:p>
            <a:pPr marL="171450" indent="-171450">
              <a:buFontTx/>
              <a:buChar char="-"/>
            </a:pPr>
            <a:endParaRPr lang="hu-HU" sz="1600" dirty="0"/>
          </a:p>
          <a:p>
            <a:pPr marL="171450" indent="-171450">
              <a:buFontTx/>
              <a:buChar char="-"/>
            </a:pPr>
            <a:r>
              <a:rPr lang="hu-HU" sz="1600" i="1" dirty="0" smtClean="0"/>
              <a:t>Nincs </a:t>
            </a:r>
            <a:r>
              <a:rPr lang="hu-HU" sz="1600" i="1" dirty="0"/>
              <a:t>még módszertan: a TSM rendelet szerint a </a:t>
            </a:r>
            <a:r>
              <a:rPr lang="hu-HU" sz="1600" i="1" dirty="0" err="1"/>
              <a:t>BEREC-nek</a:t>
            </a:r>
            <a:r>
              <a:rPr lang="hu-HU" sz="1600" i="1" dirty="0"/>
              <a:t> kell kidolgoznia erre </a:t>
            </a:r>
            <a:r>
              <a:rPr lang="hu-HU" sz="1600" i="1" dirty="0" smtClean="0"/>
              <a:t>a mérési módszert</a:t>
            </a:r>
            <a:r>
              <a:rPr lang="hu-HU" sz="1200" i="1" dirty="0"/>
              <a:t>.</a:t>
            </a:r>
          </a:p>
          <a:p>
            <a:pPr marL="171450" indent="-171450">
              <a:buFontTx/>
              <a:buChar char="-"/>
            </a:pPr>
            <a:endParaRPr lang="hu-HU" sz="1200" dirty="0"/>
          </a:p>
          <a:p>
            <a:endParaRPr lang="hu-HU" sz="1200" dirty="0"/>
          </a:p>
          <a:p>
            <a:endParaRPr lang="hu-HU" sz="1200" dirty="0"/>
          </a:p>
          <a:p>
            <a:endParaRPr lang="hu-HU" dirty="0"/>
          </a:p>
        </p:txBody>
      </p:sp>
    </p:spTree>
    <p:extLst>
      <p:ext uri="{BB962C8B-B14F-4D97-AF65-F5344CB8AC3E}">
        <p14:creationId xmlns:p14="http://schemas.microsoft.com/office/powerpoint/2010/main" val="201972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a:t>TSM rendelet </a:t>
            </a:r>
            <a:r>
              <a:rPr lang="hu-HU" dirty="0" smtClean="0"/>
              <a:t>új szolgáltatásminőségi paraméterei</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1259632" y="908720"/>
            <a:ext cx="7272808" cy="6063198"/>
          </a:xfrm>
          <a:prstGeom prst="rect">
            <a:avLst/>
          </a:prstGeom>
          <a:noFill/>
        </p:spPr>
        <p:txBody>
          <a:bodyPr wrap="square" rtlCol="0">
            <a:spAutoFit/>
          </a:bodyPr>
          <a:lstStyle/>
          <a:p>
            <a:r>
              <a:rPr lang="hu-HU" sz="1500" dirty="0" smtClean="0"/>
              <a:t>Értelmezésük a rendelet Útmutatójában</a:t>
            </a:r>
          </a:p>
          <a:p>
            <a:endParaRPr lang="hu-HU" sz="1500" i="1" dirty="0"/>
          </a:p>
          <a:p>
            <a:r>
              <a:rPr lang="hu-HU" sz="1500" dirty="0"/>
              <a:t>Az Internet-hozzáférés szolgáltatónak vállalást kell adnia az alábbi </a:t>
            </a:r>
            <a:r>
              <a:rPr lang="hu-HU" sz="1500" dirty="0" err="1"/>
              <a:t>QoS</a:t>
            </a:r>
            <a:r>
              <a:rPr lang="hu-HU" sz="1500" dirty="0"/>
              <a:t> </a:t>
            </a:r>
            <a:r>
              <a:rPr lang="hu-HU" sz="1500" dirty="0" smtClean="0"/>
              <a:t>jellemzőkre:</a:t>
            </a:r>
          </a:p>
          <a:p>
            <a:endParaRPr lang="hu-HU" sz="1500" dirty="0"/>
          </a:p>
          <a:p>
            <a:r>
              <a:rPr lang="hu-HU" sz="1500" b="1" dirty="0"/>
              <a:t>Helyhez kötött Internet </a:t>
            </a:r>
            <a:r>
              <a:rPr lang="hu-HU" sz="1500" b="1" dirty="0" smtClean="0"/>
              <a:t>szolgáltatás esetén </a:t>
            </a:r>
            <a:r>
              <a:rPr lang="hu-HU" sz="1500" dirty="0" smtClean="0"/>
              <a:t>:</a:t>
            </a:r>
          </a:p>
          <a:p>
            <a:r>
              <a:rPr lang="hu-HU" sz="1500" dirty="0" smtClean="0"/>
              <a:t> Minimális</a:t>
            </a:r>
            <a:r>
              <a:rPr lang="hu-HU" sz="1500" dirty="0"/>
              <a:t>, maximális le-, és </a:t>
            </a:r>
            <a:r>
              <a:rPr lang="hu-HU" sz="1500" dirty="0" smtClean="0"/>
              <a:t>felöltési sebesség</a:t>
            </a:r>
            <a:r>
              <a:rPr lang="hu-HU" sz="1500" dirty="0"/>
              <a:t>, </a:t>
            </a:r>
            <a:r>
              <a:rPr lang="hu-HU" sz="1500" dirty="0" smtClean="0"/>
              <a:t>Normális/Rendes* </a:t>
            </a:r>
            <a:r>
              <a:rPr lang="hu-HU" sz="1500" dirty="0"/>
              <a:t>körülmények között elérhető (le- és feltöltési) sebesség, meghirdetett (le- és </a:t>
            </a:r>
            <a:r>
              <a:rPr lang="hu-HU" sz="1500" dirty="0" smtClean="0"/>
              <a:t>feltöltési</a:t>
            </a:r>
            <a:r>
              <a:rPr lang="hu-HU" sz="1500" dirty="0"/>
              <a:t>) </a:t>
            </a:r>
            <a:r>
              <a:rPr lang="hu-HU" sz="1500" dirty="0" smtClean="0"/>
              <a:t>sebesség.</a:t>
            </a:r>
          </a:p>
          <a:p>
            <a:endParaRPr lang="hu-HU" sz="1500" b="1" u="sng" dirty="0" smtClean="0"/>
          </a:p>
          <a:p>
            <a:r>
              <a:rPr lang="hu-HU" sz="1500" b="1" dirty="0"/>
              <a:t>Mobil internet-elérés esetén: </a:t>
            </a:r>
            <a:endParaRPr lang="hu-HU" sz="1500" b="1" dirty="0" smtClean="0"/>
          </a:p>
          <a:p>
            <a:endParaRPr lang="hu-HU" sz="1500" b="1" dirty="0"/>
          </a:p>
          <a:p>
            <a:r>
              <a:rPr lang="hu-HU" sz="1500" dirty="0"/>
              <a:t>A becsült maximális és a hirdetésekben megadott le- és feltöltési sebesség</a:t>
            </a:r>
            <a:r>
              <a:rPr lang="hu-HU" sz="1500" dirty="0" smtClean="0"/>
              <a:t>.</a:t>
            </a:r>
          </a:p>
          <a:p>
            <a:endParaRPr lang="hu-HU" sz="1500" dirty="0"/>
          </a:p>
          <a:p>
            <a:r>
              <a:rPr lang="hu-HU" sz="1500" dirty="0"/>
              <a:t>A sebességeket az IP csomag vagy a szállításiréteg-protokoll adattartalma, és nem alacsonyabb rétegprotokoll alapján kell megadni (pl. </a:t>
            </a:r>
            <a:r>
              <a:rPr lang="hu-HU" sz="1500" dirty="0" smtClean="0"/>
              <a:t>a 100 </a:t>
            </a:r>
            <a:r>
              <a:rPr lang="hu-HU" sz="1500" dirty="0" err="1"/>
              <a:t>Mbit</a:t>
            </a:r>
            <a:r>
              <a:rPr lang="hu-HU" sz="1500" dirty="0"/>
              <a:t>/</a:t>
            </a:r>
            <a:r>
              <a:rPr lang="hu-HU" sz="1500" dirty="0" err="1"/>
              <a:t>s-ot</a:t>
            </a:r>
            <a:r>
              <a:rPr lang="hu-HU" sz="1500" dirty="0"/>
              <a:t> nem </a:t>
            </a:r>
            <a:r>
              <a:rPr lang="hu-HU" sz="1500" dirty="0" err="1" smtClean="0"/>
              <a:t>portsebességként</a:t>
            </a:r>
            <a:r>
              <a:rPr lang="hu-HU" sz="1500" dirty="0" smtClean="0"/>
              <a:t> (Ethernet) érti!)</a:t>
            </a:r>
            <a:endParaRPr lang="hu-HU" sz="1500" dirty="0"/>
          </a:p>
          <a:p>
            <a:endParaRPr lang="hu-HU" sz="1500" dirty="0" smtClean="0"/>
          </a:p>
          <a:p>
            <a:r>
              <a:rPr lang="hu-HU" sz="1500" dirty="0" smtClean="0"/>
              <a:t>+ </a:t>
            </a:r>
            <a:r>
              <a:rPr lang="hu-HU" sz="1500" u="sng" dirty="0" smtClean="0"/>
              <a:t>további </a:t>
            </a:r>
            <a:r>
              <a:rPr lang="hu-HU" sz="1500" u="sng" dirty="0" err="1" smtClean="0"/>
              <a:t>QoS</a:t>
            </a:r>
            <a:r>
              <a:rPr lang="hu-HU" sz="1500" u="sng" dirty="0" smtClean="0"/>
              <a:t> </a:t>
            </a:r>
            <a:r>
              <a:rPr lang="hu-HU" sz="1500" u="sng" dirty="0"/>
              <a:t>jellemzők</a:t>
            </a:r>
            <a:r>
              <a:rPr lang="hu-HU" sz="1500" dirty="0"/>
              <a:t>: Csomagvesztés, </a:t>
            </a:r>
            <a:r>
              <a:rPr lang="hu-HU" sz="1500" dirty="0" err="1" smtClean="0"/>
              <a:t>késleltetésingadozás</a:t>
            </a:r>
            <a:r>
              <a:rPr lang="hu-HU" sz="1500" dirty="0" smtClean="0"/>
              <a:t> (akkor kell vállalást adni rájuk, ha </a:t>
            </a:r>
            <a:r>
              <a:rPr lang="hu-HU" sz="1500" dirty="0"/>
              <a:t>a gyakorlatban ténylegesen hatással lehetnek az internet-hozzáférési szolgáltatásra és az alkalmazások használatára</a:t>
            </a:r>
            <a:r>
              <a:rPr lang="hu-HU" sz="1500" dirty="0" smtClean="0"/>
              <a:t>.)</a:t>
            </a:r>
            <a:endParaRPr lang="hu-HU" sz="1500" dirty="0"/>
          </a:p>
          <a:p>
            <a:endParaRPr lang="hu-HU" sz="1500" dirty="0"/>
          </a:p>
          <a:p>
            <a:r>
              <a:rPr lang="hu-HU" sz="1500" dirty="0" smtClean="0"/>
              <a:t>A Hatóság és az előfizetők ellenőrzik a fenti jellemzőkre tett vállalásokat (pl. a nyilvános hatósági mérőrendszerrel).</a:t>
            </a:r>
            <a:br>
              <a:rPr lang="hu-HU" sz="1500" dirty="0" smtClean="0"/>
            </a:br>
            <a:r>
              <a:rPr lang="hu-HU" sz="1500" dirty="0" smtClean="0"/>
              <a:t/>
            </a:r>
            <a:br>
              <a:rPr lang="hu-HU" sz="1500" dirty="0" smtClean="0"/>
            </a:br>
            <a:r>
              <a:rPr lang="hu-HU" sz="1000" dirty="0" smtClean="0"/>
              <a:t>*</a:t>
            </a:r>
            <a:r>
              <a:rPr lang="hu-HU" sz="1000" dirty="0"/>
              <a:t>Eltérő fordítás </a:t>
            </a:r>
            <a:r>
              <a:rPr lang="hu-HU" sz="1000" dirty="0" smtClean="0"/>
              <a:t> a TSM rendeletben </a:t>
            </a:r>
            <a:r>
              <a:rPr lang="hu-HU" sz="1000" dirty="0"/>
              <a:t>és az útmutatóban</a:t>
            </a:r>
            <a:r>
              <a:rPr lang="hu-HU" sz="1000" dirty="0" smtClean="0"/>
              <a:t>.</a:t>
            </a:r>
            <a:endParaRPr lang="hu-HU" dirty="0"/>
          </a:p>
          <a:p>
            <a:endParaRPr lang="hu-HU" dirty="0"/>
          </a:p>
        </p:txBody>
      </p:sp>
    </p:spTree>
    <p:extLst>
      <p:ext uri="{BB962C8B-B14F-4D97-AF65-F5344CB8AC3E}">
        <p14:creationId xmlns:p14="http://schemas.microsoft.com/office/powerpoint/2010/main" val="3303562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Autofit/>
          </a:bodyPr>
          <a:lstStyle/>
          <a:p>
            <a:r>
              <a:rPr lang="hu-HU" sz="1800" dirty="0"/>
              <a:t>TSM rendelet </a:t>
            </a:r>
            <a:r>
              <a:rPr lang="hu-HU" sz="1800" dirty="0" smtClean="0"/>
              <a:t>és a </a:t>
            </a:r>
            <a:r>
              <a:rPr lang="nb-NO" sz="1800" dirty="0"/>
              <a:t>13/2011</a:t>
            </a:r>
            <a:r>
              <a:rPr lang="nb-NO" sz="1800" dirty="0" smtClean="0"/>
              <a:t>.</a:t>
            </a:r>
            <a:r>
              <a:rPr lang="hu-HU" sz="1800" dirty="0" smtClean="0"/>
              <a:t> NMHH szolgáltatásminőségi rendelet </a:t>
            </a:r>
            <a:r>
              <a:rPr lang="hu-HU" sz="1800" dirty="0" err="1" smtClean="0"/>
              <a:t>internetszolgáltatásra</a:t>
            </a:r>
            <a:r>
              <a:rPr lang="hu-HU" sz="1800" dirty="0" smtClean="0"/>
              <a:t> vonatkozó </a:t>
            </a:r>
            <a:r>
              <a:rPr lang="hu-HU" sz="1800" dirty="0" err="1" smtClean="0"/>
              <a:t>QoS</a:t>
            </a:r>
            <a:r>
              <a:rPr lang="hu-HU" sz="1800" dirty="0" smtClean="0"/>
              <a:t> paraméterei</a:t>
            </a:r>
            <a:endParaRPr lang="hu-HU" sz="1800"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971600" y="1186879"/>
            <a:ext cx="7142958" cy="307777"/>
          </a:xfrm>
          <a:prstGeom prst="rect">
            <a:avLst/>
          </a:prstGeom>
          <a:noFill/>
        </p:spPr>
        <p:txBody>
          <a:bodyPr wrap="square" rtlCol="0">
            <a:spAutoFit/>
          </a:bodyPr>
          <a:lstStyle/>
          <a:p>
            <a:r>
              <a:rPr lang="hu-HU" sz="1400" dirty="0" smtClean="0"/>
              <a:t>Mindkét rendelet hatályos jelenleg.</a:t>
            </a:r>
            <a:endParaRPr lang="hu-HU" sz="1400" dirty="0"/>
          </a:p>
        </p:txBody>
      </p:sp>
      <p:graphicFrame>
        <p:nvGraphicFramePr>
          <p:cNvPr id="5" name="Táblázat 4"/>
          <p:cNvGraphicFramePr>
            <a:graphicFrameLocks noGrp="1"/>
          </p:cNvGraphicFramePr>
          <p:nvPr>
            <p:extLst>
              <p:ext uri="{D42A27DB-BD31-4B8C-83A1-F6EECF244321}">
                <p14:modId xmlns:p14="http://schemas.microsoft.com/office/powerpoint/2010/main" val="890428181"/>
              </p:ext>
            </p:extLst>
          </p:nvPr>
        </p:nvGraphicFramePr>
        <p:xfrm>
          <a:off x="971600" y="1494656"/>
          <a:ext cx="7647014" cy="4233874"/>
        </p:xfrm>
        <a:graphic>
          <a:graphicData uri="http://schemas.openxmlformats.org/drawingml/2006/table">
            <a:tbl>
              <a:tblPr firstRow="1" bandRow="1">
                <a:tableStyleId>{5C22544A-7EE6-4342-B048-85BDC9FD1C3A}</a:tableStyleId>
              </a:tblPr>
              <a:tblGrid>
                <a:gridCol w="4179182"/>
                <a:gridCol w="3467832"/>
              </a:tblGrid>
              <a:tr h="373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i="0" u="none" strike="noStrike" kern="1200" baseline="0" dirty="0" smtClean="0">
                          <a:solidFill>
                            <a:schemeClr val="lt1"/>
                          </a:solidFill>
                          <a:latin typeface="+mn-lt"/>
                          <a:ea typeface="+mn-ea"/>
                          <a:cs typeface="+mn-cs"/>
                        </a:rPr>
                        <a:t>13/2011. (XII. 27.) NMHH rendelete</a:t>
                      </a:r>
                      <a:endParaRPr lang="hu-HU" sz="1200" dirty="0" smtClean="0"/>
                    </a:p>
                    <a:p>
                      <a:endParaRPr lang="hu-H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TSM rendelet ( </a:t>
                      </a:r>
                      <a:r>
                        <a:rPr lang="hu-HU" sz="1200" i="1" dirty="0" smtClean="0"/>
                        <a:t>(EU) 2015/2120  )</a:t>
                      </a:r>
                      <a:endParaRPr lang="hu-HU" sz="1200" dirty="0" smtClean="0"/>
                    </a:p>
                    <a:p>
                      <a:endParaRPr lang="hu-HU" sz="1200" dirty="0"/>
                    </a:p>
                  </a:txBody>
                  <a:tcPr/>
                </a:tc>
              </a:tr>
              <a:tr h="978226">
                <a:tc>
                  <a:txBody>
                    <a:bodyPr/>
                    <a:lstStyle/>
                    <a:p>
                      <a:r>
                        <a:rPr lang="hu-HU" sz="1200" b="0" i="0" u="none" strike="noStrike" kern="1200" baseline="0" dirty="0" smtClean="0">
                          <a:solidFill>
                            <a:schemeClr val="dk1"/>
                          </a:solidFill>
                          <a:latin typeface="+mn-lt"/>
                          <a:ea typeface="+mn-ea"/>
                          <a:cs typeface="+mn-cs"/>
                        </a:rPr>
                        <a:t>kínált sávszélesség (le- és felöltésre)</a:t>
                      </a:r>
                    </a:p>
                    <a:p>
                      <a:r>
                        <a:rPr lang="hu-HU" sz="1200" b="0" i="0" u="none" strike="noStrike" kern="1200" baseline="0" dirty="0" smtClean="0">
                          <a:solidFill>
                            <a:schemeClr val="dk1"/>
                          </a:solidFill>
                          <a:latin typeface="+mn-lt"/>
                          <a:ea typeface="+mn-ea"/>
                          <a:cs typeface="+mn-cs"/>
                        </a:rPr>
                        <a:t>egyedi </a:t>
                      </a:r>
                      <a:r>
                        <a:rPr lang="hu-HU" sz="1200" b="0" i="0" u="none" strike="noStrike" kern="1200" baseline="0" dirty="0" err="1" smtClean="0">
                          <a:solidFill>
                            <a:schemeClr val="dk1"/>
                          </a:solidFill>
                          <a:latin typeface="+mn-lt"/>
                          <a:ea typeface="+mn-ea"/>
                          <a:cs typeface="+mn-cs"/>
                        </a:rPr>
                        <a:t>QoS</a:t>
                      </a:r>
                      <a:r>
                        <a:rPr lang="hu-HU" sz="1200" b="0" i="0" u="none" strike="noStrike" kern="1200" baseline="0" dirty="0" smtClean="0">
                          <a:solidFill>
                            <a:schemeClr val="dk1"/>
                          </a:solidFill>
                          <a:latin typeface="+mn-lt"/>
                          <a:ea typeface="+mn-ea"/>
                          <a:cs typeface="+mn-cs"/>
                        </a:rPr>
                        <a:t> jellemzőként célértéket kell megadnia a szolgáltatónak és bizonyítania kell tudnia, hogy az adott végponton elérhető ez az érték.</a:t>
                      </a:r>
                    </a:p>
                    <a:p>
                      <a:r>
                        <a:rPr lang="hu-HU" sz="1200" b="0" i="0" u="none" strike="noStrike" kern="1200" baseline="0" dirty="0" smtClean="0">
                          <a:solidFill>
                            <a:schemeClr val="dk1"/>
                          </a:solidFill>
                          <a:latin typeface="+mn-lt"/>
                          <a:ea typeface="+mn-ea"/>
                          <a:cs typeface="+mn-cs"/>
                        </a:rPr>
                        <a:t>Hálózati </a:t>
                      </a:r>
                      <a:r>
                        <a:rPr lang="hu-HU" sz="1200" b="0" i="0" u="none" strike="noStrike" kern="1200" baseline="0" dirty="0" err="1" smtClean="0">
                          <a:solidFill>
                            <a:schemeClr val="dk1"/>
                          </a:solidFill>
                          <a:latin typeface="+mn-lt"/>
                          <a:ea typeface="+mn-ea"/>
                          <a:cs typeface="+mn-cs"/>
                        </a:rPr>
                        <a:t>QoS</a:t>
                      </a:r>
                      <a:r>
                        <a:rPr lang="hu-HU" sz="1200" b="0" i="0" u="none" strike="noStrike" kern="1200" baseline="0" dirty="0" smtClean="0">
                          <a:solidFill>
                            <a:schemeClr val="dk1"/>
                          </a:solidFill>
                          <a:latin typeface="+mn-lt"/>
                          <a:ea typeface="+mn-ea"/>
                          <a:cs typeface="+mn-cs"/>
                        </a:rPr>
                        <a:t> jellemzőként: szolgáltató célérték vállalása, éves dokumentált ellenőrzés.</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baseline="0" dirty="0" smtClean="0">
                          <a:solidFill>
                            <a:schemeClr val="dk1"/>
                          </a:solidFill>
                          <a:latin typeface="+mn-lt"/>
                          <a:ea typeface="+mn-ea"/>
                          <a:cs typeface="+mn-cs"/>
                        </a:rPr>
                        <a:t>(ETSI EG 202 057-4 szerint)</a:t>
                      </a:r>
                    </a:p>
                    <a:p>
                      <a:r>
                        <a:rPr lang="hu-HU" sz="1200" b="0" i="0" u="none" strike="noStrike" kern="1200" baseline="0" dirty="0" smtClean="0">
                          <a:solidFill>
                            <a:schemeClr val="dk1"/>
                          </a:solidFill>
                          <a:latin typeface="+mn-lt"/>
                          <a:ea typeface="+mn-ea"/>
                          <a:cs typeface="+mn-cs"/>
                        </a:rPr>
                        <a:t>Mobil Internet-elérésre: a fentieken túl: lefedettség.</a:t>
                      </a:r>
                      <a:endParaRPr lang="hu-HU" sz="1200" dirty="0"/>
                    </a:p>
                  </a:txBody>
                  <a:tcPr/>
                </a:tc>
                <a:tc>
                  <a:txBody>
                    <a:bodyPr/>
                    <a:lstStyle/>
                    <a:p>
                      <a:r>
                        <a:rPr lang="hu-HU" sz="1200" b="1" dirty="0" smtClean="0"/>
                        <a:t>Helyhez kötött Internet szolgáltatás esetén </a:t>
                      </a:r>
                      <a:r>
                        <a:rPr lang="hu-HU" sz="1200" dirty="0" smtClean="0"/>
                        <a:t>:</a:t>
                      </a:r>
                    </a:p>
                    <a:p>
                      <a:r>
                        <a:rPr lang="hu-HU" sz="1200" dirty="0" smtClean="0"/>
                        <a:t>- meghirdetett (le- és feltöltési) sebesség.</a:t>
                      </a:r>
                    </a:p>
                    <a:p>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b="1" dirty="0" smtClean="0"/>
                        <a:t>Mobil internet-elérés esetén: </a:t>
                      </a:r>
                    </a:p>
                    <a:p>
                      <a:r>
                        <a:rPr lang="hu-HU" sz="1200" dirty="0" smtClean="0"/>
                        <a:t>- hirdetésekben megadott le- és feltöltési sebesség.</a:t>
                      </a:r>
                      <a:endParaRPr lang="hu-HU" sz="1200" dirty="0"/>
                    </a:p>
                  </a:txBody>
                  <a:tcPr/>
                </a:tc>
              </a:tr>
              <a:tr h="822497">
                <a:tc>
                  <a:txBody>
                    <a:bodyPr/>
                    <a:lstStyle/>
                    <a:p>
                      <a:r>
                        <a:rPr lang="fr-FR" sz="1200" b="0" i="0" u="none" strike="noStrike" kern="1200" baseline="0" dirty="0" smtClean="0">
                          <a:solidFill>
                            <a:schemeClr val="dk1"/>
                          </a:solidFill>
                          <a:latin typeface="+mn-lt"/>
                          <a:ea typeface="+mn-ea"/>
                          <a:cs typeface="+mn-cs"/>
                        </a:rPr>
                        <a:t>garantált le- és feltöltési sebesség</a:t>
                      </a:r>
                      <a:endParaRPr lang="hu-HU" sz="12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baseline="0" dirty="0" smtClean="0">
                          <a:solidFill>
                            <a:schemeClr val="dk1"/>
                          </a:solidFill>
                          <a:latin typeface="+mn-lt"/>
                          <a:ea typeface="+mn-ea"/>
                          <a:cs typeface="+mn-cs"/>
                        </a:rPr>
                        <a:t>(ETSI EG 202 057-4 szerint)</a:t>
                      </a:r>
                    </a:p>
                    <a:p>
                      <a:endParaRPr lang="hu-HU" sz="1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b="1" dirty="0" smtClean="0"/>
                        <a:t>Helyhez kötött Internet szolgáltatás esetén </a:t>
                      </a:r>
                      <a:r>
                        <a:rPr lang="hu-HU" sz="1200" dirty="0" smtClean="0"/>
                        <a:t>:</a:t>
                      </a:r>
                    </a:p>
                    <a:p>
                      <a:r>
                        <a:rPr lang="hu-HU" sz="1200" dirty="0" smtClean="0"/>
                        <a:t>- minimális, </a:t>
                      </a:r>
                    </a:p>
                    <a:p>
                      <a:r>
                        <a:rPr lang="hu-HU" sz="1200" dirty="0" smtClean="0"/>
                        <a:t>- maximális le-, és felöltési sebesség,</a:t>
                      </a:r>
                    </a:p>
                    <a:p>
                      <a:pPr marL="0" indent="0">
                        <a:buFontTx/>
                        <a:buNone/>
                      </a:pPr>
                      <a:r>
                        <a:rPr lang="hu-HU" sz="1200" dirty="0" smtClean="0"/>
                        <a:t>- Normális/Rendes </a:t>
                      </a:r>
                      <a:r>
                        <a:rPr lang="hu-HU" sz="1200" dirty="0" smtClean="0"/>
                        <a:t>körülmények között elérhető (le- és feltöltési) sebesség. </a:t>
                      </a:r>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b="1" dirty="0" smtClean="0"/>
                        <a:t>Mobil internet-elérés esetén: </a:t>
                      </a:r>
                    </a:p>
                    <a:p>
                      <a:r>
                        <a:rPr lang="hu-HU" sz="1200" dirty="0" smtClean="0"/>
                        <a:t>Becsült maximális le- és feltöltési sebesség.</a:t>
                      </a:r>
                      <a:endParaRPr lang="hu-HU" sz="1200" dirty="0"/>
                    </a:p>
                  </a:txBody>
                  <a:tcPr/>
                </a:tc>
              </a:tr>
              <a:tr h="850594">
                <a:tc>
                  <a:txBody>
                    <a:bodyPr/>
                    <a:lstStyle/>
                    <a:p>
                      <a:r>
                        <a:rPr lang="hu-HU" sz="1200" dirty="0" smtClean="0"/>
                        <a:t>IPTV: MDI (Media </a:t>
                      </a:r>
                      <a:r>
                        <a:rPr lang="hu-HU" sz="1200" dirty="0" err="1" smtClean="0"/>
                        <a:t>Delivery</a:t>
                      </a:r>
                      <a:r>
                        <a:rPr lang="hu-HU" sz="1200" dirty="0" smtClean="0"/>
                        <a:t> Index) RFC 4445</a:t>
                      </a:r>
                      <a:r>
                        <a:rPr lang="hu-HU" sz="1200" baseline="0" dirty="0" smtClean="0"/>
                        <a:t> szerint.</a:t>
                      </a:r>
                    </a:p>
                    <a:p>
                      <a:r>
                        <a:rPr lang="hu-HU" sz="1200" baseline="0" dirty="0" smtClean="0"/>
                        <a:t>Beszédminőség: E-szám (ITU T G.109, P.862, ETSI EG 202 057-2 szerint</a:t>
                      </a:r>
                      <a:r>
                        <a:rPr lang="hu-HU" sz="1200" baseline="0" dirty="0" smtClean="0"/>
                        <a:t>).</a:t>
                      </a:r>
                      <a:endParaRPr lang="hu-HU" sz="1200" dirty="0"/>
                    </a:p>
                  </a:txBody>
                  <a:tcPr/>
                </a:tc>
                <a:tc>
                  <a:txBody>
                    <a:bodyPr/>
                    <a:lstStyle/>
                    <a:p>
                      <a:r>
                        <a:rPr lang="hu-HU" sz="1200" dirty="0" smtClean="0"/>
                        <a:t>Csomagvesztés, késleltetés ingadozás.</a:t>
                      </a:r>
                      <a:endParaRPr lang="hu-HU" sz="1200" dirty="0"/>
                    </a:p>
                  </a:txBody>
                  <a:tcPr/>
                </a:tc>
              </a:tr>
            </a:tbl>
          </a:graphicData>
        </a:graphic>
      </p:graphicFrame>
      <p:sp>
        <p:nvSpPr>
          <p:cNvPr id="6" name="Szövegdoboz 5"/>
          <p:cNvSpPr txBox="1"/>
          <p:nvPr/>
        </p:nvSpPr>
        <p:spPr>
          <a:xfrm>
            <a:off x="971600" y="5669841"/>
            <a:ext cx="7632848" cy="738664"/>
          </a:xfrm>
          <a:prstGeom prst="rect">
            <a:avLst/>
          </a:prstGeom>
          <a:noFill/>
        </p:spPr>
        <p:txBody>
          <a:bodyPr wrap="square" rtlCol="0">
            <a:spAutoFit/>
          </a:bodyPr>
          <a:lstStyle/>
          <a:p>
            <a:r>
              <a:rPr lang="hu-HU" sz="1400" dirty="0" smtClean="0"/>
              <a:t>A </a:t>
            </a:r>
            <a:r>
              <a:rPr lang="nb-NO" sz="1400" dirty="0"/>
              <a:t>13/2011</a:t>
            </a:r>
            <a:r>
              <a:rPr lang="nb-NO" sz="1400" dirty="0" smtClean="0"/>
              <a:t>.</a:t>
            </a:r>
            <a:r>
              <a:rPr lang="hu-HU" sz="1400" dirty="0" smtClean="0"/>
              <a:t> rendelet szabványokra hivatkozik a </a:t>
            </a:r>
            <a:r>
              <a:rPr lang="hu-HU" sz="1400" dirty="0" err="1" smtClean="0"/>
              <a:t>QoS</a:t>
            </a:r>
            <a:r>
              <a:rPr lang="hu-HU" sz="1400" dirty="0" smtClean="0"/>
              <a:t> jellemzők értelmezésénél és mérésénél, a TSM rendelet mögött nincs konkrét szabvány: a BEREC által értelmezések és mérési módszerek készülnek. </a:t>
            </a:r>
            <a:endParaRPr lang="hu-HU" sz="1400" dirty="0"/>
          </a:p>
        </p:txBody>
      </p:sp>
    </p:spTree>
    <p:extLst>
      <p:ext uri="{BB962C8B-B14F-4D97-AF65-F5344CB8AC3E}">
        <p14:creationId xmlns:p14="http://schemas.microsoft.com/office/powerpoint/2010/main" val="3155705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0"/>
          </p:nvPr>
        </p:nvSpPr>
        <p:spPr/>
        <p:txBody>
          <a:bodyPr>
            <a:normAutofit/>
          </a:bodyPr>
          <a:lstStyle/>
          <a:p>
            <a:r>
              <a:rPr lang="hu-HU" dirty="0"/>
              <a:t>TSM rendelet </a:t>
            </a:r>
            <a:r>
              <a:rPr lang="hu-HU" dirty="0" smtClean="0"/>
              <a:t>- származtatott sebességfogalmak</a:t>
            </a:r>
            <a:endParaRPr lang="hu-HU" dirty="0"/>
          </a:p>
        </p:txBody>
      </p:sp>
      <p:sp>
        <p:nvSpPr>
          <p:cNvPr id="3" name="AutoShape 4" descr="Képtalálat a következ&amp;odblac;re: „internet sebességtesz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AutoShape 4" descr="Kapcsolódó k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999024" y="973903"/>
            <a:ext cx="7128792" cy="6263253"/>
          </a:xfrm>
          <a:prstGeom prst="rect">
            <a:avLst/>
          </a:prstGeom>
          <a:noFill/>
        </p:spPr>
        <p:txBody>
          <a:bodyPr wrap="square" rtlCol="0">
            <a:spAutoFit/>
          </a:bodyPr>
          <a:lstStyle/>
          <a:p>
            <a:r>
              <a:rPr lang="hu-HU" sz="1500" u="sng" dirty="0"/>
              <a:t>Helyhez kötött Internet </a:t>
            </a:r>
            <a:r>
              <a:rPr lang="hu-HU" sz="1500" u="sng" dirty="0" smtClean="0"/>
              <a:t>szolgáltatásra</a:t>
            </a:r>
            <a:r>
              <a:rPr lang="hu-HU" sz="1500" dirty="0" smtClean="0"/>
              <a:t>:</a:t>
            </a:r>
          </a:p>
          <a:p>
            <a:r>
              <a:rPr lang="hu-HU" sz="1500" dirty="0" smtClean="0"/>
              <a:t> </a:t>
            </a:r>
            <a:endParaRPr lang="hu-HU" sz="1500" dirty="0"/>
          </a:p>
          <a:p>
            <a:r>
              <a:rPr lang="hu-HU" sz="1500" u="sng" dirty="0"/>
              <a:t>Minimális sebesség</a:t>
            </a:r>
            <a:r>
              <a:rPr lang="hu-HU" sz="1500" dirty="0"/>
              <a:t>: A tényleges sebesség főszabály szerint nem mehet a minimális sebesség alá, kivéve az internet-hozzáférési szolgáltatás megszakadásának eseteit.</a:t>
            </a:r>
          </a:p>
          <a:p>
            <a:endParaRPr lang="hu-HU" sz="1500" dirty="0" smtClean="0"/>
          </a:p>
          <a:p>
            <a:r>
              <a:rPr lang="hu-HU" sz="1500" dirty="0" smtClean="0"/>
              <a:t>A </a:t>
            </a:r>
            <a:r>
              <a:rPr lang="hu-HU" sz="1500" dirty="0"/>
              <a:t>nemzeti szabályozó hatóságok az 5. cikk (1) bekezdése alapján követelményeket fektethetnek le a minimális sebesség megállapítására, például hogy a minimális sebesség ésszerű arányban álljon a maximális sebességgel.</a:t>
            </a:r>
          </a:p>
          <a:p>
            <a:r>
              <a:rPr lang="hu-HU" sz="1500" dirty="0"/>
              <a:t> </a:t>
            </a:r>
          </a:p>
          <a:p>
            <a:pPr lvl="0"/>
            <a:r>
              <a:rPr lang="hu-HU" sz="1500" u="sng" dirty="0"/>
              <a:t>Maximális sebesség</a:t>
            </a:r>
            <a:r>
              <a:rPr lang="hu-HU" sz="1500" dirty="0"/>
              <a:t>: az a sebesség, amelyet a végfelhasználó legalább az idő egy részében el tud érni (pl. legalább naponta egyszer);</a:t>
            </a:r>
          </a:p>
          <a:p>
            <a:endParaRPr lang="hu-HU" sz="1500" dirty="0" smtClean="0"/>
          </a:p>
          <a:p>
            <a:r>
              <a:rPr lang="hu-HU" sz="1500" dirty="0" smtClean="0"/>
              <a:t>A </a:t>
            </a:r>
            <a:r>
              <a:rPr lang="hu-HU" sz="1500" dirty="0"/>
              <a:t>nemzeti szabályozó hatóságok az 5. cikk (1) bekezdése alapján követelményeket fektethetnek le a maximális sebesség megállapítására, például hogy annak bizonyos időtartam alatt hányszor kell elérhetőnek lennie</a:t>
            </a:r>
            <a:r>
              <a:rPr lang="hu-HU" sz="1500" dirty="0" smtClean="0"/>
              <a:t>.</a:t>
            </a:r>
          </a:p>
          <a:p>
            <a:endParaRPr lang="hu-HU" sz="1500" dirty="0" smtClean="0"/>
          </a:p>
          <a:p>
            <a:r>
              <a:rPr lang="hu-HU" sz="1500" u="sng" dirty="0"/>
              <a:t>Hirdetésekben megadott sebesség</a:t>
            </a:r>
            <a:r>
              <a:rPr lang="hu-HU" sz="1500" dirty="0"/>
              <a:t>: amit a reklámban megad a </a:t>
            </a:r>
            <a:r>
              <a:rPr lang="hu-HU" sz="1500" dirty="0" smtClean="0"/>
              <a:t>szolgáltató </a:t>
            </a:r>
            <a:r>
              <a:rPr lang="hu-HU" sz="1500" dirty="0"/>
              <a:t>(</a:t>
            </a:r>
            <a:r>
              <a:rPr lang="hu-HU" sz="1500" dirty="0" smtClean="0"/>
              <a:t>nem mérendő jellemző</a:t>
            </a:r>
            <a:r>
              <a:rPr lang="hu-HU" sz="1500" dirty="0"/>
              <a:t>). </a:t>
            </a:r>
          </a:p>
          <a:p>
            <a:r>
              <a:rPr lang="hu-HU" sz="1500" dirty="0"/>
              <a:t>A nemzeti szabályozó hatóságok (…) megállapíthatnak követelményeket arra, hogyan kell meghatározni a sebességet a szerződésekben, például előírhatják, hogy a hirdetésekben megadott sebesség nem haladhatja meg a szerződésben foglalt maximális sebességet</a:t>
            </a:r>
            <a:r>
              <a:rPr lang="hu-HU" sz="1500" dirty="0" smtClean="0"/>
              <a:t>.</a:t>
            </a:r>
          </a:p>
          <a:p>
            <a:endParaRPr lang="hu-HU" sz="1200" dirty="0"/>
          </a:p>
          <a:p>
            <a:endParaRPr lang="hu-HU" sz="1200" dirty="0" smtClean="0"/>
          </a:p>
          <a:p>
            <a:endParaRPr lang="hu-HU" sz="1400" dirty="0"/>
          </a:p>
          <a:p>
            <a:endParaRPr lang="hu-HU" dirty="0"/>
          </a:p>
        </p:txBody>
      </p:sp>
    </p:spTree>
    <p:extLst>
      <p:ext uri="{BB962C8B-B14F-4D97-AF65-F5344CB8AC3E}">
        <p14:creationId xmlns:p14="http://schemas.microsoft.com/office/powerpoint/2010/main" val="1935626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_10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_10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2164</Words>
  <Application>Microsoft Office PowerPoint</Application>
  <PresentationFormat>Diavetítés a képernyőre (4:3 oldalarány)</PresentationFormat>
  <Paragraphs>230</Paragraphs>
  <Slides>19</Slides>
  <Notes>1</Notes>
  <HiddenSlides>0</HiddenSlides>
  <MMClips>0</MMClips>
  <ScaleCrop>false</ScaleCrop>
  <HeadingPairs>
    <vt:vector size="4" baseType="variant">
      <vt:variant>
        <vt:lpstr>Téma</vt:lpstr>
      </vt:variant>
      <vt:variant>
        <vt:i4>2</vt:i4>
      </vt:variant>
      <vt:variant>
        <vt:lpstr>Diacímek</vt:lpstr>
      </vt:variant>
      <vt:variant>
        <vt:i4>19</vt:i4>
      </vt:variant>
    </vt:vector>
  </HeadingPairs>
  <TitlesOfParts>
    <vt:vector size="21" baseType="lpstr">
      <vt:lpstr>Office Theme</vt:lpstr>
      <vt:lpstr>Custom Design</vt:lpstr>
      <vt:lpstr>EU-s elvárások és trendek az Internet szolgáltatások QoS és hálózatsemlegességi méréseiben</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dc:creator>
  <cp:lastModifiedBy>Torma Zsolt</cp:lastModifiedBy>
  <cp:revision>375</cp:revision>
  <dcterms:created xsi:type="dcterms:W3CDTF">2015-12-29T10:49:25Z</dcterms:created>
  <dcterms:modified xsi:type="dcterms:W3CDTF">2017-09-27T07:37:52Z</dcterms:modified>
</cp:coreProperties>
</file>