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8" r:id="rId3"/>
    <p:sldId id="319" r:id="rId4"/>
    <p:sldId id="284" r:id="rId5"/>
    <p:sldId id="306" r:id="rId6"/>
    <p:sldId id="307" r:id="rId7"/>
    <p:sldId id="285" r:id="rId8"/>
    <p:sldId id="289" r:id="rId9"/>
    <p:sldId id="286" r:id="rId10"/>
    <p:sldId id="287" r:id="rId11"/>
    <p:sldId id="320" r:id="rId12"/>
    <p:sldId id="261" r:id="rId13"/>
    <p:sldId id="291" r:id="rId14"/>
    <p:sldId id="292" r:id="rId15"/>
    <p:sldId id="259" r:id="rId16"/>
    <p:sldId id="283" r:id="rId17"/>
    <p:sldId id="258" r:id="rId18"/>
    <p:sldId id="263" r:id="rId19"/>
    <p:sldId id="262" r:id="rId20"/>
    <p:sldId id="266" r:id="rId21"/>
    <p:sldId id="316" r:id="rId22"/>
    <p:sldId id="315" r:id="rId23"/>
    <p:sldId id="260" r:id="rId24"/>
    <p:sldId id="264" r:id="rId25"/>
    <p:sldId id="288" r:id="rId26"/>
    <p:sldId id="290" r:id="rId27"/>
    <p:sldId id="294" r:id="rId28"/>
    <p:sldId id="313" r:id="rId29"/>
    <p:sldId id="310" r:id="rId30"/>
    <p:sldId id="311" r:id="rId31"/>
    <p:sldId id="312" r:id="rId32"/>
    <p:sldId id="295" r:id="rId33"/>
    <p:sldId id="296" r:id="rId34"/>
    <p:sldId id="297" r:id="rId35"/>
    <p:sldId id="299" r:id="rId36"/>
    <p:sldId id="300" r:id="rId37"/>
    <p:sldId id="298" r:id="rId38"/>
    <p:sldId id="301" r:id="rId39"/>
    <p:sldId id="308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26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99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41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88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07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17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19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30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40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3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02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52B3-0415-4199-8BEB-2964196A1AFB}" type="datetimeFigureOut">
              <a:rPr lang="hu-HU" smtClean="0"/>
              <a:t>2017.03.09.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8C34-3B99-4ED6-A50F-8C0E5B5CF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61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ream.tv/channel/hte-compu-tesz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hu-HU" smtClean="0"/>
          </a:p>
        </p:txBody>
      </p:sp>
      <p:sp>
        <p:nvSpPr>
          <p:cNvPr id="3075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hu-HU" smtClean="0"/>
          </a:p>
        </p:txBody>
      </p:sp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/>
              <a:t>Új mérési lehetőségek a rádió spektrumban v.1.0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dirty="0" smtClean="0"/>
              <a:t>Előadó:</a:t>
            </a:r>
            <a:endParaRPr lang="hu-HU" altLang="hu-HU" dirty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dirty="0" smtClean="0"/>
              <a:t>Szabó Bence </a:t>
            </a:r>
            <a:r>
              <a:rPr lang="hu-HU" altLang="hu-HU" sz="2400" dirty="0" smtClean="0"/>
              <a:t>COMPU-CONSULT </a:t>
            </a:r>
            <a:r>
              <a:rPr lang="hu-HU" altLang="hu-HU" sz="2400" dirty="0"/>
              <a:t>Kft. </a:t>
            </a:r>
            <a:endParaRPr lang="hu-HU" altLang="hu-HU" sz="2400" dirty="0" smtClean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dirty="0" smtClean="0"/>
              <a:t>Előadás </a:t>
            </a:r>
            <a:r>
              <a:rPr lang="hu-HU" altLang="hu-HU" dirty="0"/>
              <a:t>közben telefonálhat: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b="1" dirty="0"/>
              <a:t>+36 30 9448 255</a:t>
            </a:r>
            <a:endParaRPr lang="hu-HU" altLang="hu-HU" sz="2000" dirty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dirty="0"/>
              <a:t>HTE előadás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dirty="0" smtClean="0"/>
              <a:t>2017.03.09.  </a:t>
            </a:r>
            <a:endParaRPr lang="hu-HU" altLang="hu-HU" sz="2800" dirty="0"/>
          </a:p>
          <a:p>
            <a:pPr algn="ctr">
              <a:spcBef>
                <a:spcPct val="50000"/>
              </a:spcBef>
              <a:buFontTx/>
              <a:buNone/>
            </a:pPr>
            <a:endParaRPr lang="hu-HU" altLang="hu-HU" sz="4400" dirty="0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825" y="6402389"/>
            <a:ext cx="6141508" cy="291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smtClean="0">
                <a:solidFill>
                  <a:schemeClr val="bg1">
                    <a:lumMod val="95000"/>
                  </a:schemeClr>
                </a:solidFill>
              </a:rPr>
              <a:t>Élő adás: </a:t>
            </a:r>
            <a:r>
              <a:rPr lang="hu-HU" sz="1800" b="1" dirty="0">
                <a:hlinkClick r:id="rId3"/>
              </a:rPr>
              <a:t>http://www.ustream.tv/channel/hte-compu-teszt</a:t>
            </a:r>
            <a:endParaRPr lang="hu-HU" altLang="hu-HU" sz="1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Menü használata</a:t>
            </a:r>
            <a:endParaRPr lang="hu-HU" altLang="hu-HU" sz="44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904" y="1730654"/>
            <a:ext cx="3321844" cy="1714500"/>
          </a:xfrm>
          <a:prstGeom prst="rect">
            <a:avLst/>
          </a:prstGeom>
        </p:spPr>
      </p:pic>
      <p:sp>
        <p:nvSpPr>
          <p:cNvPr id="10" name="Lekerekített téglalapbuborék 9"/>
          <p:cNvSpPr/>
          <p:nvPr/>
        </p:nvSpPr>
        <p:spPr>
          <a:xfrm>
            <a:off x="487190" y="1440501"/>
            <a:ext cx="2459210" cy="1015730"/>
          </a:xfrm>
          <a:prstGeom prst="wedgeRoundRectCallout">
            <a:avLst>
              <a:gd name="adj1" fmla="val 85209"/>
              <a:gd name="adj2" fmla="val 328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Háttérvilágítás és kontraszt beállítása.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Adatátviteli sebesség (500kbps ajánlott).</a:t>
            </a:r>
          </a:p>
        </p:txBody>
      </p:sp>
      <p:sp>
        <p:nvSpPr>
          <p:cNvPr id="11" name="Lekerekített téglalapbuborék 10"/>
          <p:cNvSpPr/>
          <p:nvPr/>
        </p:nvSpPr>
        <p:spPr>
          <a:xfrm>
            <a:off x="199613" y="2572460"/>
            <a:ext cx="3254201" cy="1711491"/>
          </a:xfrm>
          <a:prstGeom prst="wedgeRoundRectCallout">
            <a:avLst>
              <a:gd name="adj1" fmla="val 64241"/>
              <a:gd name="adj2" fmla="val -523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Digital </a:t>
            </a:r>
            <a:r>
              <a:rPr lang="hu-HU" sz="1400" b="1" dirty="0" err="1" smtClean="0">
                <a:solidFill>
                  <a:schemeClr val="tx1"/>
                </a:solidFill>
              </a:rPr>
              <a:t>Signal</a:t>
            </a:r>
            <a:r>
              <a:rPr lang="hu-HU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 err="1" smtClean="0">
                <a:solidFill>
                  <a:schemeClr val="tx1"/>
                </a:solidFill>
              </a:rPr>
              <a:t>Processor</a:t>
            </a:r>
            <a:r>
              <a:rPr lang="hu-HU" sz="1400" b="1" dirty="0" smtClean="0">
                <a:solidFill>
                  <a:schemeClr val="tx1"/>
                </a:solidFill>
              </a:rPr>
              <a:t>:</a:t>
            </a:r>
            <a:r>
              <a:rPr lang="hu-HU" sz="1400" dirty="0" smtClean="0">
                <a:solidFill>
                  <a:schemeClr val="tx1"/>
                </a:solidFill>
              </a:rPr>
              <a:t> Zajcsökkentő mód kiválasztása. </a:t>
            </a:r>
          </a:p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Filter: </a:t>
            </a:r>
            <a:r>
              <a:rPr lang="hu-HU" sz="1400" dirty="0" smtClean="0">
                <a:solidFill>
                  <a:schemeClr val="tx1"/>
                </a:solidFill>
              </a:rPr>
              <a:t>Csak 15 – 2700 MHz-es módban, többször is </a:t>
            </a:r>
            <a:r>
              <a:rPr lang="hu-HU" sz="1400" dirty="0" err="1" smtClean="0">
                <a:solidFill>
                  <a:schemeClr val="tx1"/>
                </a:solidFill>
              </a:rPr>
              <a:t>scanneli</a:t>
            </a:r>
            <a:r>
              <a:rPr lang="hu-HU" sz="1400" dirty="0" smtClean="0">
                <a:solidFill>
                  <a:schemeClr val="tx1"/>
                </a:solidFill>
              </a:rPr>
              <a:t> a spektrumot a  legjobb megjelenítéshez, lassabb, mint a FAST mód.</a:t>
            </a:r>
          </a:p>
          <a:p>
            <a:pPr algn="ctr"/>
            <a:r>
              <a:rPr lang="hu-HU" sz="1400" b="1" dirty="0" err="1" smtClean="0">
                <a:solidFill>
                  <a:schemeClr val="tx1"/>
                </a:solidFill>
              </a:rPr>
              <a:t>Fast</a:t>
            </a:r>
            <a:r>
              <a:rPr lang="hu-HU" sz="1400" b="1" dirty="0" smtClean="0">
                <a:solidFill>
                  <a:schemeClr val="tx1"/>
                </a:solidFill>
              </a:rPr>
              <a:t>: </a:t>
            </a:r>
            <a:r>
              <a:rPr lang="hu-HU" sz="1400" dirty="0" smtClean="0">
                <a:solidFill>
                  <a:schemeClr val="tx1"/>
                </a:solidFill>
              </a:rPr>
              <a:t>Nem kívánatos jelek is megjelenhetnek. </a:t>
            </a:r>
          </a:p>
        </p:txBody>
      </p:sp>
      <p:sp>
        <p:nvSpPr>
          <p:cNvPr id="13" name="Lekerekített téglalapbuborék 12"/>
          <p:cNvSpPr/>
          <p:nvPr/>
        </p:nvSpPr>
        <p:spPr>
          <a:xfrm>
            <a:off x="7305158" y="3386340"/>
            <a:ext cx="1686442" cy="1795221"/>
          </a:xfrm>
          <a:prstGeom prst="wedgeRoundRectCallout">
            <a:avLst>
              <a:gd name="adj1" fmla="val -74399"/>
              <a:gd name="adj2" fmla="val -7636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dirty="0" err="1" smtClean="0">
                <a:solidFill>
                  <a:schemeClr val="tx1"/>
                </a:solidFill>
              </a:rPr>
              <a:t>Draw</a:t>
            </a:r>
            <a:r>
              <a:rPr lang="hu-HU" sz="1400" b="1" dirty="0" smtClean="0">
                <a:solidFill>
                  <a:schemeClr val="tx1"/>
                </a:solidFill>
              </a:rPr>
              <a:t> </a:t>
            </a:r>
            <a:r>
              <a:rPr lang="hu-HU" sz="1400" b="1" dirty="0" err="1" smtClean="0">
                <a:solidFill>
                  <a:schemeClr val="tx1"/>
                </a:solidFill>
              </a:rPr>
              <a:t>Mode</a:t>
            </a:r>
            <a:r>
              <a:rPr lang="hu-HU" sz="14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solidFill>
                  <a:schemeClr val="tx1"/>
                </a:solidFill>
              </a:rPr>
              <a:t>Vectors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solidFill>
                  <a:schemeClr val="tx1"/>
                </a:solidFill>
              </a:rPr>
              <a:t>Fill</a:t>
            </a:r>
            <a:endParaRPr lang="hu-HU" sz="1400" dirty="0" smtClean="0">
              <a:solidFill>
                <a:schemeClr val="tx1"/>
              </a:solidFill>
            </a:endParaRPr>
          </a:p>
          <a:p>
            <a:r>
              <a:rPr lang="hu-HU" sz="1400" b="1" dirty="0" smtClean="0">
                <a:solidFill>
                  <a:schemeClr val="tx1"/>
                </a:solidFill>
              </a:rPr>
              <a:t>Marker: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solidFill>
                  <a:schemeClr val="tx1"/>
                </a:solidFill>
              </a:rPr>
              <a:t>Peak</a:t>
            </a:r>
            <a:r>
              <a:rPr lang="hu-HU" sz="1400" dirty="0" smtClean="0">
                <a:solidFill>
                  <a:schemeClr val="tx1"/>
                </a:solidFill>
              </a:rPr>
              <a:t> (Csúcs)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solidFill>
                  <a:schemeClr val="tx1"/>
                </a:solidFill>
              </a:rPr>
              <a:t>Manual</a:t>
            </a:r>
            <a:r>
              <a:rPr lang="hu-HU" sz="1400" dirty="0" smtClean="0">
                <a:solidFill>
                  <a:schemeClr val="tx1"/>
                </a:solidFill>
              </a:rPr>
              <a:t> (Kézi)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>
                <a:solidFill>
                  <a:schemeClr val="tx1"/>
                </a:solidFill>
              </a:rPr>
              <a:t>None</a:t>
            </a:r>
            <a:r>
              <a:rPr lang="hu-HU" sz="1400" dirty="0" smtClean="0">
                <a:solidFill>
                  <a:schemeClr val="tx1"/>
                </a:solidFill>
              </a:rPr>
              <a:t> (Nincs) 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510" y="4152009"/>
            <a:ext cx="3335238" cy="1687711"/>
          </a:xfrm>
          <a:prstGeom prst="rect">
            <a:avLst/>
          </a:prstGeom>
        </p:spPr>
      </p:pic>
      <p:sp>
        <p:nvSpPr>
          <p:cNvPr id="14" name="Lekerekített téglalapbuborék 13"/>
          <p:cNvSpPr/>
          <p:nvPr/>
        </p:nvSpPr>
        <p:spPr>
          <a:xfrm>
            <a:off x="73506" y="4510210"/>
            <a:ext cx="3703809" cy="1896339"/>
          </a:xfrm>
          <a:prstGeom prst="wedgeRoundRectCallout">
            <a:avLst>
              <a:gd name="adj1" fmla="val 56419"/>
              <a:gd name="adj2" fmla="val -3562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chemeClr val="tx1"/>
                </a:solidFill>
              </a:rPr>
              <a:t>A megjelenítés beállításai: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Y tengely felső és alsó határa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Számításhoz használt ismétlésszám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Ki lehet kompenzálni az antenna kábel csillapítást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Mértékegység: </a:t>
            </a:r>
            <a:r>
              <a:rPr lang="hu-HU" sz="1400" dirty="0" err="1" smtClean="0">
                <a:solidFill>
                  <a:schemeClr val="tx1"/>
                </a:solidFill>
              </a:rPr>
              <a:t>dBm</a:t>
            </a:r>
            <a:r>
              <a:rPr lang="hu-HU" sz="1400" dirty="0" smtClean="0">
                <a:solidFill>
                  <a:schemeClr val="tx1"/>
                </a:solidFill>
              </a:rPr>
              <a:t> vagy </a:t>
            </a:r>
            <a:r>
              <a:rPr lang="hu-HU" sz="1400" dirty="0" err="1" smtClean="0">
                <a:solidFill>
                  <a:schemeClr val="tx1"/>
                </a:solidFill>
              </a:rPr>
              <a:t>dBuV</a:t>
            </a:r>
            <a:r>
              <a:rPr lang="hu-HU" sz="1400" dirty="0" smtClean="0">
                <a:solidFill>
                  <a:schemeClr val="tx1"/>
                </a:solidFill>
              </a:rPr>
              <a:t> (Adott Z impedanciával: </a:t>
            </a:r>
          </a:p>
          <a:p>
            <a:r>
              <a:rPr lang="hu-HU" sz="1400" i="1" dirty="0">
                <a:solidFill>
                  <a:schemeClr val="tx1"/>
                </a:solidFill>
              </a:rPr>
              <a:t>	</a:t>
            </a:r>
            <a:r>
              <a:rPr lang="hu-HU" sz="1400" i="1" dirty="0" smtClean="0">
                <a:solidFill>
                  <a:schemeClr val="tx1"/>
                </a:solidFill>
              </a:rPr>
              <a:t>dB</a:t>
            </a:r>
            <a:r>
              <a:rPr lang="el-GR" sz="1400" i="1" dirty="0">
                <a:solidFill>
                  <a:schemeClr val="tx1"/>
                </a:solidFill>
              </a:rPr>
              <a:t>μ</a:t>
            </a:r>
            <a:r>
              <a:rPr lang="hu-HU" sz="1400" i="1" dirty="0">
                <a:solidFill>
                  <a:schemeClr val="tx1"/>
                </a:solidFill>
              </a:rPr>
              <a:t>V</a:t>
            </a:r>
            <a:r>
              <a:rPr lang="hu-HU" sz="1400" dirty="0">
                <a:solidFill>
                  <a:schemeClr val="tx1"/>
                </a:solidFill>
              </a:rPr>
              <a:t>−10⋅</a:t>
            </a:r>
            <a:r>
              <a:rPr lang="hu-HU" sz="1400" i="1" dirty="0">
                <a:solidFill>
                  <a:schemeClr val="tx1"/>
                </a:solidFill>
              </a:rPr>
              <a:t>log</a:t>
            </a:r>
            <a:r>
              <a:rPr lang="hu-HU" sz="1400" dirty="0">
                <a:solidFill>
                  <a:schemeClr val="tx1"/>
                </a:solidFill>
              </a:rPr>
              <a:t>10(</a:t>
            </a:r>
            <a:r>
              <a:rPr lang="hu-HU" sz="1400" i="1" dirty="0">
                <a:solidFill>
                  <a:schemeClr val="tx1"/>
                </a:solidFill>
              </a:rPr>
              <a:t>Z</a:t>
            </a:r>
            <a:r>
              <a:rPr lang="hu-HU" sz="1400" dirty="0">
                <a:solidFill>
                  <a:schemeClr val="tx1"/>
                </a:solidFill>
              </a:rPr>
              <a:t>)−</a:t>
            </a:r>
            <a:r>
              <a:rPr lang="hu-HU" sz="1400" dirty="0" smtClean="0">
                <a:solidFill>
                  <a:schemeClr val="tx1"/>
                </a:solidFill>
              </a:rPr>
              <a:t>90 = </a:t>
            </a:r>
            <a:r>
              <a:rPr lang="hu-HU" sz="1400" dirty="0" err="1" smtClean="0">
                <a:solidFill>
                  <a:schemeClr val="tx1"/>
                </a:solidFill>
              </a:rPr>
              <a:t>dBm</a:t>
            </a:r>
            <a:r>
              <a:rPr lang="hu-HU" sz="14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67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RFE szoftverek</a:t>
            </a:r>
            <a:endParaRPr lang="hu-HU" altLang="hu-HU" sz="4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7" y="2809203"/>
            <a:ext cx="6215713" cy="314748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/>
            </a:glow>
            <a:softEdge rad="0"/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sp>
        <p:nvSpPr>
          <p:cNvPr id="6" name="Lekerekített téglalapbuborék 5"/>
          <p:cNvSpPr/>
          <p:nvPr/>
        </p:nvSpPr>
        <p:spPr>
          <a:xfrm>
            <a:off x="419100" y="1339713"/>
            <a:ext cx="2256367" cy="946287"/>
          </a:xfrm>
          <a:prstGeom prst="wedgeRoundRectCallout">
            <a:avLst>
              <a:gd name="adj1" fmla="val 52496"/>
              <a:gd name="adj2" fmla="val 11030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Tartozik hozzá ingyenes és fizetős szoftver </a:t>
            </a:r>
            <a:r>
              <a:rPr lang="hu-HU" sz="2000" dirty="0">
                <a:solidFill>
                  <a:schemeClr val="tx1"/>
                </a:solidFill>
              </a:rPr>
              <a:t>is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Folyamatábra: Feldolgozás 9"/>
          <p:cNvSpPr/>
          <p:nvPr/>
        </p:nvSpPr>
        <p:spPr>
          <a:xfrm>
            <a:off x="6502400" y="2809203"/>
            <a:ext cx="2565400" cy="2391834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Fizetős szoftverek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Windowsra: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49 – 295 USD</a:t>
            </a:r>
          </a:p>
          <a:p>
            <a:r>
              <a:rPr lang="hu-HU" sz="2000" dirty="0" err="1" smtClean="0">
                <a:solidFill>
                  <a:schemeClr val="tx1"/>
                </a:solidFill>
              </a:rPr>
              <a:t>MacOS-ra</a:t>
            </a:r>
            <a:r>
              <a:rPr lang="hu-HU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49 USD</a:t>
            </a:r>
          </a:p>
          <a:p>
            <a:r>
              <a:rPr lang="hu-HU" sz="2000" dirty="0" err="1" smtClean="0">
                <a:solidFill>
                  <a:schemeClr val="tx1"/>
                </a:solidFill>
              </a:rPr>
              <a:t>Andoidra</a:t>
            </a:r>
            <a:r>
              <a:rPr lang="hu-HU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49 USD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RFE ingyenes szoftver</a:t>
            </a:r>
            <a:endParaRPr lang="hu-HU" altLang="hu-HU" sz="4400" dirty="0"/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73" y="1079169"/>
            <a:ext cx="8903151" cy="5147460"/>
          </a:xfrm>
          <a:prstGeom prst="rect">
            <a:avLst/>
          </a:prstGeom>
        </p:spPr>
      </p:pic>
      <p:sp>
        <p:nvSpPr>
          <p:cNvPr id="5" name="Lekerekített téglalapbuborék 4"/>
          <p:cNvSpPr/>
          <p:nvPr/>
        </p:nvSpPr>
        <p:spPr>
          <a:xfrm>
            <a:off x="5552833" y="1236530"/>
            <a:ext cx="3079992" cy="1025129"/>
          </a:xfrm>
          <a:prstGeom prst="wedgeRoundRectCallout">
            <a:avLst>
              <a:gd name="adj1" fmla="val -44541"/>
              <a:gd name="adj2" fmla="val 1262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Spektrum analizátor alapnézetben, a képernyő kettéosztva: frekvencia szerint a jelszint látható, valamint ennek időbeli változása az alsó diagramon.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5184479" y="5576377"/>
            <a:ext cx="2148138" cy="346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108145" y="5548175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t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08797" y="5691676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f</a:t>
            </a:r>
            <a:endParaRPr lang="hu-HU" sz="2400" b="1" dirty="0">
              <a:solidFill>
                <a:srgbClr val="FF0000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1461271" y="5633910"/>
            <a:ext cx="2226414" cy="343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Szoftver kezelőfelület</a:t>
            </a:r>
            <a:endParaRPr lang="hu-HU" altLang="hu-HU" sz="44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sp>
        <p:nvSpPr>
          <p:cNvPr id="3" name="Folyamatábra: Feldolgozás 2"/>
          <p:cNvSpPr/>
          <p:nvPr/>
        </p:nvSpPr>
        <p:spPr>
          <a:xfrm>
            <a:off x="130175" y="1571105"/>
            <a:ext cx="1206500" cy="584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ysClr val="windowText" lastClr="000000"/>
                </a:solidFill>
              </a:rPr>
              <a:t>1. Spektrum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Analyzer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12" name="Folyamatábra: Feldolgozás 11"/>
          <p:cNvSpPr/>
          <p:nvPr/>
        </p:nvSpPr>
        <p:spPr>
          <a:xfrm>
            <a:off x="1741458" y="2278689"/>
            <a:ext cx="1574800" cy="58275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1.1. COM Port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Spectrum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Analyzer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Folyamatábra: Feldolgozás 12"/>
          <p:cNvSpPr/>
          <p:nvPr/>
        </p:nvSpPr>
        <p:spPr>
          <a:xfrm>
            <a:off x="1746250" y="3135113"/>
            <a:ext cx="1570008" cy="462232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1.2.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Mode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15" name="Folyamatábra: Feldolgozás 14"/>
          <p:cNvSpPr/>
          <p:nvPr/>
        </p:nvSpPr>
        <p:spPr>
          <a:xfrm>
            <a:off x="1741458" y="3871011"/>
            <a:ext cx="1574800" cy="48339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1.3.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Trace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Mode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Folyamatábra: Feldolgozás 15"/>
          <p:cNvSpPr/>
          <p:nvPr/>
        </p:nvSpPr>
        <p:spPr>
          <a:xfrm>
            <a:off x="1741458" y="4628071"/>
            <a:ext cx="1574800" cy="81881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1.4.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Spectrum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Analyzer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Frequency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and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Power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control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Folyamatábra: Feldolgozás 18"/>
          <p:cNvSpPr/>
          <p:nvPr/>
        </p:nvSpPr>
        <p:spPr>
          <a:xfrm>
            <a:off x="1741458" y="5720548"/>
            <a:ext cx="1574800" cy="485553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1.5.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Markers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5" name="Szögletes összekötő 4"/>
          <p:cNvCxnSpPr>
            <a:stCxn id="3" idx="3"/>
            <a:endCxn id="12" idx="1"/>
          </p:cNvCxnSpPr>
          <p:nvPr/>
        </p:nvCxnSpPr>
        <p:spPr>
          <a:xfrm>
            <a:off x="1336675" y="1863205"/>
            <a:ext cx="404783" cy="70686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zögletes összekötő 21"/>
          <p:cNvCxnSpPr>
            <a:stCxn id="3" idx="3"/>
            <a:endCxn id="13" idx="1"/>
          </p:cNvCxnSpPr>
          <p:nvPr/>
        </p:nvCxnSpPr>
        <p:spPr>
          <a:xfrm>
            <a:off x="1336675" y="1863205"/>
            <a:ext cx="409575" cy="150302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zögletes összekötő 23"/>
          <p:cNvCxnSpPr>
            <a:stCxn id="3" idx="3"/>
            <a:endCxn id="15" idx="1"/>
          </p:cNvCxnSpPr>
          <p:nvPr/>
        </p:nvCxnSpPr>
        <p:spPr>
          <a:xfrm>
            <a:off x="1336675" y="1863205"/>
            <a:ext cx="404783" cy="224950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zögletes összekötő 26"/>
          <p:cNvCxnSpPr>
            <a:stCxn id="3" idx="3"/>
            <a:endCxn id="16" idx="1"/>
          </p:cNvCxnSpPr>
          <p:nvPr/>
        </p:nvCxnSpPr>
        <p:spPr>
          <a:xfrm>
            <a:off x="1336675" y="1863205"/>
            <a:ext cx="404783" cy="317427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zögletes összekötő 29"/>
          <p:cNvCxnSpPr>
            <a:stCxn id="3" idx="3"/>
            <a:endCxn id="19" idx="1"/>
          </p:cNvCxnSpPr>
          <p:nvPr/>
        </p:nvCxnSpPr>
        <p:spPr>
          <a:xfrm>
            <a:off x="1336675" y="1863205"/>
            <a:ext cx="404783" cy="410012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lyamatábra: Feldolgozás 27"/>
          <p:cNvSpPr/>
          <p:nvPr/>
        </p:nvSpPr>
        <p:spPr>
          <a:xfrm>
            <a:off x="4033837" y="1562738"/>
            <a:ext cx="1206500" cy="584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ysClr val="windowText" lastClr="000000"/>
                </a:solidFill>
              </a:rPr>
              <a:t>2.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Waterfall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Szögletes összekötő 30"/>
          <p:cNvCxnSpPr>
            <a:stCxn id="28" idx="1"/>
            <a:endCxn id="12" idx="3"/>
          </p:cNvCxnSpPr>
          <p:nvPr/>
        </p:nvCxnSpPr>
        <p:spPr>
          <a:xfrm rot="10800000" flipV="1">
            <a:off x="3316259" y="1854838"/>
            <a:ext cx="717579" cy="71523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zögletes összekötő 31"/>
          <p:cNvCxnSpPr>
            <a:stCxn id="28" idx="1"/>
            <a:endCxn id="13" idx="3"/>
          </p:cNvCxnSpPr>
          <p:nvPr/>
        </p:nvCxnSpPr>
        <p:spPr>
          <a:xfrm rot="10800000" flipV="1">
            <a:off x="3316259" y="1854837"/>
            <a:ext cx="717579" cy="151139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zögletes összekötő 41"/>
          <p:cNvCxnSpPr>
            <a:stCxn id="28" idx="1"/>
            <a:endCxn id="16" idx="3"/>
          </p:cNvCxnSpPr>
          <p:nvPr/>
        </p:nvCxnSpPr>
        <p:spPr>
          <a:xfrm rot="10800000" flipV="1">
            <a:off x="3316259" y="1854837"/>
            <a:ext cx="717579" cy="318263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lyamatábra: Feldolgozás 44"/>
          <p:cNvSpPr/>
          <p:nvPr/>
        </p:nvSpPr>
        <p:spPr>
          <a:xfrm>
            <a:off x="5305833" y="2277247"/>
            <a:ext cx="1206500" cy="584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ysClr val="windowText" lastClr="000000"/>
                </a:solidFill>
              </a:rPr>
              <a:t>3.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Power</a:t>
            </a:r>
            <a:r>
              <a:rPr lang="hu-HU" sz="1600" dirty="0" smtClean="0">
                <a:solidFill>
                  <a:sysClr val="windowText" lastClr="000000"/>
                </a:solidFill>
              </a:rPr>
              <a:t>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Channel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47" name="Szögletes összekötő 46"/>
          <p:cNvCxnSpPr>
            <a:stCxn id="45" idx="1"/>
            <a:endCxn id="12" idx="3"/>
          </p:cNvCxnSpPr>
          <p:nvPr/>
        </p:nvCxnSpPr>
        <p:spPr>
          <a:xfrm rot="10800000" flipV="1">
            <a:off x="3316259" y="2569346"/>
            <a:ext cx="1989575" cy="72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zögletes összekötő 50"/>
          <p:cNvCxnSpPr>
            <a:stCxn id="45" idx="1"/>
            <a:endCxn id="13" idx="3"/>
          </p:cNvCxnSpPr>
          <p:nvPr/>
        </p:nvCxnSpPr>
        <p:spPr>
          <a:xfrm rot="10800000" flipV="1">
            <a:off x="3316259" y="2569347"/>
            <a:ext cx="1989575" cy="79688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zögletes összekötő 53"/>
          <p:cNvCxnSpPr>
            <a:stCxn id="45" idx="1"/>
            <a:endCxn id="16" idx="3"/>
          </p:cNvCxnSpPr>
          <p:nvPr/>
        </p:nvCxnSpPr>
        <p:spPr>
          <a:xfrm rot="10800000" flipV="1">
            <a:off x="3316259" y="2569347"/>
            <a:ext cx="1989575" cy="246813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olyamatábra: Feldolgozás 56"/>
          <p:cNvSpPr/>
          <p:nvPr/>
        </p:nvSpPr>
        <p:spPr>
          <a:xfrm>
            <a:off x="6242868" y="2949952"/>
            <a:ext cx="1206500" cy="584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ysClr val="windowText" lastClr="000000"/>
                </a:solidFill>
              </a:rPr>
              <a:t>4.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Remote</a:t>
            </a:r>
            <a:r>
              <a:rPr lang="hu-HU" sz="1600" dirty="0" smtClean="0">
                <a:solidFill>
                  <a:sysClr val="windowText" lastClr="000000"/>
                </a:solidFill>
              </a:rPr>
              <a:t>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Screen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58" name="Szögletes összekötő 57"/>
          <p:cNvCxnSpPr>
            <a:stCxn id="57" idx="1"/>
            <a:endCxn id="12" idx="3"/>
          </p:cNvCxnSpPr>
          <p:nvPr/>
        </p:nvCxnSpPr>
        <p:spPr>
          <a:xfrm rot="10800000">
            <a:off x="3316258" y="2570068"/>
            <a:ext cx="2926610" cy="67198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zögletes összekötő 60"/>
          <p:cNvCxnSpPr>
            <a:stCxn id="57" idx="1"/>
            <a:endCxn id="16" idx="3"/>
          </p:cNvCxnSpPr>
          <p:nvPr/>
        </p:nvCxnSpPr>
        <p:spPr>
          <a:xfrm rot="10800000" flipV="1">
            <a:off x="3316258" y="3242051"/>
            <a:ext cx="2926610" cy="179542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olyamatábra: Feldolgozás 67"/>
          <p:cNvSpPr/>
          <p:nvPr/>
        </p:nvSpPr>
        <p:spPr>
          <a:xfrm>
            <a:off x="5271318" y="4551923"/>
            <a:ext cx="1574800" cy="485553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4.3.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Dump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Remote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Screen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69" name="Szögletes összekötő 68"/>
          <p:cNvCxnSpPr>
            <a:stCxn id="57" idx="1"/>
            <a:endCxn id="68" idx="1"/>
          </p:cNvCxnSpPr>
          <p:nvPr/>
        </p:nvCxnSpPr>
        <p:spPr>
          <a:xfrm rot="10800000" flipV="1">
            <a:off x="5271318" y="3242052"/>
            <a:ext cx="971550" cy="1552648"/>
          </a:xfrm>
          <a:prstGeom prst="bentConnector3">
            <a:avLst>
              <a:gd name="adj1" fmla="val 12352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/>
              <a:t>Szoftver kezelőfelület</a:t>
            </a:r>
            <a:endParaRPr lang="hu-HU" altLang="hu-HU" sz="44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sp>
        <p:nvSpPr>
          <p:cNvPr id="12" name="Folyamatábra: Feldolgozás 11"/>
          <p:cNvSpPr/>
          <p:nvPr/>
        </p:nvSpPr>
        <p:spPr>
          <a:xfrm>
            <a:off x="4239127" y="2357755"/>
            <a:ext cx="1409700" cy="583879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7.1. COM Port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Signal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Generator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Folyamatábra: Feldolgozás 12"/>
          <p:cNvSpPr/>
          <p:nvPr/>
        </p:nvSpPr>
        <p:spPr>
          <a:xfrm>
            <a:off x="4223083" y="3229644"/>
            <a:ext cx="1762904" cy="48552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7.2.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Signal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Generator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CW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carrier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15" name="Folyamatábra: Feldolgozás 14"/>
          <p:cNvSpPr/>
          <p:nvPr/>
        </p:nvSpPr>
        <p:spPr>
          <a:xfrm>
            <a:off x="4223083" y="4153374"/>
            <a:ext cx="1714500" cy="63579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7.3.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Signal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Generator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Frequency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Sweep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18" name="Folyamatábra: Feldolgozás 17"/>
          <p:cNvSpPr/>
          <p:nvPr/>
        </p:nvSpPr>
        <p:spPr>
          <a:xfrm>
            <a:off x="240981" y="2027431"/>
            <a:ext cx="1348206" cy="57775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ysClr val="windowText" lastClr="000000"/>
                </a:solidFill>
              </a:rPr>
              <a:t>5.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Configuration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20" name="Folyamatábra: Feldolgozás 19"/>
          <p:cNvSpPr/>
          <p:nvPr/>
        </p:nvSpPr>
        <p:spPr>
          <a:xfrm>
            <a:off x="130175" y="3756637"/>
            <a:ext cx="1206500" cy="584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ysClr val="windowText" lastClr="000000"/>
                </a:solidFill>
              </a:rPr>
              <a:t>6.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Report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22" name="Folyamatábra: Feldolgozás 21"/>
          <p:cNvSpPr/>
          <p:nvPr/>
        </p:nvSpPr>
        <p:spPr>
          <a:xfrm>
            <a:off x="2212003" y="1943439"/>
            <a:ext cx="1206500" cy="584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ysClr val="windowText" lastClr="000000"/>
                </a:solidFill>
              </a:rPr>
              <a:t>7.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Signal</a:t>
            </a:r>
            <a:r>
              <a:rPr lang="hu-HU" sz="1600" dirty="0" smtClean="0">
                <a:solidFill>
                  <a:sysClr val="windowText" lastClr="000000"/>
                </a:solidFill>
              </a:rPr>
              <a:t>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Generator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23" name="Folyamatábra: Feldolgozás 22"/>
          <p:cNvSpPr/>
          <p:nvPr/>
        </p:nvSpPr>
        <p:spPr>
          <a:xfrm>
            <a:off x="1861886" y="3187976"/>
            <a:ext cx="1574800" cy="58275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1.1. COM Port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Spectrum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Analyzer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24" name="Folyamatábra: Feldolgozás 23"/>
          <p:cNvSpPr/>
          <p:nvPr/>
        </p:nvSpPr>
        <p:spPr>
          <a:xfrm>
            <a:off x="1861886" y="4004868"/>
            <a:ext cx="1574800" cy="75516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6.2. Advanced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Remote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Command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(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developer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only</a:t>
            </a:r>
            <a:r>
              <a:rPr lang="hu-HU" sz="1400" dirty="0" smtClean="0">
                <a:solidFill>
                  <a:sysClr val="windowText" lastClr="000000"/>
                </a:solidFill>
              </a:rPr>
              <a:t>)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Szögletes összekötő 24"/>
          <p:cNvCxnSpPr>
            <a:stCxn id="22" idx="3"/>
            <a:endCxn id="12" idx="1"/>
          </p:cNvCxnSpPr>
          <p:nvPr/>
        </p:nvCxnSpPr>
        <p:spPr>
          <a:xfrm>
            <a:off x="3418503" y="2235539"/>
            <a:ext cx="820624" cy="41415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zögletes összekötő 25"/>
          <p:cNvCxnSpPr>
            <a:stCxn id="22" idx="3"/>
            <a:endCxn id="13" idx="1"/>
          </p:cNvCxnSpPr>
          <p:nvPr/>
        </p:nvCxnSpPr>
        <p:spPr>
          <a:xfrm>
            <a:off x="3418503" y="2235539"/>
            <a:ext cx="804580" cy="123686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zögletes összekötő 26"/>
          <p:cNvCxnSpPr>
            <a:stCxn id="22" idx="3"/>
            <a:endCxn id="15" idx="1"/>
          </p:cNvCxnSpPr>
          <p:nvPr/>
        </p:nvCxnSpPr>
        <p:spPr>
          <a:xfrm>
            <a:off x="3418503" y="2235539"/>
            <a:ext cx="804580" cy="22357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>
            <a:stCxn id="18" idx="3"/>
            <a:endCxn id="23" idx="1"/>
          </p:cNvCxnSpPr>
          <p:nvPr/>
        </p:nvCxnSpPr>
        <p:spPr>
          <a:xfrm>
            <a:off x="1589187" y="2316311"/>
            <a:ext cx="272699" cy="116304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zögletes összekötő 29"/>
          <p:cNvCxnSpPr>
            <a:stCxn id="20" idx="3"/>
            <a:endCxn id="23" idx="1"/>
          </p:cNvCxnSpPr>
          <p:nvPr/>
        </p:nvCxnSpPr>
        <p:spPr>
          <a:xfrm flipV="1">
            <a:off x="1336675" y="3479355"/>
            <a:ext cx="525211" cy="56938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zögletes összekötő 30"/>
          <p:cNvCxnSpPr>
            <a:stCxn id="20" idx="3"/>
            <a:endCxn id="24" idx="1"/>
          </p:cNvCxnSpPr>
          <p:nvPr/>
        </p:nvCxnSpPr>
        <p:spPr>
          <a:xfrm>
            <a:off x="1336675" y="4048737"/>
            <a:ext cx="525211" cy="33371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lyamatábra: Feldolgozás 36"/>
          <p:cNvSpPr/>
          <p:nvPr/>
        </p:nvSpPr>
        <p:spPr>
          <a:xfrm>
            <a:off x="7011896" y="3968112"/>
            <a:ext cx="1586526" cy="48662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8.1. COM Port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Spectrum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Analyzer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39" name="Folyamatábra: Feldolgozás 38"/>
          <p:cNvSpPr/>
          <p:nvPr/>
        </p:nvSpPr>
        <p:spPr>
          <a:xfrm>
            <a:off x="6792843" y="4845912"/>
            <a:ext cx="1273313" cy="509393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ysClr val="windowText" lastClr="000000"/>
                </a:solidFill>
              </a:rPr>
              <a:t>8.2.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Sniffer</a:t>
            </a:r>
            <a:r>
              <a:rPr lang="hu-HU" sz="1400" dirty="0" smtClean="0">
                <a:solidFill>
                  <a:sysClr val="windowText" lastClr="000000"/>
                </a:solidFill>
              </a:rPr>
              <a:t> </a:t>
            </a:r>
            <a:r>
              <a:rPr lang="hu-HU" sz="1400" dirty="0" err="1" smtClean="0">
                <a:solidFill>
                  <a:sysClr val="windowText" lastClr="000000"/>
                </a:solidFill>
              </a:rPr>
              <a:t>Mode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sp>
        <p:nvSpPr>
          <p:cNvPr id="40" name="Folyamatábra: Feldolgozás 39"/>
          <p:cNvSpPr/>
          <p:nvPr/>
        </p:nvSpPr>
        <p:spPr>
          <a:xfrm>
            <a:off x="5867400" y="2024170"/>
            <a:ext cx="1375581" cy="584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ysClr val="windowText" lastClr="000000"/>
                </a:solidFill>
              </a:rPr>
              <a:t>8.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Signal</a:t>
            </a:r>
            <a:r>
              <a:rPr lang="hu-HU" sz="1600" dirty="0" smtClean="0">
                <a:solidFill>
                  <a:sysClr val="windowText" lastClr="000000"/>
                </a:solidFill>
              </a:rPr>
              <a:t> Data 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Sniffer</a:t>
            </a:r>
            <a:r>
              <a:rPr lang="hu-HU" sz="1600" dirty="0" smtClean="0">
                <a:solidFill>
                  <a:sysClr val="windowText" lastClr="000000"/>
                </a:solidFill>
              </a:rPr>
              <a:t> (</a:t>
            </a:r>
            <a:r>
              <a:rPr lang="hu-HU" sz="1600" dirty="0" err="1" smtClean="0">
                <a:solidFill>
                  <a:sysClr val="windowText" lastClr="000000"/>
                </a:solidFill>
              </a:rPr>
              <a:t>Beta</a:t>
            </a:r>
            <a:r>
              <a:rPr lang="hu-HU" sz="1600" dirty="0" smtClean="0">
                <a:solidFill>
                  <a:sysClr val="windowText" lastClr="000000"/>
                </a:solidFill>
              </a:rPr>
              <a:t>)</a:t>
            </a:r>
            <a:endParaRPr lang="hu-HU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41" name="Szögletes összekötő 40"/>
          <p:cNvCxnSpPr>
            <a:stCxn id="40" idx="3"/>
            <a:endCxn id="37" idx="1"/>
          </p:cNvCxnSpPr>
          <p:nvPr/>
        </p:nvCxnSpPr>
        <p:spPr>
          <a:xfrm flipH="1">
            <a:off x="7011896" y="2316270"/>
            <a:ext cx="231085" cy="1895156"/>
          </a:xfrm>
          <a:prstGeom prst="bentConnector5">
            <a:avLst>
              <a:gd name="adj1" fmla="val -98925"/>
              <a:gd name="adj2" fmla="val 51287"/>
              <a:gd name="adj3" fmla="val 19892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zögletes összekötő 42"/>
          <p:cNvCxnSpPr>
            <a:stCxn id="40" idx="3"/>
            <a:endCxn id="39" idx="1"/>
          </p:cNvCxnSpPr>
          <p:nvPr/>
        </p:nvCxnSpPr>
        <p:spPr>
          <a:xfrm flipH="1">
            <a:off x="6792843" y="2316270"/>
            <a:ext cx="450138" cy="2784339"/>
          </a:xfrm>
          <a:prstGeom prst="bentConnector5">
            <a:avLst>
              <a:gd name="adj1" fmla="val -50784"/>
              <a:gd name="adj2" fmla="val 50672"/>
              <a:gd name="adj3" fmla="val 15078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/>
              <a:t>Szoftver kezelőfelület</a:t>
            </a:r>
            <a:endParaRPr lang="hu-HU" altLang="hu-HU" sz="4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" y="1282107"/>
            <a:ext cx="5985380" cy="83077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3" y="2305906"/>
            <a:ext cx="2633453" cy="1551856"/>
          </a:xfrm>
          <a:prstGeom prst="rect">
            <a:avLst/>
          </a:prstGeom>
        </p:spPr>
      </p:pic>
      <p:sp>
        <p:nvSpPr>
          <p:cNvPr id="10" name="Lekerekített téglalapbuborék 9"/>
          <p:cNvSpPr/>
          <p:nvPr/>
        </p:nvSpPr>
        <p:spPr>
          <a:xfrm>
            <a:off x="6658504" y="1413863"/>
            <a:ext cx="1096963" cy="364137"/>
          </a:xfrm>
          <a:prstGeom prst="wedgeRoundRectCallout">
            <a:avLst>
              <a:gd name="adj1" fmla="val -104718"/>
              <a:gd name="adj2" fmla="val -1473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Menüsor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716" y="2300537"/>
            <a:ext cx="2208196" cy="15572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932" y="2305907"/>
            <a:ext cx="2260893" cy="1551856"/>
          </a:xfrm>
          <a:prstGeom prst="rect">
            <a:avLst/>
          </a:prstGeom>
        </p:spPr>
      </p:pic>
      <p:sp>
        <p:nvSpPr>
          <p:cNvPr id="18" name="Lekerekített téglalapbuborék 17"/>
          <p:cNvSpPr/>
          <p:nvPr/>
        </p:nvSpPr>
        <p:spPr>
          <a:xfrm>
            <a:off x="6972385" y="4014162"/>
            <a:ext cx="1969798" cy="1965647"/>
          </a:xfrm>
          <a:prstGeom prst="wedgeRoundRectCallout">
            <a:avLst>
              <a:gd name="adj1" fmla="val -64655"/>
              <a:gd name="adj2" fmla="val -6418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Grafikon formátum és az adatok statisztikájának megjelenítése.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Lekerekített téglalapbuborék 18"/>
          <p:cNvSpPr/>
          <p:nvPr/>
        </p:nvSpPr>
        <p:spPr>
          <a:xfrm>
            <a:off x="76487" y="4287808"/>
            <a:ext cx="2844513" cy="1393325"/>
          </a:xfrm>
          <a:prstGeom prst="wedgeRoundRectCallout">
            <a:avLst>
              <a:gd name="adj1" fmla="val -18676"/>
              <a:gd name="adj2" fmla="val -8953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Virtuális COM Port-ként installálja magát az USB-n. kiválasztása (alapból megadja) és eszköz csatlakoztatása.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Lekerekített téglalapbuborék 19"/>
          <p:cNvSpPr/>
          <p:nvPr/>
        </p:nvSpPr>
        <p:spPr>
          <a:xfrm>
            <a:off x="3043600" y="4341363"/>
            <a:ext cx="3726968" cy="1174257"/>
          </a:xfrm>
          <a:prstGeom prst="wedgeRoundRectCallout">
            <a:avLst>
              <a:gd name="adj1" fmla="val -29684"/>
              <a:gd name="adj2" fmla="val -1021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Mérés indítás és felfüggesztés.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Az aktuális megjelenített mintaszám.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Az átlag, min ,</a:t>
            </a:r>
            <a:r>
              <a:rPr lang="hu-HU" dirty="0" err="1" smtClean="0">
                <a:solidFill>
                  <a:schemeClr val="tx1"/>
                </a:solidFill>
              </a:rPr>
              <a:t>max</a:t>
            </a:r>
            <a:r>
              <a:rPr lang="hu-HU" dirty="0" smtClean="0">
                <a:solidFill>
                  <a:schemeClr val="tx1"/>
                </a:solidFill>
              </a:rPr>
              <a:t> kiszámításához használt ismétlés szám.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sp>
        <p:nvSpPr>
          <p:cNvPr id="11" name="Folyamatábra: Feldolgozás 10"/>
          <p:cNvSpPr/>
          <p:nvPr/>
        </p:nvSpPr>
        <p:spPr>
          <a:xfrm>
            <a:off x="76488" y="1515291"/>
            <a:ext cx="2637228" cy="597594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9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/>
              <a:t>Szoftver kezelőfelület</a:t>
            </a:r>
            <a:endParaRPr lang="hu-HU" altLang="hu-HU" sz="4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" y="1282107"/>
            <a:ext cx="5985380" cy="830778"/>
          </a:xfrm>
          <a:prstGeom prst="rect">
            <a:avLst/>
          </a:prstGeom>
        </p:spPr>
      </p:pic>
      <p:sp>
        <p:nvSpPr>
          <p:cNvPr id="10" name="Lekerekített téglalapbuborék 9"/>
          <p:cNvSpPr/>
          <p:nvPr/>
        </p:nvSpPr>
        <p:spPr>
          <a:xfrm>
            <a:off x="6658504" y="1413863"/>
            <a:ext cx="1096963" cy="364137"/>
          </a:xfrm>
          <a:prstGeom prst="wedgeRoundRectCallout">
            <a:avLst>
              <a:gd name="adj1" fmla="val -104718"/>
              <a:gd name="adj2" fmla="val -1473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Menüsor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1" y="2475719"/>
            <a:ext cx="4286793" cy="12892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309" y="2475719"/>
            <a:ext cx="3484200" cy="1289261"/>
          </a:xfrm>
          <a:prstGeom prst="rect">
            <a:avLst/>
          </a:prstGeom>
        </p:spPr>
      </p:pic>
      <p:sp>
        <p:nvSpPr>
          <p:cNvPr id="16" name="Lekerekített téglalapbuborék 15"/>
          <p:cNvSpPr/>
          <p:nvPr/>
        </p:nvSpPr>
        <p:spPr>
          <a:xfrm>
            <a:off x="556666" y="4127813"/>
            <a:ext cx="2822260" cy="1138253"/>
          </a:xfrm>
          <a:prstGeom prst="wedgeRoundRectCallout">
            <a:avLst>
              <a:gd name="adj1" fmla="val 26646"/>
              <a:gd name="adj2" fmla="val -9671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Mért frekvencia tartomány (X tengely).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Jelszint alsó, felső sávhatár (Y tengely).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Lekerekített téglalapbuborék 16"/>
          <p:cNvSpPr/>
          <p:nvPr/>
        </p:nvSpPr>
        <p:spPr>
          <a:xfrm>
            <a:off x="5318586" y="4159671"/>
            <a:ext cx="3533313" cy="1797015"/>
          </a:xfrm>
          <a:prstGeom prst="wedgeRoundRectCallout">
            <a:avLst>
              <a:gd name="adj1" fmla="val -50642"/>
              <a:gd name="adj2" fmla="val -976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Több markert rá lehet tenni és különböző statisztikai értékekhez lehet rendelni. A Delta Markereket az elsődleges markerekhez képest eltolt frekvenciával lehet megadni.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sp>
        <p:nvSpPr>
          <p:cNvPr id="11" name="Folyamatábra: Feldolgozás 10"/>
          <p:cNvSpPr/>
          <p:nvPr/>
        </p:nvSpPr>
        <p:spPr>
          <a:xfrm>
            <a:off x="2632742" y="1483434"/>
            <a:ext cx="3429125" cy="597594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743" y="3977712"/>
            <a:ext cx="1520822" cy="1239188"/>
          </a:xfrm>
          <a:prstGeom prst="rect">
            <a:avLst/>
          </a:prstGeom>
        </p:spPr>
      </p:pic>
      <p:cxnSp>
        <p:nvCxnSpPr>
          <p:cNvPr id="14" name="Egyenes összekötő nyíllal 13"/>
          <p:cNvCxnSpPr/>
          <p:nvPr/>
        </p:nvCxnSpPr>
        <p:spPr>
          <a:xfrm flipH="1">
            <a:off x="4860971" y="3428206"/>
            <a:ext cx="399594" cy="5495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FM rádió adók</a:t>
            </a:r>
            <a:endParaRPr lang="hu-HU" altLang="hu-HU" sz="4400" dirty="0"/>
          </a:p>
        </p:txBody>
      </p:sp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7599" y="1126999"/>
            <a:ext cx="7804052" cy="4227195"/>
          </a:xfrm>
          <a:prstGeom prst="rect">
            <a:avLst/>
          </a:prstGeom>
        </p:spPr>
      </p:pic>
      <p:sp>
        <p:nvSpPr>
          <p:cNvPr id="2" name="Lekerekített téglalapbuborék 1"/>
          <p:cNvSpPr/>
          <p:nvPr/>
        </p:nvSpPr>
        <p:spPr>
          <a:xfrm>
            <a:off x="4189388" y="1871123"/>
            <a:ext cx="1495425" cy="702130"/>
          </a:xfrm>
          <a:prstGeom prst="wedgeRoundRectCallout">
            <a:avLst>
              <a:gd name="adj1" fmla="val -11965"/>
              <a:gd name="adj2" fmla="val 746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Dankó rádió 100,8 MHz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Lekerekített téglalapbuborék 6"/>
          <p:cNvSpPr/>
          <p:nvPr/>
        </p:nvSpPr>
        <p:spPr>
          <a:xfrm>
            <a:off x="6791325" y="1520058"/>
            <a:ext cx="1495425" cy="702130"/>
          </a:xfrm>
          <a:prstGeom prst="wedgeRoundRectCallout">
            <a:avLst>
              <a:gd name="adj1" fmla="val -83940"/>
              <a:gd name="adj2" fmla="val 8185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Bartók rádió 105,3 MHz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Lekerekített téglalapbuborék 8"/>
          <p:cNvSpPr/>
          <p:nvPr/>
        </p:nvSpPr>
        <p:spPr>
          <a:xfrm>
            <a:off x="1543050" y="4196769"/>
            <a:ext cx="1495425" cy="702130"/>
          </a:xfrm>
          <a:prstGeom prst="wedgeRoundRectCallout">
            <a:avLst>
              <a:gd name="adj1" fmla="val 38990"/>
              <a:gd name="adj2" fmla="val -2206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Petőfi rádió 94,8 MHz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7429500" y="4082468"/>
            <a:ext cx="1562100" cy="709751"/>
          </a:xfrm>
          <a:prstGeom prst="wedgeRoundRectCallout">
            <a:avLst>
              <a:gd name="adj1" fmla="val -81392"/>
              <a:gd name="adj2" fmla="val -2084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Kossuth rádió 107,8 MHz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" name="Lekerekített téglalapbuborék 10"/>
          <p:cNvSpPr/>
          <p:nvPr/>
        </p:nvSpPr>
        <p:spPr>
          <a:xfrm>
            <a:off x="5464126" y="4688225"/>
            <a:ext cx="1495425" cy="702130"/>
          </a:xfrm>
          <a:prstGeom prst="wedgeRoundRectCallout">
            <a:avLst>
              <a:gd name="adj1" fmla="val -46360"/>
              <a:gd name="adj2" fmla="val -1501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Class</a:t>
            </a:r>
            <a:r>
              <a:rPr lang="hu-HU" dirty="0" smtClean="0">
                <a:solidFill>
                  <a:schemeClr val="tx1"/>
                </a:solidFill>
              </a:rPr>
              <a:t> FM 103,3 MHz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sp>
        <p:nvSpPr>
          <p:cNvPr id="15" name="Lekerekített téglalapbuborék 14"/>
          <p:cNvSpPr/>
          <p:nvPr/>
        </p:nvSpPr>
        <p:spPr>
          <a:xfrm>
            <a:off x="3424262" y="5647061"/>
            <a:ext cx="1952576" cy="843514"/>
          </a:xfrm>
          <a:prstGeom prst="wedgeRoundRectCallout">
            <a:avLst>
              <a:gd name="adj1" fmla="val -76859"/>
              <a:gd name="adj2" fmla="val -4062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Marker beállítás Petőfi Rádióra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99" y="5007263"/>
            <a:ext cx="1974801" cy="14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Spektrum </a:t>
            </a:r>
            <a:r>
              <a:rPr lang="hu-HU" altLang="hu-HU" sz="4000" dirty="0"/>
              <a:t>analízis mód</a:t>
            </a:r>
            <a:endParaRPr lang="hu-HU" altLang="hu-HU" sz="4400" dirty="0"/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210" y="1444677"/>
            <a:ext cx="7633580" cy="413485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42" y="4750908"/>
            <a:ext cx="2292529" cy="1657250"/>
          </a:xfrm>
          <a:prstGeom prst="rect">
            <a:avLst/>
          </a:prstGeom>
        </p:spPr>
      </p:pic>
      <p:sp>
        <p:nvSpPr>
          <p:cNvPr id="10" name="Lekerekített téglalapbuborék 9"/>
          <p:cNvSpPr/>
          <p:nvPr/>
        </p:nvSpPr>
        <p:spPr>
          <a:xfrm>
            <a:off x="4311240" y="5095259"/>
            <a:ext cx="2479146" cy="741714"/>
          </a:xfrm>
          <a:prstGeom prst="wedgeRoundRectCallout">
            <a:avLst>
              <a:gd name="adj1" fmla="val -88693"/>
              <a:gd name="adj2" fmla="val -32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Ki lehet választani, hogy csak a valós idejű adatokat jelenítse meg.</a:t>
            </a:r>
            <a:endParaRPr lang="hu-HU" sz="1600" dirty="0">
              <a:solidFill>
                <a:schemeClr val="tx1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1803400" y="2160285"/>
            <a:ext cx="617498" cy="26588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9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Spektrum </a:t>
            </a:r>
            <a:r>
              <a:rPr lang="hu-HU" altLang="hu-HU" sz="4000" dirty="0"/>
              <a:t>analízis mód</a:t>
            </a:r>
            <a:endParaRPr lang="hu-HU" altLang="hu-HU" sz="4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65" y="1174475"/>
            <a:ext cx="8321469" cy="4507462"/>
          </a:xfrm>
          <a:prstGeom prst="rect">
            <a:avLst/>
          </a:prstGeom>
        </p:spPr>
      </p:pic>
      <p:sp>
        <p:nvSpPr>
          <p:cNvPr id="12" name="Lekerekített téglalapbuborék 11"/>
          <p:cNvSpPr/>
          <p:nvPr/>
        </p:nvSpPr>
        <p:spPr>
          <a:xfrm>
            <a:off x="4067358" y="5482126"/>
            <a:ext cx="2479146" cy="741714"/>
          </a:xfrm>
          <a:prstGeom prst="wedgeRoundRectCallout">
            <a:avLst>
              <a:gd name="adj1" fmla="val -79472"/>
              <a:gd name="adj2" fmla="val 120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Max </a:t>
            </a:r>
            <a:r>
              <a:rPr lang="hu-HU" sz="1600" dirty="0" err="1" smtClean="0">
                <a:solidFill>
                  <a:schemeClr val="tx1"/>
                </a:solidFill>
              </a:rPr>
              <a:t>Peak</a:t>
            </a:r>
            <a:r>
              <a:rPr lang="hu-HU" sz="1600" dirty="0" smtClean="0">
                <a:solidFill>
                  <a:schemeClr val="tx1"/>
                </a:solidFill>
              </a:rPr>
              <a:t>, </a:t>
            </a:r>
            <a:r>
              <a:rPr lang="hu-HU" sz="1600" dirty="0" err="1" smtClean="0">
                <a:solidFill>
                  <a:schemeClr val="tx1"/>
                </a:solidFill>
              </a:rPr>
              <a:t>Max</a:t>
            </a:r>
            <a:r>
              <a:rPr lang="hu-HU" sz="1600" dirty="0" smtClean="0">
                <a:solidFill>
                  <a:schemeClr val="tx1"/>
                </a:solidFill>
              </a:rPr>
              <a:t> hold és Minimum megjelenítése.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756" y="5098697"/>
            <a:ext cx="2137144" cy="1508572"/>
          </a:xfrm>
          <a:prstGeom prst="rect">
            <a:avLst/>
          </a:prstGeom>
        </p:spPr>
      </p:pic>
      <p:cxnSp>
        <p:nvCxnSpPr>
          <p:cNvPr id="14" name="Egyenes összekötő nyíllal 13"/>
          <p:cNvCxnSpPr/>
          <p:nvPr/>
        </p:nvCxnSpPr>
        <p:spPr>
          <a:xfrm flipH="1">
            <a:off x="1841500" y="2029385"/>
            <a:ext cx="101027" cy="30693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0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 Explorer</a:t>
            </a:r>
            <a:endParaRPr lang="hu-HU" altLang="hu-HU" sz="4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sp>
        <p:nvSpPr>
          <p:cNvPr id="4" name="Folyamatábra: Feldolgozás 3"/>
          <p:cNvSpPr/>
          <p:nvPr/>
        </p:nvSpPr>
        <p:spPr>
          <a:xfrm>
            <a:off x="482600" y="1100667"/>
            <a:ext cx="8255000" cy="13208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Első rész v.1.0  ---  2017.03.09.  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Olcsó kategóriájú (&lt; 400 USD), szoftverrel támogatott eszközök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9" name="Folyamatábra: Feldolgozás 8"/>
          <p:cNvSpPr/>
          <p:nvPr/>
        </p:nvSpPr>
        <p:spPr>
          <a:xfrm>
            <a:off x="482600" y="2677641"/>
            <a:ext cx="8255000" cy="13208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Második rész v.2.0 </a:t>
            </a:r>
            <a:r>
              <a:rPr lang="hu-HU" sz="2000" dirty="0">
                <a:solidFill>
                  <a:schemeClr val="tx1"/>
                </a:solidFill>
              </a:rPr>
              <a:t> --- </a:t>
            </a:r>
            <a:r>
              <a:rPr lang="hu-HU" sz="2000" dirty="0" smtClean="0">
                <a:solidFill>
                  <a:schemeClr val="tx1"/>
                </a:solidFill>
              </a:rPr>
              <a:t> 2017.05.24.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Professzionális hordozható rádió spektrum mérő eszközök (&lt; 4 000 USD) opciókkal (n * 3 000 USD)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0" name="Folyamatábra: Feldolgozás 9"/>
          <p:cNvSpPr/>
          <p:nvPr/>
        </p:nvSpPr>
        <p:spPr>
          <a:xfrm>
            <a:off x="482600" y="4250505"/>
            <a:ext cx="8255000" cy="13208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Harmadik rész v.3.0 </a:t>
            </a:r>
            <a:r>
              <a:rPr lang="hu-HU" sz="2000" dirty="0">
                <a:solidFill>
                  <a:schemeClr val="tx1"/>
                </a:solidFill>
              </a:rPr>
              <a:t> --- </a:t>
            </a:r>
            <a:r>
              <a:rPr lang="hu-HU" sz="2000" dirty="0" smtClean="0">
                <a:solidFill>
                  <a:schemeClr val="tx1"/>
                </a:solidFill>
              </a:rPr>
              <a:t> 2017. ősz vagy 2018 év eleje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Professzionális </a:t>
            </a:r>
            <a:r>
              <a:rPr lang="hu-HU" sz="2000" dirty="0" smtClean="0">
                <a:solidFill>
                  <a:schemeClr val="tx1"/>
                </a:solidFill>
              </a:rPr>
              <a:t>labor műszerek (&lt; 40 000 USD)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err="1" smtClean="0"/>
              <a:t>Wifi</a:t>
            </a:r>
            <a:r>
              <a:rPr lang="hu-HU" altLang="hu-HU" sz="4000" dirty="0" smtClean="0"/>
              <a:t> analízis mód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6" name="Kép 5"/>
          <p:cNvPicPr/>
          <p:nvPr/>
        </p:nvPicPr>
        <p:blipFill>
          <a:blip r:embed="rId3"/>
          <a:stretch>
            <a:fillRect/>
          </a:stretch>
        </p:blipFill>
        <p:spPr>
          <a:xfrm>
            <a:off x="671439" y="1868805"/>
            <a:ext cx="7801122" cy="4225608"/>
          </a:xfrm>
          <a:prstGeom prst="rect">
            <a:avLst/>
          </a:prstGeom>
        </p:spPr>
      </p:pic>
      <p:sp>
        <p:nvSpPr>
          <p:cNvPr id="7" name="Lekerekített téglalapbuborék 6"/>
          <p:cNvSpPr/>
          <p:nvPr/>
        </p:nvSpPr>
        <p:spPr>
          <a:xfrm>
            <a:off x="5867400" y="1106805"/>
            <a:ext cx="3092268" cy="1593987"/>
          </a:xfrm>
          <a:prstGeom prst="wedgeRoundRectCallout">
            <a:avLst>
              <a:gd name="adj1" fmla="val -49642"/>
              <a:gd name="adj2" fmla="val 10003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2.4 </a:t>
            </a:r>
            <a:r>
              <a:rPr lang="hu-HU" sz="1600" dirty="0" err="1" smtClean="0">
                <a:solidFill>
                  <a:schemeClr val="tx1"/>
                </a:solidFill>
              </a:rPr>
              <a:t>GHz-es</a:t>
            </a:r>
            <a:r>
              <a:rPr lang="hu-HU" sz="1600" dirty="0" smtClean="0">
                <a:solidFill>
                  <a:schemeClr val="tx1"/>
                </a:solidFill>
              </a:rPr>
              <a:t> és 5 </a:t>
            </a:r>
            <a:r>
              <a:rPr lang="hu-HU" sz="1600" dirty="0" err="1" smtClean="0">
                <a:solidFill>
                  <a:schemeClr val="tx1"/>
                </a:solidFill>
              </a:rPr>
              <a:t>GHz-es</a:t>
            </a:r>
            <a:r>
              <a:rPr lang="hu-HU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err="1" smtClean="0">
                <a:solidFill>
                  <a:schemeClr val="tx1"/>
                </a:solidFill>
              </a:rPr>
              <a:t>sáv-ban</a:t>
            </a:r>
            <a:r>
              <a:rPr lang="hu-HU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err="1" smtClean="0">
                <a:solidFill>
                  <a:schemeClr val="tx1"/>
                </a:solidFill>
              </a:rPr>
              <a:t>Wifi</a:t>
            </a:r>
            <a:r>
              <a:rPr lang="hu-HU" sz="1600" dirty="0" smtClean="0">
                <a:solidFill>
                  <a:schemeClr val="tx1"/>
                </a:solidFill>
              </a:rPr>
              <a:t> analízisre is használható</a:t>
            </a:r>
            <a:r>
              <a:rPr lang="hu-HU" sz="1600" dirty="0">
                <a:solidFill>
                  <a:schemeClr val="tx1"/>
                </a:solidFill>
              </a:rPr>
              <a:t>.</a:t>
            </a:r>
            <a:r>
              <a:rPr lang="hu-HU" sz="1600" dirty="0" smtClean="0">
                <a:solidFill>
                  <a:schemeClr val="tx1"/>
                </a:solidFill>
              </a:rPr>
              <a:t> Ezt azonban csak a műszeren választhatjuk ki lásd 1-es menü az eszközön.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DVB-T TV adás </a:t>
            </a:r>
            <a:r>
              <a:rPr lang="hu-HU" altLang="hu-HU" sz="4000" dirty="0"/>
              <a:t>vizsgálata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8" y="1842822"/>
            <a:ext cx="7440063" cy="3781953"/>
          </a:xfrm>
          <a:prstGeom prst="rect">
            <a:avLst/>
          </a:prstGeom>
        </p:spPr>
      </p:pic>
      <p:sp>
        <p:nvSpPr>
          <p:cNvPr id="9" name="Lekerekített téglalapbuborék 8"/>
          <p:cNvSpPr/>
          <p:nvPr/>
        </p:nvSpPr>
        <p:spPr>
          <a:xfrm>
            <a:off x="1061691" y="1579225"/>
            <a:ext cx="2888009" cy="833775"/>
          </a:xfrm>
          <a:prstGeom prst="wedgeRoundRectCallout">
            <a:avLst>
              <a:gd name="adj1" fmla="val 72884"/>
              <a:gd name="adj2" fmla="val 5116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Látható 610 és 634 MHz környékén a jel.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DVB-T TV adás vizsgálata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5" y="1506186"/>
            <a:ext cx="8640000" cy="4450500"/>
          </a:xfrm>
          <a:prstGeom prst="rect">
            <a:avLst/>
          </a:prstGeom>
        </p:spPr>
      </p:pic>
      <p:sp>
        <p:nvSpPr>
          <p:cNvPr id="10" name="Lekerekített téglalapbuborék 9"/>
          <p:cNvSpPr/>
          <p:nvPr/>
        </p:nvSpPr>
        <p:spPr>
          <a:xfrm>
            <a:off x="1121926" y="1964216"/>
            <a:ext cx="2474715" cy="622229"/>
          </a:xfrm>
          <a:prstGeom prst="wedgeRoundRectCallout">
            <a:avLst>
              <a:gd name="adj1" fmla="val 64969"/>
              <a:gd name="adj2" fmla="val 861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610 MHz-en A multiplex 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8 csatornával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7" name="Lekerekített téglalapbuborék 6"/>
          <p:cNvSpPr/>
          <p:nvPr/>
        </p:nvSpPr>
        <p:spPr>
          <a:xfrm>
            <a:off x="6192142" y="1506186"/>
            <a:ext cx="2474715" cy="622229"/>
          </a:xfrm>
          <a:prstGeom prst="wedgeRoundRectCallout">
            <a:avLst>
              <a:gd name="adj1" fmla="val -8227"/>
              <a:gd name="adj2" fmla="val 17576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634 MHz-en D multiplex 15 csatornával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err="1" smtClean="0"/>
              <a:t>Waterfall</a:t>
            </a:r>
            <a:endParaRPr lang="hu-HU" altLang="hu-HU" sz="4400" dirty="0"/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4446" y="1339712"/>
            <a:ext cx="8114253" cy="437528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sp>
        <p:nvSpPr>
          <p:cNvPr id="6" name="Lekerekített téglalapbuborék 5"/>
          <p:cNvSpPr/>
          <p:nvPr/>
        </p:nvSpPr>
        <p:spPr>
          <a:xfrm>
            <a:off x="6051733" y="1659185"/>
            <a:ext cx="3092267" cy="1124466"/>
          </a:xfrm>
          <a:prstGeom prst="wedgeRoundRectCallout">
            <a:avLst>
              <a:gd name="adj1" fmla="val -81726"/>
              <a:gd name="adj2" fmla="val 2468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Külön megjeleníthető a vízesés is, a jobb láthatóság érdekében állítható a jelszint felső és alsó határ.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04" y="4996445"/>
            <a:ext cx="4286793" cy="1289261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 flipH="1">
            <a:off x="1353971" y="2198804"/>
            <a:ext cx="791755" cy="2797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err="1" smtClean="0"/>
              <a:t>Power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Channel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6" name="Kép 5"/>
          <p:cNvPicPr/>
          <p:nvPr/>
        </p:nvPicPr>
        <p:blipFill rotWithShape="1">
          <a:blip r:embed="rId3"/>
          <a:srcRect r="24264" b="1396"/>
          <a:stretch/>
        </p:blipFill>
        <p:spPr>
          <a:xfrm>
            <a:off x="240736" y="1092662"/>
            <a:ext cx="8750863" cy="5194927"/>
          </a:xfrm>
          <a:prstGeom prst="rect">
            <a:avLst/>
          </a:prstGeom>
        </p:spPr>
      </p:pic>
      <p:sp>
        <p:nvSpPr>
          <p:cNvPr id="7" name="Lekerekített téglalapbuborék 6"/>
          <p:cNvSpPr/>
          <p:nvPr/>
        </p:nvSpPr>
        <p:spPr>
          <a:xfrm>
            <a:off x="713832" y="3277467"/>
            <a:ext cx="2963136" cy="982069"/>
          </a:xfrm>
          <a:prstGeom prst="wedgeRoundRectCallout">
            <a:avLst>
              <a:gd name="adj1" fmla="val 43596"/>
              <a:gd name="adj2" fmla="val -1756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Analóg műszer szimulátor a fenti frekvenciasávra.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err="1" smtClean="0"/>
              <a:t>Remote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Screen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38" y="1342003"/>
            <a:ext cx="6189834" cy="335282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38" y="4861221"/>
            <a:ext cx="3457575" cy="1066800"/>
          </a:xfrm>
          <a:prstGeom prst="rect">
            <a:avLst/>
          </a:prstGeom>
        </p:spPr>
      </p:pic>
      <p:sp>
        <p:nvSpPr>
          <p:cNvPr id="9" name="Lekerekített téglalapbuborék 8"/>
          <p:cNvSpPr/>
          <p:nvPr/>
        </p:nvSpPr>
        <p:spPr>
          <a:xfrm>
            <a:off x="5921558" y="1441313"/>
            <a:ext cx="2963136" cy="982069"/>
          </a:xfrm>
          <a:prstGeom prst="wedgeRoundRectCallout">
            <a:avLst>
              <a:gd name="adj1" fmla="val -115403"/>
              <a:gd name="adj2" fmla="val 344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Szoftverben megjeleníthető a készülék képernyője is a </a:t>
            </a:r>
            <a:r>
              <a:rPr lang="hu-HU" sz="1600" dirty="0" err="1" smtClean="0">
                <a:solidFill>
                  <a:schemeClr val="tx1"/>
                </a:solidFill>
              </a:rPr>
              <a:t>Remote</a:t>
            </a:r>
            <a:r>
              <a:rPr lang="hu-HU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err="1" smtClean="0">
                <a:solidFill>
                  <a:schemeClr val="tx1"/>
                </a:solidFill>
              </a:rPr>
              <a:t>Screen</a:t>
            </a:r>
            <a:r>
              <a:rPr lang="hu-HU" sz="1600" dirty="0" smtClean="0">
                <a:solidFill>
                  <a:schemeClr val="tx1"/>
                </a:solidFill>
              </a:rPr>
              <a:t> fül alatt.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4775144" y="4861221"/>
            <a:ext cx="4216455" cy="1066800"/>
          </a:xfrm>
          <a:prstGeom prst="wedgeRoundRectCallout">
            <a:avLst>
              <a:gd name="adj1" fmla="val -87598"/>
              <a:gd name="adj2" fmla="val 65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Nagyítás: 1 – 9 (129x85 - 1169x773)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Fejléc szöveg megjelenítése/eltüntetése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Színes/fekete-fehér.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El lehet menteni ezt a képet (</a:t>
            </a:r>
            <a:r>
              <a:rPr lang="hu-HU" sz="1600" dirty="0" err="1" smtClean="0">
                <a:solidFill>
                  <a:schemeClr val="tx1"/>
                </a:solidFill>
              </a:rPr>
              <a:t>Save</a:t>
            </a:r>
            <a:r>
              <a:rPr lang="hu-HU" sz="1600" dirty="0" smtClean="0">
                <a:solidFill>
                  <a:schemeClr val="tx1"/>
                </a:solidFill>
              </a:rPr>
              <a:t> Bitmap).</a:t>
            </a:r>
            <a:endParaRPr lang="hu-HU" sz="1600" dirty="0">
              <a:solidFill>
                <a:schemeClr val="tx1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1392071" y="1946844"/>
            <a:ext cx="791755" cy="2797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4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err="1" smtClean="0"/>
              <a:t>Configuration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50701" b="41982"/>
          <a:stretch/>
        </p:blipFill>
        <p:spPr>
          <a:xfrm>
            <a:off x="689042" y="1143866"/>
            <a:ext cx="7765916" cy="495054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87" y="4164012"/>
            <a:ext cx="1495425" cy="866775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>
            <a:off x="2921000" y="3670300"/>
            <a:ext cx="280987" cy="4937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kerekített téglalapbuborék 9"/>
          <p:cNvSpPr/>
          <p:nvPr/>
        </p:nvSpPr>
        <p:spPr>
          <a:xfrm>
            <a:off x="5036360" y="2149831"/>
            <a:ext cx="1662079" cy="694969"/>
          </a:xfrm>
          <a:prstGeom prst="wedgeRoundRectCallout">
            <a:avLst>
              <a:gd name="adj1" fmla="val -107327"/>
              <a:gd name="adj2" fmla="val 633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Beállítható, hogy hova mentsen.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11" name="Lekerekített téglalapbuborék 10"/>
          <p:cNvSpPr/>
          <p:nvPr/>
        </p:nvSpPr>
        <p:spPr>
          <a:xfrm>
            <a:off x="2230453" y="5233583"/>
            <a:ext cx="1325547" cy="633818"/>
          </a:xfrm>
          <a:prstGeom prst="wedgeRoundRectCallout">
            <a:avLst>
              <a:gd name="adj1" fmla="val -63773"/>
              <a:gd name="adj2" fmla="val -13770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Az eszköz kalibrálása.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err="1" smtClean="0"/>
              <a:t>Report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r="55704" b="39128"/>
          <a:stretch/>
        </p:blipFill>
        <p:spPr>
          <a:xfrm>
            <a:off x="419099" y="1023799"/>
            <a:ext cx="7010401" cy="52183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2706618"/>
            <a:ext cx="1924050" cy="1704975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>
            <a:off x="4471988" y="2230050"/>
            <a:ext cx="280987" cy="4937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kerekített téglalapbuborék 10"/>
          <p:cNvSpPr/>
          <p:nvPr/>
        </p:nvSpPr>
        <p:spPr>
          <a:xfrm>
            <a:off x="6642099" y="2300168"/>
            <a:ext cx="2413000" cy="1159650"/>
          </a:xfrm>
          <a:prstGeom prst="wedgeRoundRectCallout">
            <a:avLst>
              <a:gd name="adj1" fmla="val -60247"/>
              <a:gd name="adj2" fmla="val 370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Beállítható a </a:t>
            </a:r>
            <a:r>
              <a:rPr lang="hu-HU" sz="1600" dirty="0" err="1" smtClean="0">
                <a:solidFill>
                  <a:schemeClr val="tx1"/>
                </a:solidFill>
              </a:rPr>
              <a:t>Baudrate</a:t>
            </a:r>
            <a:endParaRPr lang="hu-HU" sz="1600" dirty="0" smtClean="0">
              <a:solidFill>
                <a:schemeClr val="tx1"/>
              </a:solidFill>
            </a:endParaRP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LCD ki és bekapcsolható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RFE Újraindítás, Leállítás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Konfigurálás.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Data </a:t>
            </a:r>
            <a:r>
              <a:rPr lang="hu-HU" altLang="hu-HU" sz="4000" dirty="0" err="1" smtClean="0"/>
              <a:t>Sniffer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4" y="1621004"/>
            <a:ext cx="8685205" cy="1783933"/>
          </a:xfrm>
          <a:prstGeom prst="rect">
            <a:avLst/>
          </a:prstGeom>
        </p:spPr>
      </p:pic>
      <p:sp>
        <p:nvSpPr>
          <p:cNvPr id="7" name="Lekerekített téglalapbuborék 6"/>
          <p:cNvSpPr/>
          <p:nvPr/>
        </p:nvSpPr>
        <p:spPr>
          <a:xfrm>
            <a:off x="1494015" y="4303986"/>
            <a:ext cx="6314480" cy="1362888"/>
          </a:xfrm>
          <a:prstGeom prst="wedgeRoundRectCallout">
            <a:avLst>
              <a:gd name="adj1" fmla="val -25965"/>
              <a:gd name="adj2" fmla="val -12737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Az indítás előtt először érdemes megnézni a </a:t>
            </a:r>
            <a:r>
              <a:rPr lang="hu-HU" sz="1600" dirty="0" err="1" smtClean="0">
                <a:solidFill>
                  <a:schemeClr val="tx1"/>
                </a:solidFill>
              </a:rPr>
              <a:t>Spectrum</a:t>
            </a:r>
            <a:r>
              <a:rPr lang="hu-HU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err="1" smtClean="0">
                <a:solidFill>
                  <a:schemeClr val="tx1"/>
                </a:solidFill>
              </a:rPr>
              <a:t>Analyzer</a:t>
            </a:r>
            <a:r>
              <a:rPr lang="hu-HU" sz="1600" dirty="0" smtClean="0">
                <a:solidFill>
                  <a:schemeClr val="tx1"/>
                </a:solidFill>
              </a:rPr>
              <a:t> menüben, hogy a vizsgálni kívánt frekvencián jön-e jel. Ezután az ott beállított középfrekvenciát és a küszöbértéket, valamint a másodpercenkénti mintaszámot megadva, a </a:t>
            </a:r>
            <a:r>
              <a:rPr lang="hu-HU" sz="1600" dirty="0" err="1" smtClean="0">
                <a:solidFill>
                  <a:schemeClr val="tx1"/>
                </a:solidFill>
              </a:rPr>
              <a:t>Send</a:t>
            </a:r>
            <a:r>
              <a:rPr lang="hu-HU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err="1" smtClean="0">
                <a:solidFill>
                  <a:schemeClr val="tx1"/>
                </a:solidFill>
              </a:rPr>
              <a:t>Config</a:t>
            </a:r>
            <a:r>
              <a:rPr lang="hu-HU" sz="1600" dirty="0" smtClean="0">
                <a:solidFill>
                  <a:schemeClr val="tx1"/>
                </a:solidFill>
              </a:rPr>
              <a:t> gombbal az eszközön beállítás után a RUN gombbal indítható.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9" name="Lekerekített téglalapbuborék 8"/>
          <p:cNvSpPr/>
          <p:nvPr/>
        </p:nvSpPr>
        <p:spPr>
          <a:xfrm>
            <a:off x="6315793" y="3190749"/>
            <a:ext cx="1931122" cy="899468"/>
          </a:xfrm>
          <a:prstGeom prst="wedgeRoundRectCallout">
            <a:avLst>
              <a:gd name="adj1" fmla="val 5396"/>
              <a:gd name="adj2" fmla="val -744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20 000 – 500 000 közötti értéket kell megadni.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Data </a:t>
            </a:r>
            <a:r>
              <a:rPr lang="hu-HU" altLang="hu-HU" sz="4000" dirty="0" err="1" smtClean="0"/>
              <a:t>Sniffer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-1" r="-330" b="622"/>
          <a:stretch/>
        </p:blipFill>
        <p:spPr>
          <a:xfrm>
            <a:off x="72000" y="1023799"/>
            <a:ext cx="9000000" cy="4828777"/>
          </a:xfrm>
          <a:prstGeom prst="rect">
            <a:avLst/>
          </a:prstGeom>
        </p:spPr>
      </p:pic>
      <p:sp>
        <p:nvSpPr>
          <p:cNvPr id="3" name="Folyamatábra: Feldolgozás 2"/>
          <p:cNvSpPr/>
          <p:nvPr/>
        </p:nvSpPr>
        <p:spPr>
          <a:xfrm>
            <a:off x="3708400" y="2929467"/>
            <a:ext cx="1600200" cy="2175934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buborék 12"/>
          <p:cNvSpPr/>
          <p:nvPr/>
        </p:nvSpPr>
        <p:spPr>
          <a:xfrm>
            <a:off x="5488500" y="1467773"/>
            <a:ext cx="3005795" cy="1239332"/>
          </a:xfrm>
          <a:prstGeom prst="wedgeRoundRectCallout">
            <a:avLst>
              <a:gd name="adj1" fmla="val -62352"/>
              <a:gd name="adj2" fmla="val 720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Egy rész kijelölése után a </a:t>
            </a:r>
            <a:r>
              <a:rPr lang="hu-HU" sz="1600" b="1" dirty="0" err="1" smtClean="0">
                <a:solidFill>
                  <a:schemeClr val="tx1"/>
                </a:solidFill>
              </a:rPr>
              <a:t>Sniffer</a:t>
            </a:r>
            <a:r>
              <a:rPr lang="hu-HU" sz="1600" dirty="0" smtClean="0">
                <a:solidFill>
                  <a:schemeClr val="tx1"/>
                </a:solidFill>
              </a:rPr>
              <a:t> menüpontban kiválasztva a </a:t>
            </a:r>
            <a:r>
              <a:rPr lang="hu-HU" sz="1600" b="1" dirty="0" err="1" smtClean="0">
                <a:solidFill>
                  <a:schemeClr val="tx1"/>
                </a:solidFill>
              </a:rPr>
              <a:t>Trim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</a:rPr>
              <a:t>to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</a:rPr>
              <a:t>current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</a:rPr>
              <a:t>view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opciót kiszűrhetjük a </a:t>
            </a:r>
            <a:r>
              <a:rPr lang="hu-HU" sz="1600" dirty="0" err="1" smtClean="0">
                <a:solidFill>
                  <a:schemeClr val="tx1"/>
                </a:solidFill>
              </a:rPr>
              <a:t>a</a:t>
            </a:r>
            <a:r>
              <a:rPr lang="hu-HU" sz="1600" dirty="0" smtClean="0">
                <a:solidFill>
                  <a:schemeClr val="tx1"/>
                </a:solidFill>
              </a:rPr>
              <a:t> zajt és a duplikált csomagokat.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82" y="2067617"/>
            <a:ext cx="1749425" cy="1421035"/>
          </a:xfrm>
          <a:prstGeom prst="rect">
            <a:avLst/>
          </a:prstGeom>
        </p:spPr>
      </p:pic>
      <p:cxnSp>
        <p:nvCxnSpPr>
          <p:cNvPr id="15" name="Egyenes összekötő nyíllal 14"/>
          <p:cNvCxnSpPr/>
          <p:nvPr/>
        </p:nvCxnSpPr>
        <p:spPr>
          <a:xfrm>
            <a:off x="814388" y="1318797"/>
            <a:ext cx="239712" cy="7078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2329007" y="2868884"/>
            <a:ext cx="68234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 flipV="1">
            <a:off x="370506" y="4901888"/>
            <a:ext cx="1479406" cy="1192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1919567" y="5498150"/>
            <a:ext cx="2111012" cy="5962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870606" y="6056363"/>
            <a:ext cx="403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Y tengelyen 0 vagy 1 </a:t>
            </a:r>
            <a:r>
              <a:rPr lang="hu-HU" dirty="0" smtClean="0"/>
              <a:t>érték</a:t>
            </a:r>
          </a:p>
          <a:p>
            <a:r>
              <a:rPr lang="hu-HU" dirty="0" smtClean="0"/>
              <a:t>X tengelyen idő </a:t>
            </a:r>
            <a:r>
              <a:rPr lang="hu-HU" dirty="0" err="1" smtClean="0"/>
              <a:t>mp-ben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5" name="Lekerekített téglalapbuborék 24"/>
          <p:cNvSpPr/>
          <p:nvPr/>
        </p:nvSpPr>
        <p:spPr>
          <a:xfrm>
            <a:off x="5621728" y="5346547"/>
            <a:ext cx="1931122" cy="899468"/>
          </a:xfrm>
          <a:prstGeom prst="wedgeRoundRectCallout">
            <a:avLst>
              <a:gd name="adj1" fmla="val -13918"/>
              <a:gd name="adj2" fmla="val -677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Mozgásérzékelő által küldött jel.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 Explorer család</a:t>
            </a:r>
            <a:endParaRPr lang="hu-HU" altLang="hu-HU" sz="4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17291" r="2019" b="5419"/>
          <a:stretch/>
        </p:blipFill>
        <p:spPr>
          <a:xfrm rot="5400000">
            <a:off x="4847135" y="2457517"/>
            <a:ext cx="4737275" cy="216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14064" r="8380" b="9971"/>
          <a:stretch/>
        </p:blipFill>
        <p:spPr>
          <a:xfrm rot="5400000">
            <a:off x="-224606" y="2824048"/>
            <a:ext cx="4004212" cy="2160000"/>
          </a:xfrm>
          <a:prstGeom prst="rect">
            <a:avLst/>
          </a:prstGeom>
        </p:spPr>
      </p:pic>
      <p:sp>
        <p:nvSpPr>
          <p:cNvPr id="12" name="Lekerekített téglalapbuborék 11"/>
          <p:cNvSpPr/>
          <p:nvPr/>
        </p:nvSpPr>
        <p:spPr>
          <a:xfrm>
            <a:off x="2657560" y="2089986"/>
            <a:ext cx="1794124" cy="773530"/>
          </a:xfrm>
          <a:prstGeom prst="wedgeRoundRectCallout">
            <a:avLst>
              <a:gd name="adj1" fmla="val -110204"/>
              <a:gd name="adj2" fmla="val 766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Hordozható jelgenerátor 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buborék 12"/>
          <p:cNvSpPr/>
          <p:nvPr/>
        </p:nvSpPr>
        <p:spPr>
          <a:xfrm>
            <a:off x="3369734" y="3699668"/>
            <a:ext cx="2609962" cy="1016265"/>
          </a:xfrm>
          <a:prstGeom prst="wedgeRoundRectCallout">
            <a:avLst>
              <a:gd name="adj1" fmla="val 88297"/>
              <a:gd name="adj2" fmla="val -353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Hordozható spektrum analizátor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Erről lesz ma szó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Data </a:t>
            </a:r>
            <a:r>
              <a:rPr lang="hu-HU" altLang="hu-HU" sz="4000" dirty="0" err="1" smtClean="0"/>
              <a:t>Sniffer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990706"/>
            <a:ext cx="9000000" cy="4875000"/>
          </a:xfrm>
          <a:prstGeom prst="rect">
            <a:avLst/>
          </a:prstGeom>
        </p:spPr>
      </p:pic>
      <p:sp>
        <p:nvSpPr>
          <p:cNvPr id="6" name="Lekerekített téglalapbuborék 5"/>
          <p:cNvSpPr/>
          <p:nvPr/>
        </p:nvSpPr>
        <p:spPr>
          <a:xfrm>
            <a:off x="5498378" y="2704947"/>
            <a:ext cx="1905722" cy="800253"/>
          </a:xfrm>
          <a:prstGeom prst="wedgeRoundRectCallout">
            <a:avLst>
              <a:gd name="adj1" fmla="val -121115"/>
              <a:gd name="adj2" fmla="val 11440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Kijelölt részen </a:t>
            </a:r>
            <a:r>
              <a:rPr lang="hu-HU" sz="1600" smtClean="0">
                <a:solidFill>
                  <a:schemeClr val="tx1"/>
                </a:solidFill>
              </a:rPr>
              <a:t>lévő szűrt adat</a:t>
            </a:r>
            <a:r>
              <a:rPr lang="hu-HU" sz="1600" dirty="0" smtClean="0">
                <a:solidFill>
                  <a:schemeClr val="tx1"/>
                </a:solidFill>
              </a:rPr>
              <a:t>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Data </a:t>
            </a:r>
            <a:r>
              <a:rPr lang="hu-HU" altLang="hu-HU" sz="4000" dirty="0" err="1" smtClean="0"/>
              <a:t>Sniffer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339712"/>
            <a:ext cx="9000000" cy="4875000"/>
          </a:xfrm>
          <a:prstGeom prst="rect">
            <a:avLst/>
          </a:prstGeom>
        </p:spPr>
      </p:pic>
      <p:sp>
        <p:nvSpPr>
          <p:cNvPr id="10" name="Lekerekített téglalapbuborék 9"/>
          <p:cNvSpPr/>
          <p:nvPr/>
        </p:nvSpPr>
        <p:spPr>
          <a:xfrm>
            <a:off x="5926602" y="1446258"/>
            <a:ext cx="3005795" cy="1239332"/>
          </a:xfrm>
          <a:prstGeom prst="wedgeRoundRectCallout">
            <a:avLst>
              <a:gd name="adj1" fmla="val -39936"/>
              <a:gd name="adj2" fmla="val 12254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Lehetőség van a </a:t>
            </a:r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chemeClr val="tx1"/>
                </a:solidFill>
              </a:rPr>
              <a:t>Sniffer -&gt; File load RAW from native Sniffer format] </a:t>
            </a:r>
            <a:r>
              <a:rPr lang="hu-HU" sz="1600" dirty="0" smtClean="0">
                <a:solidFill>
                  <a:schemeClr val="tx1"/>
                </a:solidFill>
              </a:rPr>
              <a:t> kiválasztani és betölteni egy minta fájlt is.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7" name="Lekerekített téglalapbuborék 6"/>
          <p:cNvSpPr/>
          <p:nvPr/>
        </p:nvSpPr>
        <p:spPr>
          <a:xfrm>
            <a:off x="685227" y="5775038"/>
            <a:ext cx="2921574" cy="943648"/>
          </a:xfrm>
          <a:prstGeom prst="wedgeRoundRectCallout">
            <a:avLst>
              <a:gd name="adj1" fmla="val -35942"/>
              <a:gd name="adj2" fmla="val -2437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Ez egy Oregon </a:t>
            </a:r>
            <a:r>
              <a:rPr lang="hu-HU" sz="1600" dirty="0" err="1" smtClean="0">
                <a:solidFill>
                  <a:schemeClr val="tx1"/>
                </a:solidFill>
              </a:rPr>
              <a:t>Scientific</a:t>
            </a:r>
            <a:r>
              <a:rPr lang="hu-HU" sz="1600" dirty="0" smtClean="0">
                <a:solidFill>
                  <a:schemeClr val="tx1"/>
                </a:solidFill>
              </a:rPr>
              <a:t> időjárás állomás által 433,92 MHz-en küldött adatfolyam.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 </a:t>
            </a:r>
            <a:r>
              <a:rPr lang="hu-HU" altLang="hu-HU" sz="4000" dirty="0" err="1" smtClean="0"/>
              <a:t>Signal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Generator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42517"/>
              </p:ext>
            </p:extLst>
          </p:nvPr>
        </p:nvGraphicFramePr>
        <p:xfrm>
          <a:off x="952500" y="1433236"/>
          <a:ext cx="7073900" cy="4006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950"/>
                <a:gridCol w="3536950"/>
              </a:tblGrid>
              <a:tr h="37546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5461">
                <a:tc>
                  <a:txBody>
                    <a:bodyPr/>
                    <a:lstStyle/>
                    <a:p>
                      <a:r>
                        <a:rPr lang="hu-HU" dirty="0" smtClean="0"/>
                        <a:t>Frekvenciatartomány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(MHz)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23.4 – 6000</a:t>
                      </a:r>
                      <a:endParaRPr lang="hu-HU" dirty="0"/>
                    </a:p>
                  </a:txBody>
                  <a:tcPr/>
                </a:tc>
              </a:tr>
              <a:tr h="375461">
                <a:tc>
                  <a:txBody>
                    <a:bodyPr/>
                    <a:lstStyle/>
                    <a:p>
                      <a:r>
                        <a:rPr lang="hu-HU" dirty="0" smtClean="0"/>
                        <a:t>Frekvencia felbontás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(KHz)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</a:tr>
              <a:tr h="375461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Frekvencia stabilitása (</a:t>
                      </a:r>
                      <a:r>
                        <a:rPr lang="hu-HU" dirty="0" err="1" smtClean="0">
                          <a:solidFill>
                            <a:schemeClr val="tx1"/>
                          </a:solidFill>
                        </a:rPr>
                        <a:t>ppm</a:t>
                      </a:r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5461">
                <a:tc>
                  <a:txBody>
                    <a:bodyPr/>
                    <a:lstStyle/>
                    <a:p>
                      <a:r>
                        <a:rPr lang="hu-HU" dirty="0" smtClean="0"/>
                        <a:t>Működési hőmérséklet (°C)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</a:t>
                      </a:r>
                      <a:r>
                        <a:rPr lang="hu-HU" baseline="0" dirty="0" smtClean="0"/>
                        <a:t> – 45</a:t>
                      </a:r>
                      <a:endParaRPr lang="hu-HU" dirty="0"/>
                    </a:p>
                  </a:txBody>
                  <a:tcPr/>
                </a:tc>
              </a:tr>
              <a:tr h="370318">
                <a:tc>
                  <a:txBody>
                    <a:bodyPr/>
                    <a:lstStyle/>
                    <a:p>
                      <a:r>
                        <a:rPr lang="hu-HU" dirty="0" smtClean="0"/>
                        <a:t>Standard SMA (ohm)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50 </a:t>
                      </a:r>
                      <a:endParaRPr lang="hu-HU" dirty="0"/>
                    </a:p>
                  </a:txBody>
                  <a:tcPr/>
                </a:tc>
              </a:tr>
              <a:tr h="370318">
                <a:tc>
                  <a:txBody>
                    <a:bodyPr/>
                    <a:lstStyle/>
                    <a:p>
                      <a:r>
                        <a:rPr lang="hu-HU" dirty="0" smtClean="0"/>
                        <a:t>LCD felbontás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(pixel)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128x6</a:t>
                      </a:r>
                      <a:endParaRPr lang="hu-HU" dirty="0"/>
                    </a:p>
                  </a:txBody>
                  <a:tcPr/>
                </a:tc>
              </a:tr>
              <a:tr h="648056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Amplitúdó</a:t>
                      </a:r>
                      <a:r>
                        <a:rPr lang="hu-H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pontossága 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(dB)</a:t>
                      </a: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+-0.5 (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normalizált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vagy</a:t>
                      </a:r>
                      <a:endParaRPr lang="hu-HU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+-3 (</a:t>
                      </a: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abszolút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318">
                <a:tc>
                  <a:txBody>
                    <a:bodyPr/>
                    <a:lstStyle/>
                    <a:p>
                      <a:r>
                        <a:rPr lang="hu-HU" dirty="0" smtClean="0"/>
                        <a:t>Súly (g)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185</a:t>
                      </a:r>
                      <a:endParaRPr lang="hu-HU" dirty="0"/>
                    </a:p>
                  </a:txBody>
                  <a:tcPr/>
                </a:tc>
              </a:tr>
              <a:tr h="370318">
                <a:tc>
                  <a:txBody>
                    <a:bodyPr/>
                    <a:lstStyle/>
                    <a:p>
                      <a:r>
                        <a:rPr lang="hu-HU" dirty="0" smtClean="0"/>
                        <a:t>méret (mm)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113x70x25 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4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 </a:t>
            </a:r>
            <a:r>
              <a:rPr lang="hu-HU" altLang="hu-HU" sz="4000" dirty="0" err="1" smtClean="0"/>
              <a:t>Signal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Generator</a:t>
            </a:r>
            <a:r>
              <a:rPr lang="hu-HU" altLang="hu-HU" sz="4000" dirty="0" smtClean="0"/>
              <a:t> bekapcsolás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281119"/>
            <a:ext cx="5991886" cy="30535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669162" y="1783536"/>
            <a:ext cx="200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Kiválasztott mód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5601530" y="1968202"/>
            <a:ext cx="1195462" cy="282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563914" y="2456072"/>
            <a:ext cx="200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Kiválasztott CW frekvencia KHz-ben</a:t>
            </a: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4127500" y="2912605"/>
            <a:ext cx="2359686" cy="97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yamatábra: Másik feldolgozás 11"/>
          <p:cNvSpPr/>
          <p:nvPr/>
        </p:nvSpPr>
        <p:spPr>
          <a:xfrm>
            <a:off x="1181100" y="4292600"/>
            <a:ext cx="4559300" cy="1042076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1181100" y="5366066"/>
            <a:ext cx="38100" cy="526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281062" y="5877212"/>
            <a:ext cx="36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Indítás/Leállítás</a:t>
            </a:r>
          </a:p>
          <a:p>
            <a:pPr algn="ctr"/>
            <a:r>
              <a:rPr lang="hu-HU" dirty="0" smtClean="0"/>
              <a:t>(Indítás után: RF POWER ON)</a:t>
            </a:r>
            <a:endParaRPr lang="hu-HU" dirty="0"/>
          </a:p>
        </p:txBody>
      </p:sp>
      <p:sp>
        <p:nvSpPr>
          <p:cNvPr id="19" name="Folyamatábra: Másik feldolgozás 18"/>
          <p:cNvSpPr/>
          <p:nvPr/>
        </p:nvSpPr>
        <p:spPr>
          <a:xfrm>
            <a:off x="495300" y="3756633"/>
            <a:ext cx="5991886" cy="535967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" name="Görbe összekötő 22"/>
          <p:cNvCxnSpPr/>
          <p:nvPr/>
        </p:nvCxnSpPr>
        <p:spPr>
          <a:xfrm rot="10800000">
            <a:off x="6487187" y="3807899"/>
            <a:ext cx="914399" cy="551824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6615501" y="4359723"/>
            <a:ext cx="2376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RF kimenő jelszint (névleges) állítható. </a:t>
            </a:r>
            <a:endParaRPr lang="hu-HU" dirty="0"/>
          </a:p>
          <a:p>
            <a:r>
              <a:rPr lang="hu-HU" dirty="0" err="1" smtClean="0"/>
              <a:t>Attenuator</a:t>
            </a:r>
            <a:r>
              <a:rPr lang="hu-HU" dirty="0" smtClean="0"/>
              <a:t>: 0/1</a:t>
            </a:r>
          </a:p>
          <a:p>
            <a:r>
              <a:rPr lang="hu-HU" dirty="0" err="1" smtClean="0"/>
              <a:t>Switch</a:t>
            </a:r>
            <a:r>
              <a:rPr lang="hu-HU" dirty="0" smtClean="0"/>
              <a:t>: 0-3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55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 </a:t>
            </a:r>
            <a:r>
              <a:rPr lang="hu-HU" altLang="hu-HU" sz="4000" dirty="0" err="1" smtClean="0"/>
              <a:t>Signal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Generator</a:t>
            </a:r>
            <a:r>
              <a:rPr lang="hu-HU" altLang="hu-HU" sz="4000" dirty="0" smtClean="0"/>
              <a:t> menü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167" y="2486636"/>
            <a:ext cx="2135455" cy="108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113" y="3756440"/>
            <a:ext cx="2127273" cy="108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377" y="5070107"/>
            <a:ext cx="2119245" cy="108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912" y="3756043"/>
            <a:ext cx="2131255" cy="1080000"/>
          </a:xfrm>
          <a:prstGeom prst="rect">
            <a:avLst/>
          </a:prstGeom>
        </p:spPr>
      </p:pic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77982"/>
              </p:ext>
            </p:extLst>
          </p:nvPr>
        </p:nvGraphicFramePr>
        <p:xfrm>
          <a:off x="292100" y="1193800"/>
          <a:ext cx="3390900" cy="227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324100"/>
              </a:tblGrid>
              <a:tr h="45466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Sorszám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Menü</a:t>
                      </a:r>
                      <a:endParaRPr lang="hu-HU" dirty="0"/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Operational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mode</a:t>
                      </a:r>
                      <a:endParaRPr lang="hu-HU" dirty="0"/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Frequency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menu</a:t>
                      </a:r>
                      <a:endParaRPr lang="hu-HU" dirty="0"/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hu-HU" dirty="0" smtClean="0"/>
                        <a:t>3.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Power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menu</a:t>
                      </a:r>
                      <a:endParaRPr lang="hu-HU" dirty="0"/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hu-HU" dirty="0" smtClean="0"/>
                        <a:t>4.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Config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menu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Egyenes összekötő nyíllal 11"/>
          <p:cNvCxnSpPr>
            <a:stCxn id="2" idx="3"/>
            <a:endCxn id="4" idx="0"/>
          </p:cNvCxnSpPr>
          <p:nvPr/>
        </p:nvCxnSpPr>
        <p:spPr>
          <a:xfrm>
            <a:off x="6774622" y="3026636"/>
            <a:ext cx="933128" cy="729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4" idx="2"/>
            <a:endCxn id="6" idx="3"/>
          </p:cNvCxnSpPr>
          <p:nvPr/>
        </p:nvCxnSpPr>
        <p:spPr>
          <a:xfrm flipH="1">
            <a:off x="6774622" y="4836440"/>
            <a:ext cx="933128" cy="773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6" idx="1"/>
            <a:endCxn id="7" idx="2"/>
          </p:cNvCxnSpPr>
          <p:nvPr/>
        </p:nvCxnSpPr>
        <p:spPr>
          <a:xfrm flipH="1" flipV="1">
            <a:off x="3573540" y="4836043"/>
            <a:ext cx="1081837" cy="774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7" idx="0"/>
            <a:endCxn id="2" idx="1"/>
          </p:cNvCxnSpPr>
          <p:nvPr/>
        </p:nvCxnSpPr>
        <p:spPr>
          <a:xfrm flipV="1">
            <a:off x="3573540" y="3026636"/>
            <a:ext cx="1065627" cy="7294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 </a:t>
            </a:r>
            <a:r>
              <a:rPr lang="hu-HU" altLang="hu-HU" sz="4000" dirty="0" err="1" smtClean="0"/>
              <a:t>Signal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Generator</a:t>
            </a:r>
            <a:r>
              <a:rPr lang="hu-HU" altLang="hu-HU" sz="4000" dirty="0" smtClean="0"/>
              <a:t> menü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246" y="1601181"/>
            <a:ext cx="3388255" cy="17136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246" y="3981063"/>
            <a:ext cx="3375274" cy="1713600"/>
          </a:xfrm>
          <a:prstGeom prst="rect">
            <a:avLst/>
          </a:prstGeom>
        </p:spPr>
      </p:pic>
      <p:sp>
        <p:nvSpPr>
          <p:cNvPr id="14" name="Lekerekített téglalapbuborék 13"/>
          <p:cNvSpPr/>
          <p:nvPr/>
        </p:nvSpPr>
        <p:spPr>
          <a:xfrm>
            <a:off x="675346" y="1644684"/>
            <a:ext cx="2141709" cy="1914422"/>
          </a:xfrm>
          <a:prstGeom prst="wedgeRoundRectCallout">
            <a:avLst>
              <a:gd name="adj1" fmla="val 98361"/>
              <a:gd name="adj2" fmla="val -323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Mód kiválasztása (</a:t>
            </a:r>
            <a:r>
              <a:rPr lang="hu-HU" sz="1400" dirty="0" err="1" smtClean="0">
                <a:solidFill>
                  <a:schemeClr val="tx1"/>
                </a:solidFill>
              </a:rPr>
              <a:t>Amplitudo</a:t>
            </a:r>
            <a:r>
              <a:rPr lang="hu-HU" sz="1400" dirty="0" smtClean="0">
                <a:solidFill>
                  <a:schemeClr val="tx1"/>
                </a:solidFill>
              </a:rPr>
              <a:t> </a:t>
            </a:r>
            <a:r>
              <a:rPr lang="hu-HU" sz="1400" dirty="0" err="1" smtClean="0">
                <a:solidFill>
                  <a:schemeClr val="tx1"/>
                </a:solidFill>
              </a:rPr>
              <a:t>Sweep</a:t>
            </a:r>
            <a:r>
              <a:rPr lang="hu-HU" sz="1400" dirty="0" smtClean="0">
                <a:solidFill>
                  <a:schemeClr val="tx1"/>
                </a:solidFill>
              </a:rPr>
              <a:t> nem működik).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Valamint megnézhető, hogy milyen frekvenciasávban képes jelet generálni (RF </a:t>
            </a:r>
            <a:r>
              <a:rPr lang="hu-HU" sz="1400" dirty="0" err="1" smtClean="0">
                <a:solidFill>
                  <a:schemeClr val="tx1"/>
                </a:solidFill>
              </a:rPr>
              <a:t>connections</a:t>
            </a:r>
            <a:r>
              <a:rPr lang="hu-HU" sz="1400" dirty="0" smtClean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6" name="Lekerekített téglalapbuborék 15"/>
          <p:cNvSpPr/>
          <p:nvPr/>
        </p:nvSpPr>
        <p:spPr>
          <a:xfrm>
            <a:off x="932419" y="4356099"/>
            <a:ext cx="2331481" cy="1738313"/>
          </a:xfrm>
          <a:prstGeom prst="wedgeRoundRectCallout">
            <a:avLst>
              <a:gd name="adj1" fmla="val 93889"/>
              <a:gd name="adj2" fmla="val -391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chemeClr val="tx1"/>
                </a:solidFill>
              </a:rPr>
              <a:t>Frekvencia menü:</a:t>
            </a:r>
          </a:p>
          <a:p>
            <a:r>
              <a:rPr lang="hu-HU" sz="1400" dirty="0" smtClean="0">
                <a:solidFill>
                  <a:schemeClr val="tx1"/>
                </a:solidFill>
              </a:rPr>
              <a:t>Beállítható: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Center frekvencia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Start frekvencia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Stop frekvencia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Frekvencia lépésköz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Késleltetés </a:t>
            </a:r>
            <a:r>
              <a:rPr lang="hu-HU" sz="1400" dirty="0" err="1" smtClean="0">
                <a:solidFill>
                  <a:schemeClr val="tx1"/>
                </a:solidFill>
              </a:rPr>
              <a:t>sec-ben</a:t>
            </a:r>
            <a:endParaRPr lang="hu-H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 </a:t>
            </a:r>
            <a:r>
              <a:rPr lang="hu-HU" altLang="hu-HU" sz="4000" dirty="0" err="1" smtClean="0"/>
              <a:t>Signal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Generator</a:t>
            </a:r>
            <a:r>
              <a:rPr lang="hu-HU" altLang="hu-HU" sz="4000" dirty="0" smtClean="0"/>
              <a:t> menü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16" y="1714606"/>
            <a:ext cx="3362535" cy="17136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316" y="4165556"/>
            <a:ext cx="3381591" cy="1713600"/>
          </a:xfrm>
          <a:prstGeom prst="rect">
            <a:avLst/>
          </a:prstGeom>
        </p:spPr>
      </p:pic>
      <p:sp>
        <p:nvSpPr>
          <p:cNvPr id="14" name="Lekerekített téglalapbuborék 13"/>
          <p:cNvSpPr/>
          <p:nvPr/>
        </p:nvSpPr>
        <p:spPr>
          <a:xfrm>
            <a:off x="376618" y="4259901"/>
            <a:ext cx="2459210" cy="1015730"/>
          </a:xfrm>
          <a:prstGeom prst="wedgeRoundRectCallout">
            <a:avLst>
              <a:gd name="adj1" fmla="val 85209"/>
              <a:gd name="adj2" fmla="val 328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Háttérvilágítás és kontraszt beállítása.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Adatátviteli sebesség (500kbps ajánlott).</a:t>
            </a:r>
          </a:p>
        </p:txBody>
      </p:sp>
      <p:sp>
        <p:nvSpPr>
          <p:cNvPr id="16" name="Lekerekített téglalapbuborék 15"/>
          <p:cNvSpPr/>
          <p:nvPr/>
        </p:nvSpPr>
        <p:spPr>
          <a:xfrm>
            <a:off x="287718" y="2171254"/>
            <a:ext cx="2459210" cy="1015730"/>
          </a:xfrm>
          <a:prstGeom prst="wedgeRoundRectCallout">
            <a:avLst>
              <a:gd name="adj1" fmla="val 89340"/>
              <a:gd name="adj2" fmla="val -147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RF kimenő (névleges) jelszint állítható.</a:t>
            </a:r>
          </a:p>
          <a:p>
            <a:pPr algn="ctr"/>
            <a:r>
              <a:rPr lang="hu-HU" sz="1400" dirty="0" err="1" smtClean="0">
                <a:solidFill>
                  <a:schemeClr val="tx1"/>
                </a:solidFill>
              </a:rPr>
              <a:t>Attenuator</a:t>
            </a:r>
            <a:r>
              <a:rPr lang="hu-HU" sz="1400" dirty="0" smtClean="0">
                <a:solidFill>
                  <a:schemeClr val="tx1"/>
                </a:solidFill>
              </a:rPr>
              <a:t>: ON/OFF</a:t>
            </a:r>
          </a:p>
          <a:p>
            <a:pPr algn="ctr"/>
            <a:r>
              <a:rPr lang="hu-HU" sz="1400" dirty="0" err="1" smtClean="0">
                <a:solidFill>
                  <a:schemeClr val="tx1"/>
                </a:solidFill>
              </a:rPr>
              <a:t>Power</a:t>
            </a:r>
            <a:r>
              <a:rPr lang="hu-HU" sz="1400" dirty="0" smtClean="0">
                <a:solidFill>
                  <a:schemeClr val="tx1"/>
                </a:solidFill>
              </a:rPr>
              <a:t> </a:t>
            </a:r>
            <a:r>
              <a:rPr lang="hu-HU" sz="1400" dirty="0" err="1" smtClean="0">
                <a:solidFill>
                  <a:schemeClr val="tx1"/>
                </a:solidFill>
              </a:rPr>
              <a:t>Switch</a:t>
            </a:r>
            <a:r>
              <a:rPr lang="hu-HU" sz="1400" dirty="0" smtClean="0">
                <a:solidFill>
                  <a:schemeClr val="tx1"/>
                </a:solidFill>
              </a:rPr>
              <a:t>: 0-3</a:t>
            </a:r>
          </a:p>
        </p:txBody>
      </p:sp>
    </p:spTree>
    <p:extLst>
      <p:ext uri="{BB962C8B-B14F-4D97-AF65-F5344CB8AC3E}">
        <p14:creationId xmlns:p14="http://schemas.microsoft.com/office/powerpoint/2010/main" val="35596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sz="4000" dirty="0"/>
              <a:t>RF kimenő </a:t>
            </a:r>
            <a:r>
              <a:rPr lang="hu-HU" sz="4000" dirty="0" smtClean="0"/>
              <a:t>jelszint</a:t>
            </a:r>
            <a:endParaRPr lang="hu-HU" altLang="hu-HU" sz="4400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7" y="1778000"/>
            <a:ext cx="7874000" cy="2374900"/>
          </a:xfrm>
          <a:prstGeom prst="rect">
            <a:avLst/>
          </a:prstGeom>
        </p:spPr>
      </p:pic>
      <p:sp>
        <p:nvSpPr>
          <p:cNvPr id="9" name="Lekerekített téglalapbuborék 8"/>
          <p:cNvSpPr/>
          <p:nvPr/>
        </p:nvSpPr>
        <p:spPr>
          <a:xfrm>
            <a:off x="795718" y="5078683"/>
            <a:ext cx="2459210" cy="1015730"/>
          </a:xfrm>
          <a:prstGeom prst="wedgeRoundRectCallout">
            <a:avLst>
              <a:gd name="adj1" fmla="val 3614"/>
              <a:gd name="adj2" fmla="val -1497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Ezek frekvenciafüggő értékek, mint ahogy a következő dián szereplő grafikonon is látszik.</a:t>
            </a:r>
          </a:p>
        </p:txBody>
      </p:sp>
      <p:sp>
        <p:nvSpPr>
          <p:cNvPr id="7" name="Lekerekített téglalapbuborék 6"/>
          <p:cNvSpPr/>
          <p:nvPr/>
        </p:nvSpPr>
        <p:spPr>
          <a:xfrm>
            <a:off x="5531385" y="5163350"/>
            <a:ext cx="2459210" cy="1015730"/>
          </a:xfrm>
          <a:prstGeom prst="wedgeRoundRectCallout">
            <a:avLst>
              <a:gd name="adj1" fmla="val 3614"/>
              <a:gd name="adj2" fmla="val -1497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Az eszközön 0 – 3-ig lehet állítani, és </a:t>
            </a:r>
            <a:r>
              <a:rPr lang="hu-HU" sz="1400" dirty="0" err="1" smtClean="0">
                <a:solidFill>
                  <a:schemeClr val="tx1"/>
                </a:solidFill>
              </a:rPr>
              <a:t>High</a:t>
            </a:r>
            <a:r>
              <a:rPr lang="hu-HU" sz="1400" dirty="0" smtClean="0">
                <a:solidFill>
                  <a:schemeClr val="tx1"/>
                </a:solidFill>
              </a:rPr>
              <a:t> </a:t>
            </a:r>
            <a:r>
              <a:rPr lang="hu-HU" sz="1400" dirty="0" err="1" smtClean="0">
                <a:solidFill>
                  <a:schemeClr val="tx1"/>
                </a:solidFill>
              </a:rPr>
              <a:t>Power</a:t>
            </a:r>
            <a:r>
              <a:rPr lang="hu-HU" sz="1400" dirty="0" smtClean="0">
                <a:solidFill>
                  <a:schemeClr val="tx1"/>
                </a:solidFill>
              </a:rPr>
              <a:t> helyett </a:t>
            </a:r>
            <a:r>
              <a:rPr lang="hu-HU" sz="1400" dirty="0" err="1" smtClean="0">
                <a:solidFill>
                  <a:schemeClr val="tx1"/>
                </a:solidFill>
              </a:rPr>
              <a:t>Attenuator</a:t>
            </a:r>
            <a:r>
              <a:rPr lang="hu-HU" sz="1400" dirty="0" smtClean="0">
                <a:solidFill>
                  <a:schemeClr val="tx1"/>
                </a:solidFill>
              </a:rPr>
              <a:t> (csillapító) van.</a:t>
            </a:r>
          </a:p>
        </p:txBody>
      </p:sp>
    </p:spTree>
    <p:extLst>
      <p:ext uri="{BB962C8B-B14F-4D97-AF65-F5344CB8AC3E}">
        <p14:creationId xmlns:p14="http://schemas.microsoft.com/office/powerpoint/2010/main" val="18083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sz="4000" dirty="0"/>
              <a:t>RF kimenő </a:t>
            </a:r>
            <a:r>
              <a:rPr lang="hu-HU" sz="4000" dirty="0" smtClean="0"/>
              <a:t>jelszint</a:t>
            </a:r>
            <a:endParaRPr lang="hu-HU" altLang="hu-HU" sz="4400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102799"/>
            <a:ext cx="8640000" cy="3997925"/>
          </a:xfrm>
          <a:prstGeom prst="rect">
            <a:avLst/>
          </a:prstGeom>
        </p:spPr>
      </p:pic>
      <p:sp>
        <p:nvSpPr>
          <p:cNvPr id="6" name="Lekerekített téglalapbuborék 5"/>
          <p:cNvSpPr/>
          <p:nvPr/>
        </p:nvSpPr>
        <p:spPr>
          <a:xfrm>
            <a:off x="2780929" y="5586548"/>
            <a:ext cx="2459210" cy="1015730"/>
          </a:xfrm>
          <a:prstGeom prst="wedgeRoundRectCallout">
            <a:avLst>
              <a:gd name="adj1" fmla="val 3614"/>
              <a:gd name="adj2" fmla="val -1497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A kiadott jelszint lineárisan változik 2 </a:t>
            </a:r>
            <a:r>
              <a:rPr lang="hu-HU" sz="1400" dirty="0" err="1" smtClean="0">
                <a:solidFill>
                  <a:schemeClr val="tx1"/>
                </a:solidFill>
              </a:rPr>
              <a:t>GHz</a:t>
            </a:r>
            <a:r>
              <a:rPr lang="hu-HU" sz="1400" dirty="0" smtClean="0">
                <a:solidFill>
                  <a:schemeClr val="tx1"/>
                </a:solidFill>
              </a:rPr>
              <a:t> körül.</a:t>
            </a:r>
          </a:p>
        </p:txBody>
      </p:sp>
    </p:spTree>
    <p:extLst>
      <p:ext uri="{BB962C8B-B14F-4D97-AF65-F5344CB8AC3E}">
        <p14:creationId xmlns:p14="http://schemas.microsoft.com/office/powerpoint/2010/main" val="4344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err="1" smtClean="0"/>
              <a:t>Signal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Generator</a:t>
            </a:r>
            <a:r>
              <a:rPr lang="hu-HU" altLang="hu-HU" sz="4000" dirty="0" smtClean="0"/>
              <a:t> szoftver kezelőfelület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1339712"/>
            <a:ext cx="8631091" cy="1924188"/>
          </a:xfrm>
          <a:prstGeom prst="rect">
            <a:avLst/>
          </a:prstGeom>
        </p:spPr>
      </p:pic>
      <p:sp>
        <p:nvSpPr>
          <p:cNvPr id="14" name="Lekerekített téglalapbuborék 13"/>
          <p:cNvSpPr/>
          <p:nvPr/>
        </p:nvSpPr>
        <p:spPr>
          <a:xfrm>
            <a:off x="130175" y="3666831"/>
            <a:ext cx="2219325" cy="2098969"/>
          </a:xfrm>
          <a:prstGeom prst="wedgeRoundRectCallout">
            <a:avLst>
              <a:gd name="adj1" fmla="val -18676"/>
              <a:gd name="adj2" fmla="val -8953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Virtuális COM Port-ként installálja magát az USB-n. kiválasztása (alapból megadja) és eszköz csatlakoztatása.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Lekerekített téglalapbuborék 14"/>
          <p:cNvSpPr/>
          <p:nvPr/>
        </p:nvSpPr>
        <p:spPr>
          <a:xfrm>
            <a:off x="3794397" y="3666831"/>
            <a:ext cx="2244725" cy="1646375"/>
          </a:xfrm>
          <a:prstGeom prst="wedgeRoundRectCallout">
            <a:avLst>
              <a:gd name="adj1" fmla="val -39610"/>
              <a:gd name="adj2" fmla="val -903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CW frekvencia beállítása, jelszint nagysága változtatható.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320" y="3350627"/>
            <a:ext cx="1197257" cy="1700649"/>
          </a:xfrm>
          <a:prstGeom prst="rect">
            <a:avLst/>
          </a:prstGeom>
        </p:spPr>
      </p:pic>
      <p:cxnSp>
        <p:nvCxnSpPr>
          <p:cNvPr id="18" name="Egyenes összekötő nyíllal 17"/>
          <p:cNvCxnSpPr/>
          <p:nvPr/>
        </p:nvCxnSpPr>
        <p:spPr>
          <a:xfrm flipH="1">
            <a:off x="3185668" y="2632574"/>
            <a:ext cx="259207" cy="7180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kerekített téglalapbuborék 18"/>
          <p:cNvSpPr/>
          <p:nvPr/>
        </p:nvSpPr>
        <p:spPr>
          <a:xfrm>
            <a:off x="6416388" y="3876629"/>
            <a:ext cx="2477069" cy="2080057"/>
          </a:xfrm>
          <a:prstGeom prst="wedgeRoundRectCallout">
            <a:avLst>
              <a:gd name="adj1" fmla="val -59180"/>
              <a:gd name="adj2" fmla="val -8831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Sweep</a:t>
            </a:r>
            <a:r>
              <a:rPr lang="hu-HU" dirty="0" smtClean="0">
                <a:solidFill>
                  <a:schemeClr val="tx1"/>
                </a:solidFill>
              </a:rPr>
              <a:t> mód két határának kiválasztása. Valamint a késleltetés megadása a </a:t>
            </a:r>
            <a:r>
              <a:rPr lang="hu-HU" dirty="0" err="1" smtClean="0">
                <a:solidFill>
                  <a:schemeClr val="tx1"/>
                </a:solidFill>
              </a:rPr>
              <a:t>sweep-ek</a:t>
            </a:r>
            <a:r>
              <a:rPr lang="hu-HU" dirty="0" smtClean="0">
                <a:solidFill>
                  <a:schemeClr val="tx1"/>
                </a:solidFill>
              </a:rPr>
              <a:t> között.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RFE analizátor csatlakozás</a:t>
            </a:r>
            <a:endParaRPr lang="hu-HU" altLang="hu-HU" sz="4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700202"/>
            <a:ext cx="1841500" cy="146859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022601" y="4977966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RF Explorer USB-n keresztül csatlakoztatható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1874293" y="2103743"/>
            <a:ext cx="1692322" cy="596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99" y="2123739"/>
            <a:ext cx="2235200" cy="3186906"/>
          </a:xfrm>
          <a:prstGeom prst="rect">
            <a:avLst/>
          </a:prstGeom>
        </p:spPr>
      </p:pic>
      <p:cxnSp>
        <p:nvCxnSpPr>
          <p:cNvPr id="16" name="Szögletes összekötő 15"/>
          <p:cNvCxnSpPr/>
          <p:nvPr/>
        </p:nvCxnSpPr>
        <p:spPr>
          <a:xfrm flipV="1">
            <a:off x="2283725" y="3960976"/>
            <a:ext cx="3278875" cy="1016990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3225421" y="2401972"/>
            <a:ext cx="1282889" cy="10325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2451099" y="2266938"/>
            <a:ext cx="1930403" cy="959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527550" y="1229603"/>
            <a:ext cx="285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50 ohm impedancia SMA</a:t>
            </a:r>
          </a:p>
          <a:p>
            <a:r>
              <a:rPr lang="hu-HU" dirty="0" smtClean="0"/>
              <a:t>Max bemenő amplitúdó:</a:t>
            </a:r>
          </a:p>
          <a:p>
            <a:r>
              <a:rPr lang="hu-HU" dirty="0" smtClean="0"/>
              <a:t>Bal: +25 </a:t>
            </a:r>
            <a:r>
              <a:rPr lang="hu-HU" dirty="0" err="1" smtClean="0"/>
              <a:t>dBm</a:t>
            </a:r>
            <a:endParaRPr lang="hu-HU" dirty="0" smtClean="0"/>
          </a:p>
          <a:p>
            <a:r>
              <a:rPr lang="hu-HU" dirty="0" smtClean="0"/>
              <a:t>Jobb: +30 </a:t>
            </a:r>
            <a:r>
              <a:rPr lang="hu-HU" dirty="0" err="1" smtClean="0"/>
              <a:t>dBm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5687483" y="2792575"/>
            <a:ext cx="1263649" cy="728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olyamatábra: Kézi művelet 4"/>
          <p:cNvSpPr/>
          <p:nvPr/>
        </p:nvSpPr>
        <p:spPr>
          <a:xfrm rot="10800000">
            <a:off x="6109278" y="3955906"/>
            <a:ext cx="421545" cy="1707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306"/>
              <a:gd name="connsiteX1" fmla="*/ 10000 w 10000"/>
              <a:gd name="connsiteY1" fmla="*/ 0 h 10306"/>
              <a:gd name="connsiteX2" fmla="*/ 8000 w 10000"/>
              <a:gd name="connsiteY2" fmla="*/ 10000 h 10306"/>
              <a:gd name="connsiteX3" fmla="*/ 558 w 10000"/>
              <a:gd name="connsiteY3" fmla="*/ 10306 h 10306"/>
              <a:gd name="connsiteX4" fmla="*/ 0 w 10000"/>
              <a:gd name="connsiteY4" fmla="*/ 0 h 10306"/>
              <a:gd name="connsiteX0" fmla="*/ 0 w 10000"/>
              <a:gd name="connsiteY0" fmla="*/ 0 h 10611"/>
              <a:gd name="connsiteX1" fmla="*/ 10000 w 10000"/>
              <a:gd name="connsiteY1" fmla="*/ 0 h 10611"/>
              <a:gd name="connsiteX2" fmla="*/ 9442 w 10000"/>
              <a:gd name="connsiteY2" fmla="*/ 10611 h 10611"/>
              <a:gd name="connsiteX3" fmla="*/ 558 w 10000"/>
              <a:gd name="connsiteY3" fmla="*/ 10306 h 10611"/>
              <a:gd name="connsiteX4" fmla="*/ 0 w 10000"/>
              <a:gd name="connsiteY4" fmla="*/ 0 h 10611"/>
              <a:gd name="connsiteX0" fmla="*/ 0 w 10000"/>
              <a:gd name="connsiteY0" fmla="*/ 0 h 10611"/>
              <a:gd name="connsiteX1" fmla="*/ 10000 w 10000"/>
              <a:gd name="connsiteY1" fmla="*/ 0 h 10611"/>
              <a:gd name="connsiteX2" fmla="*/ 9502 w 10000"/>
              <a:gd name="connsiteY2" fmla="*/ 10611 h 10611"/>
              <a:gd name="connsiteX3" fmla="*/ 558 w 10000"/>
              <a:gd name="connsiteY3" fmla="*/ 10306 h 10611"/>
              <a:gd name="connsiteX4" fmla="*/ 0 w 10000"/>
              <a:gd name="connsiteY4" fmla="*/ 0 h 10611"/>
              <a:gd name="connsiteX0" fmla="*/ 0 w 10000"/>
              <a:gd name="connsiteY0" fmla="*/ 0 h 10306"/>
              <a:gd name="connsiteX1" fmla="*/ 10000 w 10000"/>
              <a:gd name="connsiteY1" fmla="*/ 0 h 10306"/>
              <a:gd name="connsiteX2" fmla="*/ 9562 w 10000"/>
              <a:gd name="connsiteY2" fmla="*/ 10305 h 10306"/>
              <a:gd name="connsiteX3" fmla="*/ 558 w 10000"/>
              <a:gd name="connsiteY3" fmla="*/ 10306 h 10306"/>
              <a:gd name="connsiteX4" fmla="*/ 0 w 10000"/>
              <a:gd name="connsiteY4" fmla="*/ 0 h 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306">
                <a:moveTo>
                  <a:pt x="0" y="0"/>
                </a:moveTo>
                <a:lnTo>
                  <a:pt x="10000" y="0"/>
                </a:lnTo>
                <a:lnTo>
                  <a:pt x="9562" y="10305"/>
                </a:lnTo>
                <a:lnTo>
                  <a:pt x="558" y="1030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buborék 16"/>
          <p:cNvSpPr/>
          <p:nvPr/>
        </p:nvSpPr>
        <p:spPr>
          <a:xfrm>
            <a:off x="5956300" y="4469470"/>
            <a:ext cx="2882900" cy="1253997"/>
          </a:xfrm>
          <a:prstGeom prst="wedgeRoundRectCallout">
            <a:avLst>
              <a:gd name="adj1" fmla="val -65515"/>
              <a:gd name="adj2" fmla="val -316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Mobilhoz is USB-n keresztül kapcsolódik, ehhez szükséges: </a:t>
            </a:r>
            <a:r>
              <a:rPr lang="hu-HU" sz="1600" dirty="0" err="1" smtClean="0">
                <a:solidFill>
                  <a:schemeClr val="tx1"/>
                </a:solidFill>
              </a:rPr>
              <a:t>Micro-B</a:t>
            </a:r>
            <a:r>
              <a:rPr lang="hu-HU" sz="1600" dirty="0" smtClean="0">
                <a:solidFill>
                  <a:schemeClr val="tx1"/>
                </a:solidFill>
              </a:rPr>
              <a:t> (mobilhoz) </a:t>
            </a:r>
          </a:p>
          <a:p>
            <a:pPr algn="ctr"/>
            <a:r>
              <a:rPr lang="hu-HU" sz="1600" dirty="0" err="1" smtClean="0">
                <a:solidFill>
                  <a:schemeClr val="tx1"/>
                </a:solidFill>
              </a:rPr>
              <a:t>Mini-B</a:t>
            </a:r>
            <a:r>
              <a:rPr lang="hu-HU" sz="1600" dirty="0" smtClean="0">
                <a:solidFill>
                  <a:schemeClr val="tx1"/>
                </a:solidFill>
              </a:rPr>
              <a:t> kábel (RF eszközhöz)</a:t>
            </a:r>
          </a:p>
        </p:txBody>
      </p:sp>
    </p:spTree>
    <p:extLst>
      <p:ext uri="{BB962C8B-B14F-4D97-AF65-F5344CB8AC3E}">
        <p14:creationId xmlns:p14="http://schemas.microsoft.com/office/powerpoint/2010/main" val="2181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07950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RFE 6G </a:t>
            </a:r>
            <a:r>
              <a:rPr lang="hu-HU" altLang="hu-HU" sz="4000" dirty="0" err="1" smtClean="0"/>
              <a:t>Combo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Spectrum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Analyzer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68257"/>
              </p:ext>
            </p:extLst>
          </p:nvPr>
        </p:nvGraphicFramePr>
        <p:xfrm>
          <a:off x="1075740" y="1624263"/>
          <a:ext cx="6948070" cy="423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035"/>
                <a:gridCol w="3474035"/>
              </a:tblGrid>
              <a:tr h="370424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Érték</a:t>
                      </a:r>
                      <a:endParaRPr lang="hu-HU" dirty="0"/>
                    </a:p>
                  </a:txBody>
                  <a:tcPr/>
                </a:tc>
              </a:tr>
              <a:tr h="639362">
                <a:tc>
                  <a:txBody>
                    <a:bodyPr/>
                    <a:lstStyle/>
                    <a:p>
                      <a:r>
                        <a:rPr lang="hu-HU" dirty="0" smtClean="0"/>
                        <a:t>Frekvenciatartomány (MHz)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4850-6100</a:t>
                      </a:r>
                    </a:p>
                    <a:p>
                      <a:r>
                        <a:rPr lang="hu-HU" dirty="0" smtClean="0"/>
                        <a:t>15-2700</a:t>
                      </a:r>
                      <a:endParaRPr lang="hu-HU" dirty="0"/>
                    </a:p>
                  </a:txBody>
                  <a:tcPr/>
                </a:tc>
              </a:tr>
              <a:tr h="639362">
                <a:tc>
                  <a:txBody>
                    <a:bodyPr/>
                    <a:lstStyle/>
                    <a:p>
                      <a:r>
                        <a:rPr lang="hu-HU" dirty="0" err="1" smtClean="0">
                          <a:solidFill>
                            <a:schemeClr val="tx1"/>
                          </a:solidFill>
                        </a:rPr>
                        <a:t>Span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dirty="0" smtClean="0"/>
                        <a:t>(MHz)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2-600</a:t>
                      </a:r>
                    </a:p>
                    <a:p>
                      <a:r>
                        <a:rPr lang="hu-HU" dirty="0" smtClean="0"/>
                        <a:t>0.112-600 </a:t>
                      </a:r>
                      <a:endParaRPr lang="hu-HU" dirty="0"/>
                    </a:p>
                  </a:txBody>
                  <a:tcPr/>
                </a:tc>
              </a:tr>
              <a:tr h="365350">
                <a:tc>
                  <a:txBody>
                    <a:bodyPr/>
                    <a:lstStyle/>
                    <a:p>
                      <a:r>
                        <a:rPr lang="hu-HU" dirty="0" smtClean="0"/>
                        <a:t>Frekvencia felbontás (KHz)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1.0 </a:t>
                      </a:r>
                    </a:p>
                  </a:txBody>
                  <a:tcPr/>
                </a:tc>
              </a:tr>
              <a:tr h="365350">
                <a:tc>
                  <a:txBody>
                    <a:bodyPr/>
                    <a:lstStyle/>
                    <a:p>
                      <a:r>
                        <a:rPr lang="hu-HU" dirty="0" smtClean="0"/>
                        <a:t>Jelszint mérési tartomány (</a:t>
                      </a:r>
                      <a:r>
                        <a:rPr lang="hu-HU" dirty="0" err="1" smtClean="0"/>
                        <a:t>dBm</a:t>
                      </a:r>
                      <a:r>
                        <a:rPr lang="hu-HU" dirty="0" smtClean="0"/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+ 35 - -120  </a:t>
                      </a:r>
                    </a:p>
                  </a:txBody>
                  <a:tcPr/>
                </a:tc>
              </a:tr>
              <a:tr h="370424">
                <a:tc>
                  <a:txBody>
                    <a:bodyPr/>
                    <a:lstStyle/>
                    <a:p>
                      <a:r>
                        <a:rPr lang="hu-HU" dirty="0" smtClean="0"/>
                        <a:t>Átlagos zajszint (</a:t>
                      </a:r>
                      <a:r>
                        <a:rPr lang="hu-HU" dirty="0" err="1" smtClean="0"/>
                        <a:t>dBm</a:t>
                      </a:r>
                      <a:r>
                        <a:rPr lang="hu-HU" dirty="0" smtClean="0"/>
                        <a:t>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-105</a:t>
                      </a:r>
                      <a:endParaRPr lang="hu-HU" dirty="0"/>
                    </a:p>
                  </a:txBody>
                  <a:tcPr/>
                </a:tc>
              </a:tr>
              <a:tr h="365350">
                <a:tc>
                  <a:txBody>
                    <a:bodyPr/>
                    <a:lstStyle/>
                    <a:p>
                      <a:r>
                        <a:rPr lang="hu-HU" dirty="0" smtClean="0"/>
                        <a:t>Amplitúdó felbontás (</a:t>
                      </a:r>
                      <a:r>
                        <a:rPr lang="hu-HU" dirty="0" err="1" smtClean="0"/>
                        <a:t>dBm</a:t>
                      </a:r>
                      <a:r>
                        <a:rPr lang="hu-HU" dirty="0" smtClean="0"/>
                        <a:t>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0.5 </a:t>
                      </a:r>
                      <a:endParaRPr lang="hu-HU" dirty="0"/>
                    </a:p>
                  </a:txBody>
                  <a:tcPr/>
                </a:tc>
              </a:tr>
              <a:tr h="365350">
                <a:tc>
                  <a:txBody>
                    <a:bodyPr/>
                    <a:lstStyle/>
                    <a:p>
                      <a:r>
                        <a:rPr lang="hu-HU" dirty="0" smtClean="0"/>
                        <a:t>Automatikus RBW (KHz)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2.6-812 </a:t>
                      </a:r>
                      <a:endParaRPr lang="hu-HU" dirty="0"/>
                    </a:p>
                  </a:txBody>
                  <a:tcPr/>
                </a:tc>
              </a:tr>
              <a:tr h="365350">
                <a:tc>
                  <a:txBody>
                    <a:bodyPr/>
                    <a:lstStyle/>
                    <a:p>
                      <a:r>
                        <a:rPr lang="hu-HU" dirty="0" smtClean="0"/>
                        <a:t>LCD felbontás (</a:t>
                      </a:r>
                      <a:r>
                        <a:rPr lang="hu-HU" dirty="0" err="1" smtClean="0"/>
                        <a:t>pixels</a:t>
                      </a:r>
                      <a:r>
                        <a:rPr lang="hu-HU" dirty="0" smtClean="0"/>
                        <a:t>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128x64  </a:t>
                      </a:r>
                      <a:endParaRPr lang="hu-HU" dirty="0"/>
                    </a:p>
                  </a:txBody>
                  <a:tcPr/>
                </a:tc>
              </a:tr>
              <a:tr h="383617">
                <a:tc>
                  <a:txBody>
                    <a:bodyPr/>
                    <a:lstStyle/>
                    <a:p>
                      <a:r>
                        <a:rPr lang="hu-HU" dirty="0" smtClean="0"/>
                        <a:t>RF Impedancia (ohm) </a:t>
                      </a: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50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1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07950" y="315913"/>
            <a:ext cx="8883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/>
              <a:t>RF Explorer 6G </a:t>
            </a:r>
            <a:r>
              <a:rPr lang="hu-HU" altLang="hu-HU" sz="4000" dirty="0" err="1" smtClean="0"/>
              <a:t>Combo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Spectrum</a:t>
            </a:r>
            <a:r>
              <a:rPr lang="hu-HU" altLang="hu-HU" sz="4000" dirty="0" smtClean="0"/>
              <a:t> </a:t>
            </a:r>
            <a:r>
              <a:rPr lang="hu-HU" altLang="hu-HU" sz="4000" dirty="0" err="1"/>
              <a:t>Analyzer</a:t>
            </a:r>
            <a:endParaRPr lang="hu-HU" altLang="hu-HU" sz="4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81670"/>
              </p:ext>
            </p:extLst>
          </p:nvPr>
        </p:nvGraphicFramePr>
        <p:xfrm>
          <a:off x="1501775" y="1892817"/>
          <a:ext cx="609600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hu-HU" dirty="0" smtClean="0"/>
                        <a:t>Frekvencia pontossága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0.5 </a:t>
                      </a:r>
                      <a:r>
                        <a:rPr lang="hu-HU" dirty="0" err="1" smtClean="0"/>
                        <a:t>ppm</a:t>
                      </a:r>
                      <a:r>
                        <a:rPr lang="hu-HU" dirty="0" smtClean="0"/>
                        <a:t/>
                      </a:r>
                      <a:br>
                        <a:rPr lang="hu-HU" dirty="0" smtClean="0"/>
                      </a:br>
                      <a:r>
                        <a:rPr lang="hu-HU" dirty="0" smtClean="0"/>
                        <a:t>10 </a:t>
                      </a:r>
                      <a:r>
                        <a:rPr lang="hu-HU" dirty="0" err="1" smtClean="0"/>
                        <a:t>ppm</a:t>
                      </a:r>
                      <a:r>
                        <a:rPr lang="hu-HU" dirty="0" smtClean="0"/>
                        <a:t> </a:t>
                      </a:r>
                      <a:endParaRPr lang="hu-HU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hu-HU" dirty="0" smtClean="0"/>
                        <a:t>Frekvencia stabilitása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0.5 </a:t>
                      </a:r>
                      <a:r>
                        <a:rPr lang="hu-HU" dirty="0" err="1" smtClean="0"/>
                        <a:t>ppm</a:t>
                      </a:r>
                      <a:r>
                        <a:rPr lang="hu-HU" dirty="0" smtClean="0"/>
                        <a:t/>
                      </a:r>
                      <a:br>
                        <a:rPr lang="hu-HU" dirty="0" smtClean="0"/>
                      </a:br>
                      <a:r>
                        <a:rPr lang="hu-HU" dirty="0" smtClean="0"/>
                        <a:t>10 </a:t>
                      </a:r>
                      <a:r>
                        <a:rPr lang="hu-HU" dirty="0" err="1" smtClean="0"/>
                        <a:t>ppm</a:t>
                      </a:r>
                      <a:r>
                        <a:rPr lang="hu-HU" dirty="0" smtClean="0"/>
                        <a:t> </a:t>
                      </a:r>
                      <a:endParaRPr lang="hu-HU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hu-HU" dirty="0" smtClean="0"/>
                        <a:t>Amplitúdó</a:t>
                      </a:r>
                      <a:r>
                        <a:rPr lang="hu-HU" baseline="0" dirty="0" smtClean="0"/>
                        <a:t> stabilitása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+/- 1 </a:t>
                      </a:r>
                      <a:r>
                        <a:rPr lang="hu-HU" dirty="0" err="1" smtClean="0"/>
                        <a:t>dBm</a:t>
                      </a:r>
                      <a:r>
                        <a:rPr lang="hu-HU" dirty="0" smtClean="0"/>
                        <a:t> 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Amplitúdó pontossága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+/- 3 </a:t>
                      </a:r>
                      <a:r>
                        <a:rPr lang="hu-HU" dirty="0" err="1" smtClean="0"/>
                        <a:t>dBm</a:t>
                      </a:r>
                      <a:r>
                        <a:rPr lang="hu-HU" dirty="0" smtClean="0"/>
                        <a:t/>
                      </a:r>
                      <a:br>
                        <a:rPr lang="hu-HU" dirty="0" smtClean="0"/>
                      </a:br>
                      <a:r>
                        <a:rPr lang="hu-HU" dirty="0" smtClean="0"/>
                        <a:t>+/- 6 </a:t>
                      </a:r>
                      <a:r>
                        <a:rPr lang="hu-HU" dirty="0" err="1" smtClean="0"/>
                        <a:t>dBm</a:t>
                      </a:r>
                      <a:r>
                        <a:rPr lang="hu-HU" dirty="0" smtClean="0"/>
                        <a:t> 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Méret (mm)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113x70x25 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Súly (g)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185 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RF Explorer főképernyő</a:t>
            </a:r>
            <a:endParaRPr lang="hu-HU" altLang="hu-HU" sz="4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2073274"/>
            <a:ext cx="5264226" cy="26638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069088" y="2073274"/>
            <a:ext cx="2135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Indítás után az RF Explorer automatikusan Spektrum analízis módba megy.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 flipV="1">
            <a:off x="5295900" y="2926255"/>
            <a:ext cx="1143000" cy="957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5027688" y="1529830"/>
            <a:ext cx="1041400" cy="581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5295900" y="4698703"/>
            <a:ext cx="252488" cy="4166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1282700" y="4759748"/>
            <a:ext cx="165100" cy="447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3436975" y="4759749"/>
            <a:ext cx="17425" cy="447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5181600" y="5280543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Stop frekvencia (MHz)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04850" y="5186263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Start frekvencia (MHz)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808325" y="5171083"/>
            <a:ext cx="125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Center frekvencia (MHz)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6350756" y="3812951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Amplitúdó a marker pozícióban (</a:t>
            </a:r>
            <a:r>
              <a:rPr lang="hu-HU" dirty="0" err="1" smtClean="0"/>
              <a:t>dBm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199262" y="1033882"/>
            <a:ext cx="200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Frekvencia a marker pozícióban (MHz)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2197100" y="2153347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Marker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32" name="Egyenes összekötő nyíllal 31"/>
          <p:cNvCxnSpPr/>
          <p:nvPr/>
        </p:nvCxnSpPr>
        <p:spPr>
          <a:xfrm>
            <a:off x="397291" y="2050624"/>
            <a:ext cx="615118" cy="471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-31161" y="1450314"/>
            <a:ext cx="176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USB csatlakozás esetén</a:t>
            </a:r>
            <a:endParaRPr lang="hu-HU" dirty="0"/>
          </a:p>
        </p:txBody>
      </p:sp>
      <p:cxnSp>
        <p:nvCxnSpPr>
          <p:cNvPr id="35" name="Egyenes összekötő nyíllal 34"/>
          <p:cNvCxnSpPr/>
          <p:nvPr/>
        </p:nvCxnSpPr>
        <p:spPr>
          <a:xfrm flipH="1">
            <a:off x="1419980" y="1615705"/>
            <a:ext cx="742032" cy="5376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flipH="1">
            <a:off x="1282700" y="1680213"/>
            <a:ext cx="879052" cy="25260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38"/>
          <p:cNvSpPr txBox="1"/>
          <p:nvPr/>
        </p:nvSpPr>
        <p:spPr>
          <a:xfrm>
            <a:off x="1876106" y="1305749"/>
            <a:ext cx="176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Jelszint </a:t>
            </a:r>
            <a:r>
              <a:rPr lang="hu-HU" dirty="0" err="1" smtClean="0"/>
              <a:t>dBm</a:t>
            </a:r>
            <a:endParaRPr lang="hu-HU" dirty="0"/>
          </a:p>
        </p:txBody>
      </p:sp>
      <p:cxnSp>
        <p:nvCxnSpPr>
          <p:cNvPr id="40" name="Egyenes összekötő nyíllal 39"/>
          <p:cNvCxnSpPr/>
          <p:nvPr/>
        </p:nvCxnSpPr>
        <p:spPr>
          <a:xfrm flipH="1">
            <a:off x="3021526" y="1490415"/>
            <a:ext cx="3101008" cy="688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kerekített téglalapbuborék 25"/>
          <p:cNvSpPr/>
          <p:nvPr/>
        </p:nvSpPr>
        <p:spPr>
          <a:xfrm>
            <a:off x="6629400" y="4973319"/>
            <a:ext cx="2114380" cy="1121094"/>
          </a:xfrm>
          <a:prstGeom prst="wedgeRoundRectCallout">
            <a:avLst>
              <a:gd name="adj1" fmla="val -145588"/>
              <a:gd name="adj2" fmla="val -13831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Minden mérési pont egy frekvenciatartomány, és egy pont a kiválasztott frekvenciasáv 1/112-ed része.</a:t>
            </a:r>
            <a:endParaRPr lang="hu-H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07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err="1" smtClean="0"/>
              <a:t>Spectrum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Analyzer</a:t>
            </a:r>
            <a:r>
              <a:rPr lang="hu-HU" altLang="hu-HU" sz="4000" dirty="0" smtClean="0"/>
              <a:t> menü</a:t>
            </a:r>
            <a:endParaRPr lang="hu-HU" altLang="hu-HU" sz="44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75859"/>
              </p:ext>
            </p:extLst>
          </p:nvPr>
        </p:nvGraphicFramePr>
        <p:xfrm>
          <a:off x="292100" y="1193800"/>
          <a:ext cx="3390900" cy="227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324100"/>
              </a:tblGrid>
              <a:tr h="45466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Sorszám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Menü</a:t>
                      </a:r>
                      <a:endParaRPr lang="hu-HU" dirty="0"/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Operational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mode</a:t>
                      </a:r>
                      <a:endParaRPr lang="hu-HU" dirty="0"/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Frequency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menu</a:t>
                      </a:r>
                      <a:endParaRPr lang="hu-HU" dirty="0"/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hu-HU" dirty="0" smtClean="0"/>
                        <a:t>3.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Attenuator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menu</a:t>
                      </a:r>
                      <a:endParaRPr lang="hu-HU" dirty="0"/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hu-HU" dirty="0" smtClean="0"/>
                        <a:t>4.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Config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menu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931" y="1999373"/>
            <a:ext cx="2100938" cy="108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238" y="3506893"/>
            <a:ext cx="2134285" cy="108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931" y="5014413"/>
            <a:ext cx="2092500" cy="108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674" y="3506893"/>
            <a:ext cx="2084652" cy="1080000"/>
          </a:xfrm>
          <a:prstGeom prst="rect">
            <a:avLst/>
          </a:prstGeom>
        </p:spPr>
      </p:pic>
      <p:cxnSp>
        <p:nvCxnSpPr>
          <p:cNvPr id="7" name="Egyenes összekötő nyíllal 6"/>
          <p:cNvCxnSpPr>
            <a:stCxn id="12" idx="3"/>
            <a:endCxn id="13" idx="0"/>
          </p:cNvCxnSpPr>
          <p:nvPr/>
        </p:nvCxnSpPr>
        <p:spPr>
          <a:xfrm>
            <a:off x="7171869" y="2539373"/>
            <a:ext cx="494512" cy="967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13" idx="2"/>
            <a:endCxn id="14" idx="3"/>
          </p:cNvCxnSpPr>
          <p:nvPr/>
        </p:nvCxnSpPr>
        <p:spPr>
          <a:xfrm flipH="1">
            <a:off x="7163431" y="4586893"/>
            <a:ext cx="502950" cy="967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14" idx="1"/>
            <a:endCxn id="15" idx="2"/>
          </p:cNvCxnSpPr>
          <p:nvPr/>
        </p:nvCxnSpPr>
        <p:spPr>
          <a:xfrm flipH="1" flipV="1">
            <a:off x="4572000" y="4586893"/>
            <a:ext cx="498931" cy="967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15" idx="0"/>
            <a:endCxn id="12" idx="1"/>
          </p:cNvCxnSpPr>
          <p:nvPr/>
        </p:nvCxnSpPr>
        <p:spPr>
          <a:xfrm flipV="1">
            <a:off x="4572000" y="2539373"/>
            <a:ext cx="498931" cy="967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98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30175" y="315913"/>
            <a:ext cx="888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hu-HU" altLang="hu-HU" sz="4000" dirty="0" smtClean="0"/>
              <a:t>Menü használata</a:t>
            </a:r>
            <a:endParaRPr lang="hu-HU" altLang="hu-HU" sz="44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67400" y="6094413"/>
            <a:ext cx="3124200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altLang="hu-HU" sz="1800" dirty="0"/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/>
              <a:t>COMPU-CONSULT </a:t>
            </a:r>
            <a:r>
              <a:rPr lang="hu-HU" altLang="hu-HU" sz="1800" dirty="0" smtClean="0"/>
              <a:t>Kft.</a:t>
            </a:r>
            <a:endParaRPr lang="hu-HU" alt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52" y="3933824"/>
            <a:ext cx="3335238" cy="1714500"/>
          </a:xfrm>
          <a:prstGeom prst="rect">
            <a:avLst/>
          </a:prstGeom>
        </p:spPr>
      </p:pic>
      <p:sp>
        <p:nvSpPr>
          <p:cNvPr id="18" name="Lekerekített téglalapbuborék 17"/>
          <p:cNvSpPr/>
          <p:nvPr/>
        </p:nvSpPr>
        <p:spPr>
          <a:xfrm>
            <a:off x="4937728" y="3656743"/>
            <a:ext cx="2027409" cy="1206500"/>
          </a:xfrm>
          <a:prstGeom prst="wedgeRoundRectCallout">
            <a:avLst>
              <a:gd name="adj1" fmla="val -91530"/>
              <a:gd name="adj2" fmla="val 1348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chemeClr val="tx1"/>
                </a:solidFill>
              </a:rPr>
              <a:t>Frekvencia menü:</a:t>
            </a:r>
          </a:p>
          <a:p>
            <a:r>
              <a:rPr lang="hu-HU" sz="1400" dirty="0" smtClean="0">
                <a:solidFill>
                  <a:schemeClr val="tx1"/>
                </a:solidFill>
              </a:rPr>
              <a:t>Beállítható: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Center frekvencia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Start frekvencia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</a:rPr>
              <a:t>Stop frekvencia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9" name="Lekerekített téglalapbuborék 18"/>
          <p:cNvSpPr/>
          <p:nvPr/>
        </p:nvSpPr>
        <p:spPr>
          <a:xfrm>
            <a:off x="4811542" y="5205328"/>
            <a:ext cx="3166176" cy="892312"/>
          </a:xfrm>
          <a:prstGeom prst="wedgeRoundRectCallout">
            <a:avLst>
              <a:gd name="adj1" fmla="val -77886"/>
              <a:gd name="adj2" fmla="val -419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Itt választható ki, hogy 15 - 2700 </a:t>
            </a:r>
            <a:r>
              <a:rPr lang="hu-HU" sz="1400" dirty="0" err="1" smtClean="0">
                <a:solidFill>
                  <a:schemeClr val="tx1"/>
                </a:solidFill>
              </a:rPr>
              <a:t>Mhz</a:t>
            </a:r>
            <a:r>
              <a:rPr lang="hu-HU" sz="1400" dirty="0" smtClean="0">
                <a:solidFill>
                  <a:schemeClr val="tx1"/>
                </a:solidFill>
              </a:rPr>
              <a:t> (jobb oldali antenna)  vagy 4.8 - 6.1 </a:t>
            </a:r>
            <a:r>
              <a:rPr lang="hu-HU" sz="1400" dirty="0" err="1" smtClean="0">
                <a:solidFill>
                  <a:schemeClr val="tx1"/>
                </a:solidFill>
              </a:rPr>
              <a:t>GHz</a:t>
            </a:r>
            <a:r>
              <a:rPr lang="hu-HU" sz="1400" dirty="0" smtClean="0">
                <a:solidFill>
                  <a:schemeClr val="tx1"/>
                </a:solidFill>
              </a:rPr>
              <a:t> (bal oldali antenna) sávot mérjük.</a:t>
            </a:r>
            <a:endParaRPr lang="hu-HU" sz="1400" dirty="0">
              <a:solidFill>
                <a:schemeClr val="tx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52" y="1431872"/>
            <a:ext cx="3321844" cy="1720955"/>
          </a:xfrm>
          <a:prstGeom prst="rect">
            <a:avLst/>
          </a:prstGeom>
        </p:spPr>
      </p:pic>
      <p:sp>
        <p:nvSpPr>
          <p:cNvPr id="11" name="Lekerekített téglalapbuborék 10"/>
          <p:cNvSpPr/>
          <p:nvPr/>
        </p:nvSpPr>
        <p:spPr>
          <a:xfrm>
            <a:off x="5068246" y="1431872"/>
            <a:ext cx="2141709" cy="1914422"/>
          </a:xfrm>
          <a:prstGeom prst="wedgeRoundRectCallout">
            <a:avLst>
              <a:gd name="adj1" fmla="val -97324"/>
              <a:gd name="adj2" fmla="val -274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Mód kiválasztása (az analizátor generátor módban nem működik)</a:t>
            </a:r>
            <a:r>
              <a:rPr lang="hu-HU" sz="1400" dirty="0">
                <a:solidFill>
                  <a:schemeClr val="tx1"/>
                </a:solidFill>
              </a:rPr>
              <a:t>.</a:t>
            </a:r>
            <a:endParaRPr lang="hu-HU" sz="1400" dirty="0" smtClean="0">
              <a:solidFill>
                <a:schemeClr val="tx1"/>
              </a:solidFill>
            </a:endParaRP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Valamint megnézhető, hogy milyen frekvencia sáv van kiválasztva (RF </a:t>
            </a:r>
            <a:r>
              <a:rPr lang="hu-HU" sz="1400" dirty="0" err="1" smtClean="0">
                <a:solidFill>
                  <a:schemeClr val="tx1"/>
                </a:solidFill>
              </a:rPr>
              <a:t>connections</a:t>
            </a:r>
            <a:r>
              <a:rPr lang="hu-HU" sz="1400" dirty="0" smtClean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09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4858</TotalTime>
  <Words>1502</Words>
  <Application>Microsoft Office PowerPoint</Application>
  <PresentationFormat>Diavetítés a képernyőre (4:3 oldalarány)</PresentationFormat>
  <Paragraphs>352</Paragraphs>
  <Slides>39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COMPU2015</dc:creator>
  <cp:lastModifiedBy>SZULTZER 120412</cp:lastModifiedBy>
  <cp:revision>192</cp:revision>
  <dcterms:created xsi:type="dcterms:W3CDTF">2017-01-25T15:19:18Z</dcterms:created>
  <dcterms:modified xsi:type="dcterms:W3CDTF">2017-03-09T14:49:42Z</dcterms:modified>
</cp:coreProperties>
</file>