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4"/>
  </p:notesMasterIdLst>
  <p:sldIdLst>
    <p:sldId id="256" r:id="rId5"/>
    <p:sldId id="327" r:id="rId6"/>
    <p:sldId id="328" r:id="rId7"/>
    <p:sldId id="329" r:id="rId8"/>
    <p:sldId id="330" r:id="rId9"/>
    <p:sldId id="366" r:id="rId10"/>
    <p:sldId id="341" r:id="rId11"/>
    <p:sldId id="339" r:id="rId12"/>
    <p:sldId id="342" r:id="rId13"/>
    <p:sldId id="335" r:id="rId14"/>
    <p:sldId id="343" r:id="rId15"/>
    <p:sldId id="345" r:id="rId16"/>
    <p:sldId id="337" r:id="rId17"/>
    <p:sldId id="344" r:id="rId18"/>
    <p:sldId id="346" r:id="rId19"/>
    <p:sldId id="347" r:id="rId20"/>
    <p:sldId id="348" r:id="rId21"/>
    <p:sldId id="352" r:id="rId22"/>
    <p:sldId id="353" r:id="rId23"/>
    <p:sldId id="368" r:id="rId24"/>
    <p:sldId id="383" r:id="rId25"/>
    <p:sldId id="336" r:id="rId26"/>
    <p:sldId id="384" r:id="rId27"/>
    <p:sldId id="351" r:id="rId28"/>
    <p:sldId id="378" r:id="rId29"/>
    <p:sldId id="367" r:id="rId30"/>
    <p:sldId id="338" r:id="rId31"/>
    <p:sldId id="350" r:id="rId32"/>
    <p:sldId id="376" r:id="rId33"/>
    <p:sldId id="385" r:id="rId34"/>
    <p:sldId id="355" r:id="rId35"/>
    <p:sldId id="359" r:id="rId36"/>
    <p:sldId id="356" r:id="rId37"/>
    <p:sldId id="371" r:id="rId38"/>
    <p:sldId id="372" r:id="rId39"/>
    <p:sldId id="357" r:id="rId40"/>
    <p:sldId id="373" r:id="rId41"/>
    <p:sldId id="374" r:id="rId42"/>
    <p:sldId id="361" r:id="rId43"/>
    <p:sldId id="362" r:id="rId44"/>
    <p:sldId id="358" r:id="rId45"/>
    <p:sldId id="375" r:id="rId46"/>
    <p:sldId id="364" r:id="rId47"/>
    <p:sldId id="363" r:id="rId48"/>
    <p:sldId id="379" r:id="rId49"/>
    <p:sldId id="380" r:id="rId50"/>
    <p:sldId id="381" r:id="rId51"/>
    <p:sldId id="331" r:id="rId52"/>
    <p:sldId id="289" r:id="rId5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2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80" autoAdjust="0"/>
  </p:normalViewPr>
  <p:slideViewPr>
    <p:cSldViewPr>
      <p:cViewPr varScale="1">
        <p:scale>
          <a:sx n="84" d="100"/>
          <a:sy n="84" d="100"/>
        </p:scale>
        <p:origin x="1411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munkalap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Sorozat 2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Sorozat 3</c:v>
                </c:pt>
              </c:strCache>
            </c:strRef>
          </c:tx>
          <c:invertIfNegative val="0"/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707816"/>
        <c:axId val="327708200"/>
      </c:barChart>
      <c:catAx>
        <c:axId val="327707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7708200"/>
        <c:crosses val="autoZero"/>
        <c:auto val="1"/>
        <c:lblAlgn val="ctr"/>
        <c:lblOffset val="100"/>
        <c:noMultiLvlLbl val="0"/>
      </c:catAx>
      <c:valAx>
        <c:axId val="327708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77078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j-lt"/>
        </a:defRPr>
      </a:pPr>
      <a:endParaRPr lang="hu-H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6D127-455F-4F64-9693-C351F7D3ED8A}" type="datetimeFigureOut">
              <a:rPr lang="en-US" smtClean="0"/>
              <a:pPr/>
              <a:t>4/11/2018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D2D28-A3B7-469D-9548-D4260EB38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4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41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D2D28-A3B7-469D-9548-D4260EB38E2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130426"/>
            <a:ext cx="4932040" cy="1470025"/>
          </a:xfrm>
        </p:spPr>
        <p:txBody>
          <a:bodyPr>
            <a:noAutofit/>
          </a:bodyPr>
          <a:lstStyle>
            <a:lvl1pPr algn="r">
              <a:defRPr sz="5000">
                <a:latin typeface="Arial Black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4248472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8" name="Téglalap 7"/>
          <p:cNvSpPr/>
          <p:nvPr userDrawn="1"/>
        </p:nvSpPr>
        <p:spPr>
          <a:xfrm>
            <a:off x="6084168" y="5445224"/>
            <a:ext cx="3024336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lvl1pPr>
              <a:buClr>
                <a:srgbClr val="95C122"/>
              </a:buClr>
              <a:defRPr/>
            </a:lvl1pPr>
            <a:lvl2pPr>
              <a:buClr>
                <a:srgbClr val="95C122"/>
              </a:buClr>
              <a:defRPr/>
            </a:lvl2pPr>
            <a:lvl3pPr>
              <a:buClr>
                <a:srgbClr val="95C122"/>
              </a:buClr>
              <a:defRPr/>
            </a:lvl3pPr>
            <a:lvl4pPr>
              <a:buClr>
                <a:srgbClr val="95C122"/>
              </a:buClr>
              <a:defRPr/>
            </a:lvl4pPr>
            <a:lvl5pPr>
              <a:buClr>
                <a:srgbClr val="95C122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2pPr>
            <a:lvl3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3pPr>
            <a:lvl4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4pPr>
            <a:lvl5pPr>
              <a:buClr>
                <a:srgbClr val="95C122"/>
              </a:buCl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buClr>
                <a:srgbClr val="95C122"/>
              </a:buClr>
              <a:buFont typeface="Arial" pitchFamily="34" charset="0"/>
              <a:buChar char="•"/>
              <a:defRPr sz="2800"/>
            </a:lvl1pPr>
            <a:lvl2pPr>
              <a:buClr>
                <a:srgbClr val="95C122"/>
              </a:buClr>
              <a:buFont typeface="Arial" pitchFamily="34" charset="0"/>
              <a:buChar char="•"/>
              <a:defRPr sz="2400"/>
            </a:lvl2pPr>
            <a:lvl3pPr>
              <a:buClr>
                <a:srgbClr val="95C122"/>
              </a:buClr>
              <a:buFont typeface="Arial" pitchFamily="34" charset="0"/>
              <a:buChar char="•"/>
              <a:defRPr sz="2000"/>
            </a:lvl3pPr>
            <a:lvl4pPr>
              <a:buClr>
                <a:srgbClr val="95C122"/>
              </a:buClr>
              <a:buFont typeface="Arial" pitchFamily="34" charset="0"/>
              <a:buChar char="•"/>
              <a:defRPr sz="1800"/>
            </a:lvl4pPr>
            <a:lvl5pPr>
              <a:buClr>
                <a:srgbClr val="95C122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buClr>
                <a:srgbClr val="95C122"/>
              </a:buClr>
              <a:defRPr sz="2400"/>
            </a:lvl1pPr>
            <a:lvl2pPr>
              <a:buClr>
                <a:srgbClr val="95C122"/>
              </a:buClr>
              <a:defRPr sz="2000"/>
            </a:lvl2pPr>
            <a:lvl3pPr>
              <a:buClr>
                <a:srgbClr val="95C122"/>
              </a:buClr>
              <a:defRPr sz="1800"/>
            </a:lvl3pPr>
            <a:lvl4pPr>
              <a:buClr>
                <a:srgbClr val="95C122"/>
              </a:buClr>
              <a:defRPr sz="1600"/>
            </a:lvl4pPr>
            <a:lvl5pPr>
              <a:buClr>
                <a:srgbClr val="95C12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graphicFrame>
        <p:nvGraphicFramePr>
          <p:cNvPr id="7" name="Diagram 6"/>
          <p:cNvGraphicFramePr/>
          <p:nvPr userDrawn="1"/>
        </p:nvGraphicFramePr>
        <p:xfrm>
          <a:off x="467544" y="1556792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buClr>
                <a:srgbClr val="95C122"/>
              </a:buClr>
              <a:defRPr sz="3200"/>
            </a:lvl1pPr>
            <a:lvl2pPr>
              <a:buClr>
                <a:srgbClr val="95C122"/>
              </a:buClr>
              <a:defRPr sz="2800"/>
            </a:lvl2pPr>
            <a:lvl3pPr>
              <a:buClr>
                <a:srgbClr val="95C122"/>
              </a:buClr>
              <a:defRPr sz="2400"/>
            </a:lvl3pPr>
            <a:lvl4pPr>
              <a:buClr>
                <a:srgbClr val="95C122"/>
              </a:buClr>
              <a:defRPr sz="2000"/>
            </a:lvl4pPr>
            <a:lvl5pPr>
              <a:buClr>
                <a:srgbClr val="95C12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sablon 2_4.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95C122"/>
              </a:buClr>
              <a:defRPr/>
            </a:lvl1pPr>
            <a:lvl2pPr>
              <a:buClr>
                <a:srgbClr val="95C122"/>
              </a:buClr>
              <a:defRPr/>
            </a:lvl2pPr>
            <a:lvl3pPr>
              <a:buClr>
                <a:srgbClr val="95C122"/>
              </a:buClr>
              <a:defRPr/>
            </a:lvl3pPr>
            <a:lvl4pPr>
              <a:buClr>
                <a:srgbClr val="95C122"/>
              </a:buClr>
              <a:defRPr/>
            </a:lvl4pPr>
            <a:lvl5pPr>
              <a:buClr>
                <a:srgbClr val="95C122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ablon 1_4.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hu-HU" sz="2000" dirty="0"/>
              <a:t>Solti rekonstrukció 2</a:t>
            </a:r>
            <a:br>
              <a:rPr lang="hu-HU" sz="2000" dirty="0"/>
            </a:br>
            <a:r>
              <a:rPr lang="hu-HU" sz="2000" dirty="0"/>
              <a:t>Tapasztalatok, eredmények</a:t>
            </a:r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-6388" y="4797152"/>
            <a:ext cx="493204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endParaRPr lang="hu-HU" sz="1400" dirty="0" smtClean="0"/>
          </a:p>
          <a:p>
            <a:pPr algn="l"/>
            <a:r>
              <a:rPr lang="hu-HU" sz="1400" dirty="0" smtClean="0"/>
              <a:t>Csősz Jenő</a:t>
            </a:r>
            <a:endParaRPr lang="hu-HU" sz="1100" dirty="0"/>
          </a:p>
          <a:p>
            <a:pPr algn="l"/>
            <a:r>
              <a:rPr lang="hu-HU" sz="1100" dirty="0" smtClean="0"/>
              <a:t>Üzemeltetés-támogatási </a:t>
            </a:r>
            <a:r>
              <a:rPr lang="hu-HU" sz="1100" dirty="0"/>
              <a:t>osztály</a:t>
            </a:r>
          </a:p>
          <a:p>
            <a:pPr algn="l"/>
            <a:r>
              <a:rPr lang="hu-HU" sz="1100" dirty="0"/>
              <a:t>Antenna Hungária </a:t>
            </a:r>
            <a:r>
              <a:rPr lang="hu-HU" sz="1100" dirty="0" err="1"/>
              <a:t>Zrt</a:t>
            </a:r>
            <a:r>
              <a:rPr lang="hu-HU" sz="1100" dirty="0"/>
              <a:t>.</a:t>
            </a:r>
            <a:endParaRPr lang="hu-HU" sz="1100" dirty="0" smtClean="0"/>
          </a:p>
        </p:txBody>
      </p:sp>
      <p:sp>
        <p:nvSpPr>
          <p:cNvPr id="4" name="Szövegdoboz 3"/>
          <p:cNvSpPr txBox="1"/>
          <p:nvPr/>
        </p:nvSpPr>
        <p:spPr>
          <a:xfrm>
            <a:off x="21097" y="40466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r>
              <a:rPr lang="hu-HU" b="1" dirty="0" smtClean="0"/>
              <a:t>HTE Vételtechnikai </a:t>
            </a:r>
            <a:r>
              <a:rPr lang="hu-HU" b="1" dirty="0"/>
              <a:t>és a Kábeltelevíziós Szakosztály</a:t>
            </a:r>
            <a:r>
              <a:rPr lang="hu-HU" dirty="0"/>
              <a:t>, </a:t>
            </a:r>
            <a:r>
              <a:rPr lang="hu-HU" b="1" dirty="0"/>
              <a:t>Médiaklub: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ABB transzformátorok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43" y="1600200"/>
            <a:ext cx="6798914" cy="45259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234760"/>
            <a:ext cx="2841271" cy="18914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73" y="1196752"/>
            <a:ext cx="1900838" cy="28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Emergency</a:t>
            </a:r>
            <a:r>
              <a:rPr lang="hu-HU" sz="3200" dirty="0" smtClean="0"/>
              <a:t> </a:t>
            </a:r>
            <a:r>
              <a:rPr lang="hu-HU" sz="3200" dirty="0" err="1" smtClean="0"/>
              <a:t>box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91743"/>
            <a:ext cx="8229600" cy="4525963"/>
          </a:xfrm>
        </p:spPr>
        <p:txBody>
          <a:bodyPr/>
          <a:lstStyle/>
          <a:p>
            <a:r>
              <a:rPr lang="hu-HU" dirty="0" smtClean="0"/>
              <a:t>8db vészleállító gomb jelzés fogadása</a:t>
            </a:r>
          </a:p>
          <a:p>
            <a:r>
              <a:rPr lang="hu-HU" dirty="0" smtClean="0"/>
              <a:t>Transzformátor jelzések fogadása</a:t>
            </a:r>
          </a:p>
          <a:p>
            <a:pPr lvl="1"/>
            <a:r>
              <a:rPr lang="hu-HU" dirty="0" smtClean="0"/>
              <a:t>Magas hőmérséklet jelzés</a:t>
            </a:r>
          </a:p>
          <a:p>
            <a:pPr lvl="1"/>
            <a:r>
              <a:rPr lang="hu-HU" dirty="0" smtClean="0"/>
              <a:t>Túl magas hőmérséklet jelzés</a:t>
            </a:r>
          </a:p>
          <a:p>
            <a:pPr lvl="1"/>
            <a:r>
              <a:rPr lang="hu-HU" dirty="0" smtClean="0"/>
              <a:t>Túlnyomás jelzés</a:t>
            </a:r>
          </a:p>
          <a:p>
            <a:pPr lvl="1"/>
            <a:r>
              <a:rPr lang="hu-HU" dirty="0" smtClean="0"/>
              <a:t>Kapcsoló állásjelzés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40968"/>
            <a:ext cx="398715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LPD alacsony feszültségű elosztó szekrény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268760"/>
            <a:ext cx="8229600" cy="252103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71656" y="3861048"/>
            <a:ext cx="67070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Schneider gyártmányú elosztó szekrény</a:t>
            </a:r>
          </a:p>
          <a:p>
            <a:endParaRPr lang="hu-HU" dirty="0"/>
          </a:p>
          <a:p>
            <a:r>
              <a:rPr lang="hu-HU" dirty="0" smtClean="0"/>
              <a:t>	Védelem alacsony feszültségű oldalon</a:t>
            </a:r>
          </a:p>
          <a:p>
            <a:r>
              <a:rPr lang="hu-HU" dirty="0"/>
              <a:t>	</a:t>
            </a:r>
            <a:r>
              <a:rPr lang="hu-HU" dirty="0" smtClean="0"/>
              <a:t>4db </a:t>
            </a:r>
            <a:r>
              <a:rPr lang="hu-HU" dirty="0" err="1" smtClean="0"/>
              <a:t>adórack</a:t>
            </a:r>
            <a:r>
              <a:rPr lang="hu-HU" dirty="0" smtClean="0"/>
              <a:t> energia ellátása</a:t>
            </a:r>
          </a:p>
          <a:p>
            <a:r>
              <a:rPr lang="hu-HU" dirty="0" smtClean="0"/>
              <a:t>	Leolvasható fesz mérők</a:t>
            </a:r>
          </a:p>
        </p:txBody>
      </p:sp>
    </p:spTree>
    <p:extLst>
      <p:ext uri="{BB962C8B-B14F-4D97-AF65-F5344CB8AC3E}">
        <p14:creationId xmlns:p14="http://schemas.microsoft.com/office/powerpoint/2010/main" val="9378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voltage</a:t>
            </a:r>
            <a:r>
              <a:rPr lang="hu-HU" dirty="0" smtClean="0"/>
              <a:t> </a:t>
            </a:r>
            <a:r>
              <a:rPr lang="hu-HU" dirty="0" err="1" smtClean="0"/>
              <a:t>switchboard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Alacsony feszültségű elosztó</a:t>
            </a:r>
          </a:p>
          <a:p>
            <a:r>
              <a:rPr lang="hu-HU" dirty="0" smtClean="0"/>
              <a:t>315V </a:t>
            </a:r>
          </a:p>
          <a:p>
            <a:r>
              <a:rPr lang="hu-HU" dirty="0" smtClean="0"/>
              <a:t>1600A sínezés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98985"/>
            <a:ext cx="2710728" cy="40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További Energia vételezések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400V 3 fázis a légtechnika számára.</a:t>
            </a:r>
          </a:p>
          <a:p>
            <a:r>
              <a:rPr lang="hu-HU" dirty="0" smtClean="0"/>
              <a:t>230V Szünetmentes tápellátás a PIE, </a:t>
            </a:r>
            <a:r>
              <a:rPr lang="hu-HU" dirty="0" err="1"/>
              <a:t>T</a:t>
            </a:r>
            <a:r>
              <a:rPr lang="hu-HU" dirty="0" err="1" smtClean="0"/>
              <a:t>elco</a:t>
            </a:r>
            <a:r>
              <a:rPr lang="hu-HU" dirty="0" smtClean="0"/>
              <a:t>,  Mérő </a:t>
            </a:r>
            <a:r>
              <a:rPr lang="hu-HU" dirty="0" err="1" smtClean="0"/>
              <a:t>rack</a:t>
            </a:r>
            <a:r>
              <a:rPr lang="hu-HU" dirty="0" smtClean="0"/>
              <a:t> és </a:t>
            </a:r>
            <a:r>
              <a:rPr lang="hu-HU" dirty="0" err="1" smtClean="0"/>
              <a:t>combiner</a:t>
            </a:r>
            <a:r>
              <a:rPr lang="hu-HU" dirty="0" smtClean="0"/>
              <a:t> számára, valamint az adófelügyeletet ellátó PC-k számára.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73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12"/>
          <a:stretch/>
        </p:blipFill>
        <p:spPr>
          <a:xfrm>
            <a:off x="385192" y="2204864"/>
            <a:ext cx="8229600" cy="40100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6091"/>
          </a:xfrm>
        </p:spPr>
        <p:txBody>
          <a:bodyPr>
            <a:normAutofit/>
          </a:bodyPr>
          <a:lstStyle/>
          <a:p>
            <a:r>
              <a:rPr lang="hu-HU" sz="3200" dirty="0"/>
              <a:t>L</a:t>
            </a:r>
            <a:r>
              <a:rPr lang="hu-HU" sz="3200" dirty="0" smtClean="0"/>
              <a:t>égtechnika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108874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 kvázi független rendszer</a:t>
            </a:r>
          </a:p>
          <a:p>
            <a:r>
              <a:rPr lang="hu-HU" dirty="0" smtClean="0"/>
              <a:t>Frekvencia vezérelt ventillátorok</a:t>
            </a:r>
          </a:p>
          <a:p>
            <a:r>
              <a:rPr lang="hu-HU" dirty="0" smtClean="0"/>
              <a:t>Folyamatos szabályzás</a:t>
            </a:r>
          </a:p>
          <a:p>
            <a:r>
              <a:rPr lang="hu-HU" dirty="0" smtClean="0"/>
              <a:t>Vissza keverés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86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90067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kezelő felület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13800" b="20946"/>
          <a:stretch/>
        </p:blipFill>
        <p:spPr bwMode="auto">
          <a:xfrm>
            <a:off x="768343" y="1600200"/>
            <a:ext cx="760731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27584" y="620688"/>
            <a:ext cx="75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Informatív</a:t>
            </a:r>
          </a:p>
          <a:p>
            <a:r>
              <a:rPr lang="hu-HU" dirty="0" smtClean="0"/>
              <a:t>Információk többsége </a:t>
            </a:r>
            <a:r>
              <a:rPr lang="hu-HU" dirty="0" err="1" smtClean="0"/>
              <a:t>SNMP-n</a:t>
            </a:r>
            <a:r>
              <a:rPr lang="hu-HU" dirty="0" smtClean="0"/>
              <a:t> is elérhető</a:t>
            </a:r>
          </a:p>
          <a:p>
            <a:r>
              <a:rPr lang="hu-HU" dirty="0" smtClean="0"/>
              <a:t> Automata mód és manuális beállítási lehetőség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52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4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64" y="274637"/>
            <a:ext cx="8229600" cy="32047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284984"/>
            <a:ext cx="3623070" cy="23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-133030"/>
            <a:ext cx="8799947" cy="601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Combiner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2939"/>
            <a:ext cx="7787208" cy="498626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940152" y="546287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Pool</a:t>
            </a:r>
            <a:r>
              <a:rPr lang="hu-HU" dirty="0" smtClean="0"/>
              <a:t> out </a:t>
            </a:r>
            <a:r>
              <a:rPr lang="hu-HU" dirty="0" err="1" smtClean="0"/>
              <a:t>section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943708" y="1105980"/>
            <a:ext cx="1908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Matching</a:t>
            </a:r>
            <a:r>
              <a:rPr lang="hu-HU" dirty="0" smtClean="0"/>
              <a:t> </a:t>
            </a:r>
            <a:r>
              <a:rPr lang="hu-HU" dirty="0" err="1" smtClean="0"/>
              <a:t>section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28529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Touch</a:t>
            </a:r>
            <a:r>
              <a:rPr lang="hu-HU" dirty="0" smtClean="0"/>
              <a:t> </a:t>
            </a:r>
            <a:r>
              <a:rPr lang="hu-HU" dirty="0" err="1" smtClean="0"/>
              <a:t>screen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840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Bevezető</a:t>
            </a:r>
          </a:p>
          <a:p>
            <a:pPr lvl="3"/>
            <a:r>
              <a:rPr lang="hu-HU" dirty="0" smtClean="0"/>
              <a:t>Varga-Berta Dávid 2017.04.12 HTE előadás áttekintés</a:t>
            </a:r>
          </a:p>
          <a:p>
            <a:r>
              <a:rPr lang="hu-HU" dirty="0" smtClean="0"/>
              <a:t>Adó telepítés	</a:t>
            </a:r>
          </a:p>
          <a:p>
            <a:pPr lvl="3"/>
            <a:r>
              <a:rPr lang="hu-HU" dirty="0" smtClean="0"/>
              <a:t>Milyen berendezések lettek letelepítve, beüzemelve?</a:t>
            </a:r>
          </a:p>
          <a:p>
            <a:r>
              <a:rPr lang="hu-HU" dirty="0" smtClean="0"/>
              <a:t>Átvételi mérés tapasztalatai	</a:t>
            </a:r>
          </a:p>
          <a:p>
            <a:pPr lvl="3"/>
            <a:r>
              <a:rPr lang="hu-HU" dirty="0" smtClean="0"/>
              <a:t>Funkcionális tesztek</a:t>
            </a:r>
          </a:p>
          <a:p>
            <a:pPr lvl="3"/>
            <a:r>
              <a:rPr lang="hu-HU" dirty="0" smtClean="0"/>
              <a:t>RF mérések</a:t>
            </a:r>
          </a:p>
          <a:p>
            <a:pPr lvl="3"/>
            <a:r>
              <a:rPr lang="hu-HU" dirty="0" err="1" smtClean="0"/>
              <a:t>Audio</a:t>
            </a:r>
            <a:r>
              <a:rPr lang="hu-HU" dirty="0" smtClean="0"/>
              <a:t> mérések</a:t>
            </a:r>
          </a:p>
          <a:p>
            <a:r>
              <a:rPr lang="hu-HU" dirty="0" smtClean="0"/>
              <a:t>Üzemeltetési tapasztalatok	</a:t>
            </a:r>
          </a:p>
        </p:txBody>
      </p:sp>
    </p:spTree>
    <p:extLst>
      <p:ext uri="{BB962C8B-B14F-4D97-AF65-F5344CB8AC3E}">
        <p14:creationId xmlns:p14="http://schemas.microsoft.com/office/powerpoint/2010/main" val="4890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Pool</a:t>
            </a:r>
            <a:r>
              <a:rPr lang="hu-HU" dirty="0" smtClean="0"/>
              <a:t> out </a:t>
            </a:r>
            <a:r>
              <a:rPr lang="hu-HU" dirty="0" err="1" smtClean="0"/>
              <a:t>section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528" y="1988840"/>
            <a:ext cx="6575472" cy="472666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3678516"/>
            <a:ext cx="343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Ellenállás bank 20 kW folyamatos terhelésre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932040" y="152729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Kapcsolók </a:t>
            </a:r>
            <a:r>
              <a:rPr lang="hu-HU" dirty="0" err="1" smtClean="0"/>
              <a:t>Combine</a:t>
            </a:r>
            <a:r>
              <a:rPr lang="hu-HU" dirty="0" smtClean="0"/>
              <a:t>, Test </a:t>
            </a:r>
            <a:r>
              <a:rPr lang="hu-HU" dirty="0" err="1" smtClean="0"/>
              <a:t>Load</a:t>
            </a:r>
            <a:r>
              <a:rPr lang="hu-HU" dirty="0" smtClean="0"/>
              <a:t> vagy </a:t>
            </a:r>
            <a:r>
              <a:rPr lang="hu-HU" dirty="0" err="1" smtClean="0"/>
              <a:t>Idle</a:t>
            </a:r>
            <a:r>
              <a:rPr lang="hu-HU" dirty="0" smtClean="0"/>
              <a:t> állapothoz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79512" y="2924944"/>
            <a:ext cx="3431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Hőmérsékelt</a:t>
            </a:r>
            <a:r>
              <a:rPr lang="hu-HU" dirty="0" smtClean="0"/>
              <a:t> és UV detektorok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79512" y="17087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Rogowski</a:t>
            </a:r>
            <a:r>
              <a:rPr lang="en-US" dirty="0" smtClean="0"/>
              <a:t>-</a:t>
            </a:r>
            <a:r>
              <a:rPr lang="hu-HU" dirty="0" err="1" smtClean="0"/>
              <a:t>tipusú</a:t>
            </a:r>
            <a:r>
              <a:rPr lang="en-US" dirty="0" smtClean="0"/>
              <a:t> </a:t>
            </a:r>
            <a:r>
              <a:rPr lang="hu-HU" dirty="0" smtClean="0"/>
              <a:t>áram mérés </a:t>
            </a:r>
            <a:r>
              <a:rPr lang="hu-HU" dirty="0" err="1" smtClean="0"/>
              <a:t>reject</a:t>
            </a:r>
            <a:r>
              <a:rPr lang="hu-HU" dirty="0" smtClean="0"/>
              <a:t> </a:t>
            </a:r>
            <a:r>
              <a:rPr lang="hu-HU" dirty="0" err="1" smtClean="0"/>
              <a:t>load</a:t>
            </a:r>
            <a:r>
              <a:rPr lang="hu-HU" dirty="0" smtClean="0"/>
              <a:t> áram mérés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65592" y="4500221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8db hűtő ventilátor mely automatikusan bekapcsol ha a </a:t>
            </a:r>
            <a:r>
              <a:rPr lang="hu-HU" dirty="0" err="1" smtClean="0"/>
              <a:t>reject</a:t>
            </a:r>
            <a:r>
              <a:rPr lang="hu-HU" dirty="0" smtClean="0"/>
              <a:t> </a:t>
            </a:r>
            <a:r>
              <a:rPr lang="hu-HU" dirty="0" err="1" smtClean="0"/>
              <a:t>load</a:t>
            </a:r>
            <a:r>
              <a:rPr lang="hu-HU" dirty="0" smtClean="0"/>
              <a:t> hőmérséklet meghaladja a 150C fokot vagy a 10kW-nyi terhelést.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3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Matching</a:t>
            </a:r>
            <a:r>
              <a:rPr lang="hu-HU" sz="3200" dirty="0" smtClean="0"/>
              <a:t> </a:t>
            </a:r>
            <a:r>
              <a:rPr lang="hu-HU" sz="3200" dirty="0" err="1" smtClean="0"/>
              <a:t>network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8229600" cy="37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600200"/>
            <a:ext cx="6798914" cy="452596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57" y="4186808"/>
            <a:ext cx="3447743" cy="193935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9" y="188640"/>
            <a:ext cx="4059943" cy="22837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329" y="-12254"/>
            <a:ext cx="5093671" cy="2865190"/>
          </a:xfrm>
          <a:prstGeom prst="rect">
            <a:avLst/>
          </a:prstGeom>
        </p:spPr>
      </p:pic>
      <p:pic>
        <p:nvPicPr>
          <p:cNvPr id="8" name="Tartalom hely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" t="14102" r="25644" b="15389"/>
          <a:stretch/>
        </p:blipFill>
        <p:spPr>
          <a:xfrm>
            <a:off x="5694398" y="2348880"/>
            <a:ext cx="3449602" cy="205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err="1" smtClean="0"/>
              <a:t>Combiner</a:t>
            </a:r>
            <a:r>
              <a:rPr lang="hu-HU" sz="3600" dirty="0" smtClean="0"/>
              <a:t> képek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8" y="1484784"/>
            <a:ext cx="2545854" cy="452596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54" y="1196752"/>
            <a:ext cx="6140946" cy="34542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0601" r="16139" b="10801"/>
          <a:stretch/>
        </p:blipFill>
        <p:spPr>
          <a:xfrm>
            <a:off x="3707904" y="3645024"/>
            <a:ext cx="4536504" cy="26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20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NXC2000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12" y="1052736"/>
            <a:ext cx="8540679" cy="478539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79512" y="822723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Tápvonalazás 6 1/8”</a:t>
            </a:r>
            <a:r>
              <a:rPr lang="hu-HU" dirty="0" err="1" smtClean="0"/>
              <a:t>-os</a:t>
            </a:r>
            <a:r>
              <a:rPr lang="hu-HU" dirty="0" smtClean="0"/>
              <a:t> tápvonallal</a:t>
            </a:r>
          </a:p>
          <a:p>
            <a:r>
              <a:rPr lang="hu-HU" dirty="0"/>
              <a:t>	</a:t>
            </a:r>
            <a:r>
              <a:rPr lang="hu-HU" dirty="0" smtClean="0"/>
              <a:t>(külső átmérő:155mm)</a:t>
            </a:r>
          </a:p>
          <a:p>
            <a:r>
              <a:rPr lang="hu-HU" dirty="0" err="1" smtClean="0"/>
              <a:t>Öszegzet</a:t>
            </a:r>
            <a:r>
              <a:rPr lang="hu-HU" dirty="0" smtClean="0"/>
              <a:t> kimeneten 12” tápvonallal</a:t>
            </a:r>
          </a:p>
          <a:p>
            <a:r>
              <a:rPr lang="hu-HU" dirty="0"/>
              <a:t>	</a:t>
            </a:r>
            <a:r>
              <a:rPr lang="hu-HU" dirty="0" smtClean="0"/>
              <a:t>(külső átmérő 305mm) </a:t>
            </a:r>
          </a:p>
          <a:p>
            <a:r>
              <a:rPr lang="hu-HU" dirty="0" smtClean="0"/>
              <a:t>Egyedi átmenet a régi tápvonal és az új 12” EIA csatlakozós tápvonalhoz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783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171" y="620688"/>
            <a:ext cx="8980398" cy="52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Párhuzamos üzem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72816"/>
            <a:ext cx="8229600" cy="3756228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>
            <a:off x="6372200" y="256490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9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" y="476672"/>
            <a:ext cx="6108171" cy="343584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13" y="3470272"/>
            <a:ext cx="5220072" cy="293629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37" y="389628"/>
            <a:ext cx="3150640" cy="177223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7077" y="3806773"/>
            <a:ext cx="3121578" cy="207800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19" y="2080633"/>
            <a:ext cx="3615858" cy="20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Kezelő helység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err="1"/>
              <a:t>Telco</a:t>
            </a:r>
            <a:r>
              <a:rPr lang="hu-HU" dirty="0"/>
              <a:t> </a:t>
            </a:r>
            <a:r>
              <a:rPr lang="hu-HU" dirty="0" err="1" smtClean="0"/>
              <a:t>rack</a:t>
            </a:r>
            <a:r>
              <a:rPr lang="hu-HU" dirty="0" smtClean="0"/>
              <a:t> </a:t>
            </a:r>
          </a:p>
          <a:p>
            <a:pPr lvl="2"/>
            <a:r>
              <a:rPr lang="hu-HU" dirty="0" smtClean="0"/>
              <a:t>3 forrásból érkező moduláció fogadása</a:t>
            </a:r>
            <a:endParaRPr lang="hu-HU" dirty="0"/>
          </a:p>
          <a:p>
            <a:pPr lvl="3"/>
            <a:r>
              <a:rPr lang="hu-HU" dirty="0" err="1" smtClean="0"/>
              <a:t>Mikróhullámú</a:t>
            </a:r>
            <a:r>
              <a:rPr lang="hu-HU" dirty="0" smtClean="0"/>
              <a:t> összeköttetés</a:t>
            </a:r>
            <a:endParaRPr lang="hu-HU" dirty="0"/>
          </a:p>
          <a:p>
            <a:pPr lvl="3"/>
            <a:r>
              <a:rPr lang="hu-HU" dirty="0" err="1"/>
              <a:t>T-com</a:t>
            </a:r>
            <a:r>
              <a:rPr lang="hu-HU" dirty="0"/>
              <a:t> bérelt </a:t>
            </a:r>
            <a:r>
              <a:rPr lang="hu-HU" dirty="0" smtClean="0"/>
              <a:t>vonal</a:t>
            </a:r>
            <a:endParaRPr lang="hu-HU" dirty="0"/>
          </a:p>
          <a:p>
            <a:pPr lvl="3"/>
            <a:r>
              <a:rPr lang="hu-HU" dirty="0" smtClean="0"/>
              <a:t>Műhold</a:t>
            </a:r>
          </a:p>
          <a:p>
            <a:r>
              <a:rPr lang="hu-HU" dirty="0" smtClean="0"/>
              <a:t>PIE Program </a:t>
            </a:r>
            <a:r>
              <a:rPr lang="hu-HU" dirty="0"/>
              <a:t>I</a:t>
            </a:r>
            <a:r>
              <a:rPr lang="hu-HU" dirty="0" smtClean="0"/>
              <a:t>nput </a:t>
            </a:r>
            <a:r>
              <a:rPr lang="hu-HU" dirty="0" err="1"/>
              <a:t>E</a:t>
            </a:r>
            <a:r>
              <a:rPr lang="hu-HU" dirty="0" err="1" smtClean="0"/>
              <a:t>quipment</a:t>
            </a:r>
            <a:r>
              <a:rPr lang="hu-HU" dirty="0" smtClean="0"/>
              <a:t> </a:t>
            </a:r>
            <a:r>
              <a:rPr lang="hu-HU" dirty="0" err="1" smtClean="0"/>
              <a:t>rack</a:t>
            </a:r>
            <a:endParaRPr lang="hu-HU" dirty="0" smtClean="0"/>
          </a:p>
          <a:p>
            <a:pPr lvl="2"/>
            <a:r>
              <a:rPr lang="hu-HU" dirty="0" smtClean="0"/>
              <a:t>A beérkező  digitális </a:t>
            </a:r>
            <a:r>
              <a:rPr lang="hu-HU" dirty="0" err="1" smtClean="0"/>
              <a:t>hangmodulációs</a:t>
            </a:r>
            <a:r>
              <a:rPr lang="hu-HU" dirty="0" smtClean="0"/>
              <a:t> vonalak automatikus tartalékolása limitálás, és digitális szűrés, illetve az 5db NX400-as adók számára szétosztás.</a:t>
            </a:r>
          </a:p>
          <a:p>
            <a:pPr lvl="2"/>
            <a:r>
              <a:rPr lang="hu-HU" dirty="0" smtClean="0"/>
              <a:t>DRM eszközök</a:t>
            </a:r>
          </a:p>
          <a:p>
            <a:r>
              <a:rPr lang="hu-HU" dirty="0" smtClean="0"/>
              <a:t>Mérő </a:t>
            </a:r>
            <a:r>
              <a:rPr lang="hu-HU" dirty="0" err="1" smtClean="0"/>
              <a:t>rack</a:t>
            </a:r>
            <a:endParaRPr lang="hu-HU" dirty="0" smtClean="0"/>
          </a:p>
          <a:p>
            <a:pPr lvl="2"/>
            <a:r>
              <a:rPr lang="hu-HU" dirty="0" err="1"/>
              <a:t>Inovonics</a:t>
            </a:r>
            <a:r>
              <a:rPr lang="hu-HU" dirty="0"/>
              <a:t> 525N mérővevő</a:t>
            </a:r>
          </a:p>
          <a:p>
            <a:pPr lvl="2"/>
            <a:r>
              <a:rPr lang="hu-HU" dirty="0" smtClean="0"/>
              <a:t>Spektrum analizátor</a:t>
            </a:r>
          </a:p>
          <a:p>
            <a:pPr lvl="2"/>
            <a:r>
              <a:rPr lang="hu-HU" dirty="0" smtClean="0"/>
              <a:t>Teljesítmény mérő</a:t>
            </a:r>
          </a:p>
          <a:p>
            <a:pPr lvl="2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09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Új adó fő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2000kW kimenő teljesítmény</a:t>
            </a:r>
          </a:p>
          <a:p>
            <a:r>
              <a:rPr lang="hu-HU" dirty="0" smtClean="0"/>
              <a:t>5db 400kW-os blokk tetszés szerinti konfigurációban</a:t>
            </a:r>
          </a:p>
          <a:p>
            <a:r>
              <a:rPr lang="hu-HU" dirty="0" smtClean="0"/>
              <a:t>MDCL megoldások (DCC, AMC..)</a:t>
            </a:r>
          </a:p>
          <a:p>
            <a:r>
              <a:rPr lang="hu-HU" dirty="0" smtClean="0"/>
              <a:t>DRM képes adóberendezés</a:t>
            </a:r>
          </a:p>
          <a:p>
            <a:r>
              <a:rPr lang="hu-HU" dirty="0" smtClean="0"/>
              <a:t>Teljes körű webes felügyelet</a:t>
            </a:r>
          </a:p>
          <a:p>
            <a:r>
              <a:rPr lang="hu-HU" dirty="0" smtClean="0"/>
              <a:t>Széles körű SNMP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77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Varga-Berta Dávid 2017.04.12 előadása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/>
              <a:t>2015 évi karácsonyi ajándék:</a:t>
            </a:r>
            <a:endParaRPr lang="hu-HU" dirty="0"/>
          </a:p>
          <a:p>
            <a:r>
              <a:rPr lang="hu-HU" i="1" dirty="0"/>
              <a:t>1982/2015. (XII. 23.) Korm. Határozat a solti középhullámú rádióállomás rekonstrukciójáról és egyes távközlési feladatok forrásának biztosításáról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85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3" y="0"/>
            <a:ext cx="9104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Adó átvételi  tapasztalatok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A mérések és tesztek antenna rendszerre történtek.</a:t>
            </a:r>
          </a:p>
          <a:p>
            <a:endParaRPr lang="hu-HU" dirty="0"/>
          </a:p>
          <a:p>
            <a:r>
              <a:rPr lang="hu-HU" dirty="0" smtClean="0"/>
              <a:t>Több napos illetve éjszakás átvétel</a:t>
            </a:r>
          </a:p>
          <a:p>
            <a:endParaRPr lang="hu-HU" dirty="0" smtClean="0"/>
          </a:p>
          <a:p>
            <a:r>
              <a:rPr lang="hu-HU" dirty="0" smtClean="0"/>
              <a:t>SAT </a:t>
            </a:r>
            <a:r>
              <a:rPr lang="hu-HU" dirty="0"/>
              <a:t>teszt 2017 Novemberében sikeresen megtörtént.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555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SAT funkcionális tesztek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1"/>
            <a:ext cx="8856984" cy="4525963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Vészgombok tesztelése</a:t>
            </a:r>
          </a:p>
          <a:p>
            <a:pPr lvl="1"/>
            <a:r>
              <a:rPr lang="hu-HU" dirty="0" smtClean="0"/>
              <a:t>Normál üzem mellett adó leállítása 11kV-on kapcsol ki.</a:t>
            </a:r>
          </a:p>
          <a:p>
            <a:r>
              <a:rPr lang="hu-HU" dirty="0" err="1" smtClean="0"/>
              <a:t>Audió</a:t>
            </a:r>
            <a:r>
              <a:rPr lang="hu-HU" dirty="0" smtClean="0"/>
              <a:t> tartalékolás ellenőrzése</a:t>
            </a:r>
          </a:p>
          <a:p>
            <a:pPr lvl="1"/>
            <a:r>
              <a:rPr lang="hu-HU" dirty="0" smtClean="0"/>
              <a:t>3 program forrás automatikus és manuális tartalékolása</a:t>
            </a:r>
          </a:p>
          <a:p>
            <a:r>
              <a:rPr lang="hu-HU" dirty="0" smtClean="0"/>
              <a:t>Meghajtó </a:t>
            </a:r>
            <a:r>
              <a:rPr lang="hu-HU" dirty="0"/>
              <a:t>váltás </a:t>
            </a:r>
            <a:endParaRPr lang="hu-HU" dirty="0" smtClean="0"/>
          </a:p>
          <a:p>
            <a:pPr lvl="1"/>
            <a:r>
              <a:rPr lang="hu-HU" dirty="0" smtClean="0"/>
              <a:t>Minden adó két meghajtóval rendelkezik meghajtó váltás automatikusan manuálisan</a:t>
            </a:r>
          </a:p>
          <a:p>
            <a:r>
              <a:rPr lang="hu-HU" dirty="0" err="1" smtClean="0"/>
              <a:t>Interlock</a:t>
            </a:r>
            <a:r>
              <a:rPr lang="hu-HU" dirty="0" smtClean="0"/>
              <a:t> teszt</a:t>
            </a:r>
          </a:p>
          <a:p>
            <a:pPr lvl="1"/>
            <a:r>
              <a:rPr lang="hu-HU" dirty="0" smtClean="0"/>
              <a:t>Kapcsoló mátrixon való bármely kapcsoló rossz állása esetén </a:t>
            </a:r>
          </a:p>
          <a:p>
            <a:r>
              <a:rPr lang="hu-HU" dirty="0" smtClean="0"/>
              <a:t>WSVR védelem</a:t>
            </a:r>
          </a:p>
          <a:p>
            <a:pPr lvl="1"/>
            <a:r>
              <a:rPr lang="hu-HU" dirty="0" smtClean="0"/>
              <a:t>Kisebbre állított szikraköz esetén 2MW vivő nélkül majd a modulációt növelve áthúzás után némította az adót és csökkentett teljesítménnyel vissza indul</a:t>
            </a:r>
          </a:p>
          <a:p>
            <a:r>
              <a:rPr lang="hu-HU" dirty="0" smtClean="0"/>
              <a:t>Védelem rövidzár szakadás lezárás esetén</a:t>
            </a:r>
          </a:p>
          <a:p>
            <a:pPr lvl="1"/>
            <a:r>
              <a:rPr lang="hu-HU" dirty="0" smtClean="0"/>
              <a:t>Az adó nem </a:t>
            </a:r>
            <a:r>
              <a:rPr lang="hu-HU" dirty="0" err="1" smtClean="0"/>
              <a:t>hibásodhat</a:t>
            </a:r>
            <a:r>
              <a:rPr lang="hu-HU" dirty="0" smtClean="0"/>
              <a:t> meg szélsőséges lezárások mellett sem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79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5770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SAT RF mérések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556792"/>
            <a:ext cx="7056784" cy="44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Modulálatlan vivő teljesítmény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199096"/>
            <a:ext cx="6346876" cy="952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2" y="3933056"/>
            <a:ext cx="8987176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Vivő esés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" y="4797152"/>
            <a:ext cx="9144000" cy="8651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988840"/>
            <a:ext cx="9144000" cy="156325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668542"/>
            <a:ext cx="3790707" cy="7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rmAutofit/>
          </a:bodyPr>
          <a:lstStyle/>
          <a:p>
            <a:r>
              <a:rPr lang="hu-HU" sz="4000" dirty="0" smtClean="0"/>
              <a:t>Hatásfok</a:t>
            </a:r>
            <a:endParaRPr lang="hu-HU" sz="4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402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DRM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96752"/>
            <a:ext cx="8229600" cy="276387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28616"/>
            <a:ext cx="8976082" cy="90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46" y="116632"/>
            <a:ext cx="8229600" cy="34600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48" y="3501008"/>
            <a:ext cx="6979796" cy="307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DRM antenna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142" y="1600200"/>
            <a:ext cx="76157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0"/>
            <a:ext cx="9144000" cy="6837959"/>
          </a:xfrm>
          <a:prstGeom prst="rect">
            <a:avLst/>
          </a:prstGeom>
        </p:spPr>
      </p:pic>
      <p:sp>
        <p:nvSpPr>
          <p:cNvPr id="7" name="Szaggatott nyíl jobbra 6"/>
          <p:cNvSpPr/>
          <p:nvPr/>
        </p:nvSpPr>
        <p:spPr>
          <a:xfrm rot="10800000">
            <a:off x="5076056" y="5157192"/>
            <a:ext cx="1368152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33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DRM 200kW DL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6996" r="5803"/>
          <a:stretch/>
        </p:blipFill>
        <p:spPr>
          <a:xfrm>
            <a:off x="323528" y="1268760"/>
            <a:ext cx="8496944" cy="5398924"/>
          </a:xfrm>
        </p:spPr>
      </p:pic>
    </p:spTree>
    <p:extLst>
      <p:ext uri="{BB962C8B-B14F-4D97-AF65-F5344CB8AC3E}">
        <p14:creationId xmlns:p14="http://schemas.microsoft.com/office/powerpoint/2010/main" val="13951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Audió</a:t>
            </a:r>
            <a:r>
              <a:rPr lang="hu-HU" dirty="0" smtClean="0"/>
              <a:t> mérések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772816"/>
            <a:ext cx="8229600" cy="10329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31" y="2821457"/>
            <a:ext cx="6271929" cy="276933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581163" y="55907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Adó megfelelt a kritériumoknak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69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Üzemeltetési tapasztalatok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701609"/>
            <a:ext cx="8229600" cy="432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Meghibásodott egységek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3db PA modul hibásodott meg a 2017.12.01-től számítva ez az összes PA 0,3%</a:t>
            </a:r>
          </a:p>
          <a:p>
            <a:r>
              <a:rPr lang="hu-HU" dirty="0" smtClean="0"/>
              <a:t>Kommunikációs hibák adó blokkok és </a:t>
            </a:r>
            <a:r>
              <a:rPr lang="hu-HU" dirty="0" err="1" smtClean="0"/>
              <a:t>combiner</a:t>
            </a:r>
            <a:r>
              <a:rPr lang="hu-HU" dirty="0" smtClean="0"/>
              <a:t> között – SW frissítéssel várhatóan Május folyamán lesz javítva.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077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Amplitudo</a:t>
            </a:r>
            <a:r>
              <a:rPr lang="hu-HU" sz="3200" dirty="0" smtClean="0"/>
              <a:t> </a:t>
            </a:r>
            <a:r>
              <a:rPr lang="hu-HU" sz="3200" dirty="0" err="1"/>
              <a:t>M</a:t>
            </a:r>
            <a:r>
              <a:rPr lang="hu-HU" sz="3200" dirty="0" err="1" smtClean="0"/>
              <a:t>odulation</a:t>
            </a:r>
            <a:r>
              <a:rPr lang="hu-HU" sz="3200" dirty="0" smtClean="0"/>
              <a:t> </a:t>
            </a:r>
            <a:r>
              <a:rPr lang="hu-HU" sz="3200" dirty="0" err="1" smtClean="0"/>
              <a:t>Companding</a:t>
            </a:r>
            <a:r>
              <a:rPr lang="hu-HU" sz="3200" dirty="0" smtClean="0"/>
              <a:t> AMC</a:t>
            </a:r>
            <a:endParaRPr lang="hu-HU" sz="3200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640" y="1600200"/>
            <a:ext cx="7760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DCC karakterisztika</a:t>
            </a:r>
            <a:endParaRPr lang="hu-HU" sz="3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780" y="1600200"/>
            <a:ext cx="763843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0107"/>
          </a:xfrm>
        </p:spPr>
        <p:txBody>
          <a:bodyPr>
            <a:normAutofit fontScale="90000"/>
          </a:bodyPr>
          <a:lstStyle/>
          <a:p>
            <a:r>
              <a:rPr lang="hu-HU" sz="3200" dirty="0" smtClean="0"/>
              <a:t>Kossuth rádió </a:t>
            </a:r>
            <a:r>
              <a:rPr lang="hu-HU" sz="3200" dirty="0" err="1" smtClean="0"/>
              <a:t>mod</a:t>
            </a:r>
            <a:r>
              <a:rPr lang="hu-HU" sz="3200" dirty="0" smtClean="0"/>
              <a:t> mélység eloszlás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5"/>
          <a:stretch/>
        </p:blipFill>
        <p:spPr>
          <a:xfrm>
            <a:off x="827584" y="1268760"/>
            <a:ext cx="7368575" cy="4850120"/>
          </a:xfrm>
        </p:spPr>
      </p:pic>
    </p:spTree>
    <p:extLst>
      <p:ext uri="{BB962C8B-B14F-4D97-AF65-F5344CB8AC3E}">
        <p14:creationId xmlns:p14="http://schemas.microsoft.com/office/powerpoint/2010/main" val="11585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Eredmények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Hatásfok növekedésnek köszönhetően a felvett Energia 14-15%-kal csökkent a DCC- </a:t>
            </a:r>
            <a:r>
              <a:rPr lang="hu-HU" dirty="0" err="1" smtClean="0"/>
              <a:t>vel</a:t>
            </a:r>
            <a:r>
              <a:rPr lang="hu-HU" dirty="0" smtClean="0"/>
              <a:t> üzemelő régi adóhoz képest.</a:t>
            </a:r>
          </a:p>
          <a:p>
            <a:r>
              <a:rPr lang="hu-HU" dirty="0" smtClean="0"/>
              <a:t>AMC üzemmód bekapcsolásával további 13-15%-kal csökken a felvett energia az új adó AM üzemmódjához képest.</a:t>
            </a:r>
            <a:endParaRPr lang="hu-HU" dirty="0"/>
          </a:p>
          <a:p>
            <a:r>
              <a:rPr lang="hu-HU" dirty="0" smtClean="0"/>
              <a:t> A fenti megtakarítások mellett tárnoki mérőállomáson 3dB-es átlagos térerő növekedés tapasztalható.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6628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5621" y="3194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Köszönet a telepítésben résztvevőknek</a:t>
            </a:r>
            <a:endParaRPr lang="hu-HU" dirty="0"/>
          </a:p>
        </p:txBody>
      </p:sp>
      <p:pic>
        <p:nvPicPr>
          <p:cNvPr id="1026" name="Picture 2" descr="KÃ©ptalÃ¡lat a kÃ¶vetkezÅre: âantenna hungÃ¡ria logo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21" y="1701342"/>
            <a:ext cx="3240360" cy="19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nordtechnik logoâ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07" y="4205860"/>
            <a:ext cx="2217838" cy="115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Ã©ptalÃ¡lat a kÃ¶vetkezÅre: âwernervill logoâ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19"/>
            <a:ext cx="2209137" cy="63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Ã©ptalÃ¡lat a kÃ¶vetkezÅre: ânautel logoâ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1982"/>
            <a:ext cx="348161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Képtalálat a következőre: „Porion logo”"/>
          <p:cNvSpPr>
            <a:spLocks noChangeAspect="1" noChangeArrowheads="1"/>
          </p:cNvSpPr>
          <p:nvPr/>
        </p:nvSpPr>
        <p:spPr bwMode="auto">
          <a:xfrm>
            <a:off x="2227864" y="2872773"/>
            <a:ext cx="1192007" cy="119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37" y="3468776"/>
            <a:ext cx="2424142" cy="11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1354163"/>
          </a:xfrm>
        </p:spPr>
        <p:txBody>
          <a:bodyPr>
            <a:noAutofit/>
          </a:bodyPr>
          <a:lstStyle/>
          <a:p>
            <a:r>
              <a:rPr lang="hu-HU" sz="3600" b="1" dirty="0"/>
              <a:t>KÖSZÖNÖM A MEGTISZTELŐ FIGYELMET!!!</a:t>
            </a:r>
            <a:br>
              <a:rPr lang="hu-HU" sz="3600" b="1" dirty="0"/>
            </a:br>
            <a:endParaRPr lang="hu-HU" sz="3600" dirty="0">
              <a:latin typeface="+mj-lt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59" y="3501008"/>
            <a:ext cx="4539941" cy="255371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" r="14321" b="31401"/>
          <a:stretch/>
        </p:blipFill>
        <p:spPr>
          <a:xfrm>
            <a:off x="4247456" y="1340768"/>
            <a:ext cx="4896544" cy="21602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4" y="1656483"/>
            <a:ext cx="5394571" cy="359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547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dirty="0" smtClean="0"/>
              <a:t>Az új adóberendezés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hu-HU" dirty="0"/>
          </a:p>
          <a:p>
            <a:r>
              <a:rPr lang="hu-HU" dirty="0"/>
              <a:t>•A kiírt pályázatra a kanadai </a:t>
            </a:r>
            <a:r>
              <a:rPr lang="hu-HU" dirty="0" err="1" smtClean="0"/>
              <a:t>Nautel</a:t>
            </a:r>
            <a:r>
              <a:rPr lang="hu-HU" dirty="0" smtClean="0"/>
              <a:t> és </a:t>
            </a:r>
            <a:r>
              <a:rPr lang="hu-HU" dirty="0"/>
              <a:t>a német </a:t>
            </a:r>
            <a:r>
              <a:rPr lang="hu-HU" dirty="0" err="1" smtClean="0"/>
              <a:t>Transradio</a:t>
            </a:r>
            <a:r>
              <a:rPr lang="hu-HU" dirty="0" smtClean="0"/>
              <a:t> adott </a:t>
            </a:r>
            <a:r>
              <a:rPr lang="hu-HU" dirty="0"/>
              <a:t>be ajánlatot</a:t>
            </a:r>
          </a:p>
          <a:p>
            <a:r>
              <a:rPr lang="hu-HU" dirty="0"/>
              <a:t>•Az adókiválasztásának fő szempontjai:</a:t>
            </a:r>
          </a:p>
          <a:p>
            <a:pPr lvl="1"/>
            <a:r>
              <a:rPr lang="hu-HU" dirty="0" smtClean="0"/>
              <a:t>a </a:t>
            </a:r>
            <a:r>
              <a:rPr lang="hu-HU" dirty="0"/>
              <a:t>bekerülési költsége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adóberendezés energia költsége</a:t>
            </a:r>
          </a:p>
          <a:p>
            <a:pPr lvl="1"/>
            <a:r>
              <a:rPr lang="hu-HU" dirty="0" smtClean="0"/>
              <a:t>tartalék </a:t>
            </a:r>
            <a:r>
              <a:rPr lang="hu-HU" dirty="0"/>
              <a:t>eszközök költsége</a:t>
            </a:r>
          </a:p>
          <a:p>
            <a:pPr lvl="1"/>
            <a:r>
              <a:rPr lang="hu-HU" dirty="0" smtClean="0"/>
              <a:t>Az </a:t>
            </a:r>
            <a:r>
              <a:rPr lang="hu-HU" dirty="0"/>
              <a:t>adó mérete, elhelyezhetősége</a:t>
            </a:r>
          </a:p>
          <a:p>
            <a:r>
              <a:rPr lang="hu-HU" dirty="0"/>
              <a:t>•Mind a műszaki konstrukció, a bekerülési költség és az üzemeltetési költségek tekintetében a NAUTEL volt a legkedvezőbb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0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Telepítés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2017.06.02 első telepítési anyagok érkezése</a:t>
            </a:r>
          </a:p>
          <a:p>
            <a:r>
              <a:rPr lang="hu-HU" dirty="0" smtClean="0"/>
              <a:t>2017.07.11 Légtechnikai elem telepítése</a:t>
            </a:r>
          </a:p>
          <a:p>
            <a:r>
              <a:rPr lang="hu-HU" dirty="0" smtClean="0"/>
              <a:t>2017.07.18 Adóberendezés telepítésének kezdete.</a:t>
            </a:r>
          </a:p>
          <a:p>
            <a:r>
              <a:rPr lang="hu-HU" dirty="0" smtClean="0"/>
              <a:t>2017.11.27 Új adó első bekapcsolása</a:t>
            </a:r>
          </a:p>
          <a:p>
            <a:r>
              <a:rPr lang="hu-HU" dirty="0" smtClean="0"/>
              <a:t>2017.12.01 </a:t>
            </a:r>
            <a:r>
              <a:rPr lang="hu-HU" dirty="0" err="1" smtClean="0"/>
              <a:t>Nautel</a:t>
            </a:r>
            <a:r>
              <a:rPr lang="hu-HU" dirty="0" smtClean="0"/>
              <a:t> adó hivatalos átadása tesztüzem kezdete.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97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Adó energia ellátása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908720"/>
            <a:ext cx="8840138" cy="403380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9592" y="4942524"/>
            <a:ext cx="7787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 db Schneider gyártmányú </a:t>
            </a:r>
            <a:r>
              <a:rPr lang="hu-HU" dirty="0" err="1" smtClean="0"/>
              <a:t>betáp</a:t>
            </a:r>
            <a:r>
              <a:rPr lang="hu-HU" dirty="0" smtClean="0"/>
              <a:t> cella (11kV 200A vonali áram)</a:t>
            </a:r>
          </a:p>
          <a:p>
            <a:r>
              <a:rPr lang="hu-HU" dirty="0" smtClean="0"/>
              <a:t>5 db leágazás cella</a:t>
            </a:r>
          </a:p>
          <a:p>
            <a:r>
              <a:rPr lang="hu-HU" dirty="0" smtClean="0"/>
              <a:t>Védelmek</a:t>
            </a:r>
          </a:p>
          <a:p>
            <a:r>
              <a:rPr lang="hu-HU" dirty="0" smtClean="0"/>
              <a:t>Megszakítási és földelési lehetőségek</a:t>
            </a:r>
          </a:p>
          <a:p>
            <a:r>
              <a:rPr lang="hu-HU" dirty="0" smtClean="0"/>
              <a:t>Adórendszerrel összevont kulcsos védelmi rendszer</a:t>
            </a:r>
            <a:endParaRPr lang="hu-HU" dirty="0"/>
          </a:p>
        </p:txBody>
      </p:sp>
      <p:cxnSp>
        <p:nvCxnSpPr>
          <p:cNvPr id="7" name="Egyenes összekötő 6"/>
          <p:cNvCxnSpPr/>
          <p:nvPr/>
        </p:nvCxnSpPr>
        <p:spPr>
          <a:xfrm>
            <a:off x="35496" y="1268760"/>
            <a:ext cx="900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6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70"/>
            <a:ext cx="4968552" cy="652881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-12285"/>
            <a:ext cx="3312877" cy="58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ABB </a:t>
            </a:r>
            <a:r>
              <a:rPr lang="hu-HU" sz="2400" dirty="0" err="1" smtClean="0"/>
              <a:t>transformátorok</a:t>
            </a:r>
            <a:endParaRPr lang="hu-HU" sz="24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13716"/>
            <a:ext cx="5051279" cy="29523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99592" y="4293096"/>
            <a:ext cx="73448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5db Delta csillag transzformátor 11kV/315V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Aktív hűtéssel rendelkező transzformátor házakba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 smtClean="0"/>
              <a:t>Secondary</a:t>
            </a:r>
            <a:r>
              <a:rPr lang="hu-HU" dirty="0" smtClean="0"/>
              <a:t> oldalon áram és feszültség méréssel monitoring rendszerbe integrálva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smtClean="0"/>
              <a:t>Terhelés megszakító és földelés kapcsoló primer oldalon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/>
              <a:t>Hőmérséklet, nyomás </a:t>
            </a:r>
            <a:r>
              <a:rPr lang="hu-HU" dirty="0" smtClean="0"/>
              <a:t>és terhelés kapcsoló állás érzékelőkkel</a:t>
            </a:r>
            <a:r>
              <a:rPr lang="hu-HU" dirty="0"/>
              <a:t>.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943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o_sablon_4-3">
  <a:themeElements>
    <a:clrScheme name="Egyéni 2. séma">
      <a:dk1>
        <a:sysClr val="windowText" lastClr="000000"/>
      </a:dk1>
      <a:lt1>
        <a:sysClr val="window" lastClr="FFFFFF"/>
      </a:lt1>
      <a:dk2>
        <a:srgbClr val="FF0000"/>
      </a:dk2>
      <a:lt2>
        <a:srgbClr val="EEECE1"/>
      </a:lt2>
      <a:accent1>
        <a:srgbClr val="9BBB59"/>
      </a:accent1>
      <a:accent2>
        <a:srgbClr val="EBF1DD"/>
      </a:accent2>
      <a:accent3>
        <a:srgbClr val="D7E3BC"/>
      </a:accent3>
      <a:accent4>
        <a:srgbClr val="C3D69B"/>
      </a:accent4>
      <a:accent5>
        <a:srgbClr val="76923C"/>
      </a:accent5>
      <a:accent6>
        <a:srgbClr val="4F6128"/>
      </a:accent6>
      <a:hlink>
        <a:srgbClr val="FF0000"/>
      </a:hlink>
      <a:folHlink>
        <a:srgbClr val="4F6128"/>
      </a:folHlink>
    </a:clrScheme>
    <a:fontScheme name="Klasszikus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_x00ed_r_x00e1_s xmlns="b8cb9990-e07e-49f6-8d32-133121113ab1">4:3 képarányú prezentációs sablon, különböző elrendezésekkel</Le_x00ed_r_x00e1_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D6BC4EA96CCE54E8BEB1F6FAEEC57B5" ma:contentTypeVersion="1" ma:contentTypeDescription="Új dokumentum létrehozása." ma:contentTypeScope="" ma:versionID="199b1bea3db93dae770b9d799787ee34">
  <xsd:schema xmlns:xsd="http://www.w3.org/2001/XMLSchema" xmlns:xs="http://www.w3.org/2001/XMLSchema" xmlns:p="http://schemas.microsoft.com/office/2006/metadata/properties" xmlns:ns2="b8cb9990-e07e-49f6-8d32-133121113ab1" targetNamespace="http://schemas.microsoft.com/office/2006/metadata/properties" ma:root="true" ma:fieldsID="7b1cb9fe5b4d53d1bc1b3656f3e5884a" ns2:_="">
    <xsd:import namespace="b8cb9990-e07e-49f6-8d32-133121113ab1"/>
    <xsd:element name="properties">
      <xsd:complexType>
        <xsd:sequence>
          <xsd:element name="documentManagement">
            <xsd:complexType>
              <xsd:all>
                <xsd:element ref="ns2:Le_x00ed_r_x00e1_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cb9990-e07e-49f6-8d32-133121113ab1" elementFormDefault="qualified">
    <xsd:import namespace="http://schemas.microsoft.com/office/2006/documentManagement/types"/>
    <xsd:import namespace="http://schemas.microsoft.com/office/infopath/2007/PartnerControls"/>
    <xsd:element name="Le_x00ed_r_x00e1_s" ma:index="8" nillable="true" ma:displayName="Leírás" ma:internalName="Le_x00ed_r_x00e1_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037FF0-0E6E-4AB1-A193-0A4E31541124}">
  <ds:schemaRefs>
    <ds:schemaRef ds:uri="http://schemas.microsoft.com/office/2006/documentManagement/types"/>
    <ds:schemaRef ds:uri="b8cb9990-e07e-49f6-8d32-133121113ab1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1F6D58D-0945-469A-A9CB-F7D392D64F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cb9990-e07e-49f6-8d32-133121113a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38DA8F-1402-41A2-920C-1CC476389F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18467</TotalTime>
  <Words>698</Words>
  <Application>Microsoft Office PowerPoint</Application>
  <PresentationFormat>Diavetítés a képernyőre (4:3 oldalarány)</PresentationFormat>
  <Paragraphs>170</Paragraphs>
  <Slides>49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49</vt:i4>
      </vt:variant>
    </vt:vector>
  </HeadingPairs>
  <TitlesOfParts>
    <vt:vector size="54" baseType="lpstr">
      <vt:lpstr>Arial</vt:lpstr>
      <vt:lpstr>Arial Black</vt:lpstr>
      <vt:lpstr>Calibri</vt:lpstr>
      <vt:lpstr>Wingdings</vt:lpstr>
      <vt:lpstr>Prezentacio_sablon_4-3</vt:lpstr>
      <vt:lpstr>Solti rekonstrukció 2 Tapasztalatok, eredmények</vt:lpstr>
      <vt:lpstr>Tartalom</vt:lpstr>
      <vt:lpstr>Varga-Berta Dávid 2017.04.12 előadása</vt:lpstr>
      <vt:lpstr>PowerPoint bemutató</vt:lpstr>
      <vt:lpstr>Az új adóberendezés</vt:lpstr>
      <vt:lpstr>Telepítés</vt:lpstr>
      <vt:lpstr>Adó energia ellátása</vt:lpstr>
      <vt:lpstr>PowerPoint bemutató</vt:lpstr>
      <vt:lpstr>ABB transformátorok</vt:lpstr>
      <vt:lpstr>ABB transzformátorok</vt:lpstr>
      <vt:lpstr>Emergency box</vt:lpstr>
      <vt:lpstr>LPD alacsony feszültségű elosztó szekrény</vt:lpstr>
      <vt:lpstr>Low voltage switchboard</vt:lpstr>
      <vt:lpstr>További Energia vételezések</vt:lpstr>
      <vt:lpstr>Légtechnika</vt:lpstr>
      <vt:lpstr>kezelő felület</vt:lpstr>
      <vt:lpstr>PowerPoint bemutató</vt:lpstr>
      <vt:lpstr>PowerPoint bemutató</vt:lpstr>
      <vt:lpstr>Combiner</vt:lpstr>
      <vt:lpstr>Pool out section</vt:lpstr>
      <vt:lpstr>Matching network</vt:lpstr>
      <vt:lpstr>PowerPoint bemutató</vt:lpstr>
      <vt:lpstr>Combiner képek</vt:lpstr>
      <vt:lpstr>NXC2000</vt:lpstr>
      <vt:lpstr>PowerPoint bemutató</vt:lpstr>
      <vt:lpstr>Párhuzamos üzem</vt:lpstr>
      <vt:lpstr>PowerPoint bemutató</vt:lpstr>
      <vt:lpstr>Új Kezelő helység</vt:lpstr>
      <vt:lpstr>Új adó fő tulajdonságai</vt:lpstr>
      <vt:lpstr>PowerPoint bemutató</vt:lpstr>
      <vt:lpstr>Adó átvételi  tapasztalatok</vt:lpstr>
      <vt:lpstr>SAT funkcionális tesztek</vt:lpstr>
      <vt:lpstr>SAT RF mérések</vt:lpstr>
      <vt:lpstr>Modulálatlan vivő teljesítmény</vt:lpstr>
      <vt:lpstr>Vivő esés</vt:lpstr>
      <vt:lpstr>Hatásfok</vt:lpstr>
      <vt:lpstr>DRM</vt:lpstr>
      <vt:lpstr>PowerPoint bemutató</vt:lpstr>
      <vt:lpstr>DRM antenna</vt:lpstr>
      <vt:lpstr>DRM 200kW DL</vt:lpstr>
      <vt:lpstr>Audió mérések</vt:lpstr>
      <vt:lpstr>Üzemeltetési tapasztalatok</vt:lpstr>
      <vt:lpstr>Meghibásodott egységek</vt:lpstr>
      <vt:lpstr>Amplitudo Modulation Companding AMC</vt:lpstr>
      <vt:lpstr>DCC karakterisztika</vt:lpstr>
      <vt:lpstr>Kossuth rádió mod mélység eloszlás</vt:lpstr>
      <vt:lpstr>Eredmények</vt:lpstr>
      <vt:lpstr>Köszönet a telepítésben résztvevőknek</vt:lpstr>
      <vt:lpstr>KÖSZÖNÖM A MEGTISZTELŐ FIGYELMET!!!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VargaBertaD@ahrt.hu</dc:creator>
  <cp:lastModifiedBy>Csősz Jenő</cp:lastModifiedBy>
  <cp:revision>269</cp:revision>
  <dcterms:created xsi:type="dcterms:W3CDTF">2014-07-09T13:29:09Z</dcterms:created>
  <dcterms:modified xsi:type="dcterms:W3CDTF">2018-04-11T15:26:41Z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0x0101009D6BC4EA96CCE54E8BEB1F6FAEEC57B5</vt:lpwstr>
  </property>
</Properties>
</file>