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261" r:id="rId6"/>
    <p:sldId id="287" r:id="rId7"/>
    <p:sldId id="291" r:id="rId8"/>
    <p:sldId id="271" r:id="rId9"/>
    <p:sldId id="273" r:id="rId10"/>
    <p:sldId id="272" r:id="rId11"/>
    <p:sldId id="263" r:id="rId12"/>
    <p:sldId id="266" r:id="rId13"/>
    <p:sldId id="264" r:id="rId14"/>
    <p:sldId id="265" r:id="rId15"/>
    <p:sldId id="288" r:id="rId16"/>
    <p:sldId id="262" r:id="rId17"/>
    <p:sldId id="296" r:id="rId18"/>
    <p:sldId id="303" r:id="rId19"/>
    <p:sldId id="304" r:id="rId20"/>
    <p:sldId id="293" r:id="rId21"/>
    <p:sldId id="289" r:id="rId22"/>
    <p:sldId id="269" r:id="rId23"/>
    <p:sldId id="298" r:id="rId24"/>
    <p:sldId id="297" r:id="rId25"/>
    <p:sldId id="274" r:id="rId26"/>
    <p:sldId id="275" r:id="rId27"/>
    <p:sldId id="276" r:id="rId28"/>
    <p:sldId id="282" r:id="rId29"/>
    <p:sldId id="283" r:id="rId30"/>
    <p:sldId id="284" r:id="rId31"/>
    <p:sldId id="285" r:id="rId32"/>
    <p:sldId id="292" r:id="rId33"/>
    <p:sldId id="286" r:id="rId34"/>
    <p:sldId id="290" r:id="rId35"/>
    <p:sldId id="295" r:id="rId36"/>
    <p:sldId id="299" r:id="rId37"/>
    <p:sldId id="300" r:id="rId38"/>
    <p:sldId id="302" r:id="rId39"/>
    <p:sldId id="301" r:id="rId40"/>
    <p:sldId id="267" r:id="rId41"/>
  </p:sldIdLst>
  <p:sldSz cx="9144000" cy="6858000" type="screen4x3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2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Sorozat 2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Sorozat 3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552488"/>
        <c:axId val="142552880"/>
      </c:barChart>
      <c:catAx>
        <c:axId val="142552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552880"/>
        <c:crosses val="autoZero"/>
        <c:auto val="1"/>
        <c:lblAlgn val="ctr"/>
        <c:lblOffset val="100"/>
        <c:noMultiLvlLbl val="0"/>
      </c:catAx>
      <c:valAx>
        <c:axId val="14255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552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hu-H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C7605-C7E9-40F9-9681-6F03DBD44BB6}" type="datetimeFigureOut">
              <a:rPr lang="hu-HU" smtClean="0"/>
              <a:t>2018.04.10.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12D9B-1215-4B13-9A4E-A1F2DFC181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8875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6D127-455F-4F64-9693-C351F7D3ED8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D2D28-A3B7-469D-9548-D4260EB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1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130426"/>
            <a:ext cx="4932040" cy="1470025"/>
          </a:xfrm>
        </p:spPr>
        <p:txBody>
          <a:bodyPr>
            <a:noAutofit/>
          </a:bodyPr>
          <a:lstStyle>
            <a:lvl1pPr algn="r">
              <a:defRPr sz="5000">
                <a:latin typeface="Arial Black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4248472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8" name="Téglalap 7"/>
          <p:cNvSpPr/>
          <p:nvPr userDrawn="1"/>
        </p:nvSpPr>
        <p:spPr>
          <a:xfrm>
            <a:off x="6084168" y="5445224"/>
            <a:ext cx="3024336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7504" y="6538739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6510273"/>
            <a:ext cx="825000" cy="288000"/>
          </a:xfrm>
          <a:prstGeom prst="rect">
            <a:avLst/>
          </a:prstGeom>
        </p:spPr>
      </p:pic>
      <p:cxnSp>
        <p:nvCxnSpPr>
          <p:cNvPr id="8" name="Egyenes összekötő 7"/>
          <p:cNvCxnSpPr/>
          <p:nvPr userDrawn="1"/>
        </p:nvCxnSpPr>
        <p:spPr>
          <a:xfrm>
            <a:off x="457200" y="6682755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/>
          <p:cNvSpPr txBox="1"/>
          <p:nvPr userDrawn="1"/>
        </p:nvSpPr>
        <p:spPr>
          <a:xfrm>
            <a:off x="1979712" y="6574231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 smtClean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 smtClean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buClr>
                <a:srgbClr val="95C122"/>
              </a:buClr>
              <a:buFont typeface="Arial" pitchFamily="34" charset="0"/>
              <a:buChar char="•"/>
              <a:defRPr sz="2800"/>
            </a:lvl1pPr>
            <a:lvl2pPr>
              <a:buClr>
                <a:srgbClr val="95C122"/>
              </a:buClr>
              <a:buFont typeface="Arial" pitchFamily="34" charset="0"/>
              <a:buChar char="•"/>
              <a:defRPr sz="2400"/>
            </a:lvl2pPr>
            <a:lvl3pPr>
              <a:buClr>
                <a:srgbClr val="95C122"/>
              </a:buClr>
              <a:buFont typeface="Arial" pitchFamily="34" charset="0"/>
              <a:buChar char="•"/>
              <a:defRPr sz="2000"/>
            </a:lvl3pPr>
            <a:lvl4pPr>
              <a:buClr>
                <a:srgbClr val="95C122"/>
              </a:buClr>
              <a:buFont typeface="Arial" pitchFamily="34" charset="0"/>
              <a:buChar char="•"/>
              <a:defRPr sz="1800"/>
            </a:lvl4pPr>
            <a:lvl5pPr>
              <a:buClr>
                <a:srgbClr val="95C122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buClr>
                <a:srgbClr val="95C122"/>
              </a:buClr>
              <a:buFont typeface="Arial" pitchFamily="34" charset="0"/>
              <a:buChar char="•"/>
              <a:defRPr sz="2800"/>
            </a:lvl1pPr>
            <a:lvl2pPr>
              <a:buClr>
                <a:srgbClr val="95C122"/>
              </a:buClr>
              <a:buFont typeface="Arial" pitchFamily="34" charset="0"/>
              <a:buChar char="•"/>
              <a:defRPr sz="2400"/>
            </a:lvl2pPr>
            <a:lvl3pPr>
              <a:buClr>
                <a:srgbClr val="95C122"/>
              </a:buClr>
              <a:buFont typeface="Arial" pitchFamily="34" charset="0"/>
              <a:buChar char="•"/>
              <a:defRPr sz="2000"/>
            </a:lvl3pPr>
            <a:lvl4pPr>
              <a:buClr>
                <a:srgbClr val="95C122"/>
              </a:buClr>
              <a:buFont typeface="Arial" pitchFamily="34" charset="0"/>
              <a:buChar char="•"/>
              <a:defRPr sz="1800"/>
            </a:lvl4pPr>
            <a:lvl5pPr>
              <a:buClr>
                <a:srgbClr val="95C122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7504" y="6538739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6510273"/>
            <a:ext cx="825000" cy="288000"/>
          </a:xfrm>
          <a:prstGeom prst="rect">
            <a:avLst/>
          </a:prstGeom>
        </p:spPr>
      </p:pic>
      <p:cxnSp>
        <p:nvCxnSpPr>
          <p:cNvPr id="8" name="Egyenes összekötő 7"/>
          <p:cNvCxnSpPr/>
          <p:nvPr userDrawn="1"/>
        </p:nvCxnSpPr>
        <p:spPr>
          <a:xfrm>
            <a:off x="457200" y="6682755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 userDrawn="1"/>
        </p:nvSpPr>
        <p:spPr>
          <a:xfrm>
            <a:off x="1979712" y="6574231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 smtClean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 smtClean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0"/>
          </p:nvPr>
        </p:nvSpPr>
        <p:spPr>
          <a:xfrm>
            <a:off x="107504" y="6538739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6510273"/>
            <a:ext cx="825000" cy="288000"/>
          </a:xfrm>
          <a:prstGeom prst="rect">
            <a:avLst/>
          </a:prstGeom>
        </p:spPr>
      </p:pic>
      <p:cxnSp>
        <p:nvCxnSpPr>
          <p:cNvPr id="11" name="Egyenes összekötő 10"/>
          <p:cNvCxnSpPr/>
          <p:nvPr userDrawn="1"/>
        </p:nvCxnSpPr>
        <p:spPr>
          <a:xfrm>
            <a:off x="457200" y="6682755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 userDrawn="1"/>
        </p:nvSpPr>
        <p:spPr>
          <a:xfrm>
            <a:off x="1979712" y="6574231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 smtClean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 smtClean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467544" y="1556792"/>
          <a:ext cx="40324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ia számának helye 5"/>
          <p:cNvSpPr>
            <a:spLocks noGrp="1"/>
          </p:cNvSpPr>
          <p:nvPr>
            <p:ph type="sldNum" sz="quarter" idx="10"/>
          </p:nvPr>
        </p:nvSpPr>
        <p:spPr>
          <a:xfrm>
            <a:off x="107504" y="6538739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6510273"/>
            <a:ext cx="825000" cy="288000"/>
          </a:xfrm>
          <a:prstGeom prst="rect">
            <a:avLst/>
          </a:prstGeom>
        </p:spPr>
      </p:pic>
      <p:cxnSp>
        <p:nvCxnSpPr>
          <p:cNvPr id="11" name="Egyenes összekötő 10"/>
          <p:cNvCxnSpPr/>
          <p:nvPr userDrawn="1"/>
        </p:nvCxnSpPr>
        <p:spPr>
          <a:xfrm>
            <a:off x="457200" y="6682755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 userDrawn="1"/>
        </p:nvSpPr>
        <p:spPr>
          <a:xfrm>
            <a:off x="1979712" y="6574231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 smtClean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 smtClean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buClr>
                <a:srgbClr val="95C122"/>
              </a:buClr>
              <a:defRPr sz="3200"/>
            </a:lvl1pPr>
            <a:lvl2pPr>
              <a:buClr>
                <a:srgbClr val="95C122"/>
              </a:buClr>
              <a:defRPr sz="2800"/>
            </a:lvl2pPr>
            <a:lvl3pPr>
              <a:buClr>
                <a:srgbClr val="95C122"/>
              </a:buClr>
              <a:defRPr sz="2400"/>
            </a:lvl3pPr>
            <a:lvl4pPr>
              <a:buClr>
                <a:srgbClr val="95C122"/>
              </a:buClr>
              <a:defRPr sz="2000"/>
            </a:lvl4pPr>
            <a:lvl5pPr>
              <a:buClr>
                <a:srgbClr val="95C12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7504" y="6538739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6510273"/>
            <a:ext cx="825000" cy="288000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457200" y="6682755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 userDrawn="1"/>
        </p:nvSpPr>
        <p:spPr>
          <a:xfrm>
            <a:off x="1979712" y="6574231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 smtClean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 smtClean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ablon 1_4.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6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2003-as_munkalap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130426"/>
            <a:ext cx="4932040" cy="2090662"/>
          </a:xfrm>
        </p:spPr>
        <p:txBody>
          <a:bodyPr/>
          <a:lstStyle/>
          <a:p>
            <a:pPr algn="l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Solti </a:t>
            </a:r>
            <a:r>
              <a:rPr lang="hu-HU" sz="3200" dirty="0"/>
              <a:t>rekonstrukció 2</a:t>
            </a:r>
            <a:br>
              <a:rPr lang="hu-HU" sz="3200" dirty="0"/>
            </a:br>
            <a:r>
              <a:rPr lang="hu-HU" sz="2000" dirty="0"/>
              <a:t>Tapasztalatok, </a:t>
            </a:r>
            <a:r>
              <a:rPr lang="hu-HU" sz="2000" dirty="0" smtClean="0"/>
              <a:t>eredmények</a:t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1600" dirty="0"/>
              <a:t>(2017.04.12</a:t>
            </a:r>
            <a:r>
              <a:rPr lang="hu-HU" sz="1600" dirty="0" smtClean="0"/>
              <a:t>.-ei </a:t>
            </a:r>
            <a:r>
              <a:rPr lang="hu-HU" sz="1600" dirty="0"/>
              <a:t>HTE </a:t>
            </a:r>
            <a:r>
              <a:rPr lang="hu-HU" sz="1600" dirty="0" smtClean="0"/>
              <a:t>előadás folytatása)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dirty="0" smtClean="0"/>
              <a:t> 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760" y="4869160"/>
            <a:ext cx="4680520" cy="14645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hu-HU" sz="2000" dirty="0" smtClean="0"/>
              <a:t>Takács Gábor</a:t>
            </a:r>
          </a:p>
          <a:p>
            <a:pPr algn="l"/>
            <a:r>
              <a:rPr lang="hu-HU" sz="2000" dirty="0" smtClean="0"/>
              <a:t>Solt </a:t>
            </a:r>
            <a:r>
              <a:rPr lang="hu-HU" sz="2000" dirty="0"/>
              <a:t>Rádióállomás vezető</a:t>
            </a:r>
          </a:p>
          <a:p>
            <a:pPr algn="l"/>
            <a:endParaRPr lang="hu-HU" sz="2000" dirty="0" smtClean="0"/>
          </a:p>
          <a:p>
            <a:pPr algn="l"/>
            <a:r>
              <a:rPr lang="hu-HU" sz="2000" dirty="0" smtClean="0"/>
              <a:t>Dél- Nyugat </a:t>
            </a:r>
            <a:r>
              <a:rPr lang="hu-HU" sz="2000" dirty="0" smtClean="0"/>
              <a:t>üzemeltetési központ</a:t>
            </a:r>
          </a:p>
          <a:p>
            <a:pPr algn="l"/>
            <a:r>
              <a:rPr lang="hu-HU" sz="2000" dirty="0" smtClean="0"/>
              <a:t>Üzemeltetés-támogatási </a:t>
            </a:r>
            <a:r>
              <a:rPr lang="hu-HU" sz="2000" dirty="0"/>
              <a:t>osztály </a:t>
            </a:r>
            <a:endParaRPr lang="hu-HU" sz="2000" dirty="0" smtClean="0"/>
          </a:p>
          <a:p>
            <a:pPr algn="l"/>
            <a:r>
              <a:rPr lang="hu-HU" sz="2000" dirty="0" smtClean="0"/>
              <a:t>Antenna </a:t>
            </a:r>
            <a:r>
              <a:rPr lang="hu-HU" sz="2000" dirty="0"/>
              <a:t>Hungária </a:t>
            </a:r>
            <a:r>
              <a:rPr lang="hu-HU" sz="2000" dirty="0" err="1"/>
              <a:t>Zrt</a:t>
            </a:r>
            <a:r>
              <a:rPr lang="hu-HU" sz="2000" dirty="0" smtClean="0"/>
              <a:t>. </a:t>
            </a:r>
            <a:endParaRPr lang="hu-HU" sz="2000" dirty="0"/>
          </a:p>
          <a:p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30856" y="9809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/>
              <a:t>HTE Vételtechnikai és a Kábeltelevíziós Szakosztály</a:t>
            </a:r>
            <a:r>
              <a:rPr lang="hu-HU" dirty="0"/>
              <a:t>, </a:t>
            </a:r>
            <a:r>
              <a:rPr lang="hu-HU" b="1" dirty="0"/>
              <a:t>Médiaklub: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Solt Rádióállomás néhány </a:t>
            </a:r>
            <a:r>
              <a:rPr lang="hu-HU" dirty="0" smtClean="0"/>
              <a:t>adata</a:t>
            </a:r>
            <a:br>
              <a:rPr lang="hu-HU" dirty="0" smtClean="0"/>
            </a:br>
            <a:r>
              <a:rPr lang="hu-HU" sz="3100" dirty="0" smtClean="0"/>
              <a:t>Energia </a:t>
            </a:r>
            <a:r>
              <a:rPr lang="hu-HU" sz="3100" dirty="0"/>
              <a:t>ellátó rendszer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Az </a:t>
            </a:r>
            <a:r>
              <a:rPr lang="hu-HU" dirty="0"/>
              <a:t>Újsolti bekötőútnál a 120/20/10 kV-os </a:t>
            </a:r>
            <a:r>
              <a:rPr lang="hu-HU" dirty="0" err="1"/>
              <a:t>alállomás</a:t>
            </a:r>
            <a:r>
              <a:rPr lang="hu-HU" dirty="0"/>
              <a:t>.</a:t>
            </a:r>
          </a:p>
          <a:p>
            <a:pPr lvl="2"/>
            <a:r>
              <a:rPr lang="hu-HU" dirty="0"/>
              <a:t>Ez egy PI </a:t>
            </a:r>
            <a:r>
              <a:rPr lang="hu-HU" dirty="0" smtClean="0"/>
              <a:t>kapcsolású </a:t>
            </a:r>
            <a:r>
              <a:rPr lang="hu-HU" dirty="0"/>
              <a:t>kéttranszformátoros felügyelet nélküli </a:t>
            </a:r>
            <a:r>
              <a:rPr lang="hu-HU" dirty="0" err="1"/>
              <a:t>alállomás</a:t>
            </a:r>
            <a:r>
              <a:rPr lang="hu-HU" dirty="0"/>
              <a:t>.</a:t>
            </a:r>
          </a:p>
          <a:p>
            <a:r>
              <a:rPr lang="hu-HU" dirty="0"/>
              <a:t>A 120 kV-os távvezeték </a:t>
            </a:r>
            <a:endParaRPr lang="hu-HU" dirty="0" smtClean="0"/>
          </a:p>
          <a:p>
            <a:pPr lvl="2"/>
            <a:r>
              <a:rPr lang="hu-HU" dirty="0" smtClean="0"/>
              <a:t>Dunaújvárostól </a:t>
            </a:r>
            <a:r>
              <a:rPr lang="hu-HU" dirty="0"/>
              <a:t>a Dunán keresztül az </a:t>
            </a:r>
            <a:r>
              <a:rPr lang="hu-HU" dirty="0" err="1"/>
              <a:t>alállomásig</a:t>
            </a:r>
            <a:r>
              <a:rPr lang="hu-HU" dirty="0"/>
              <a:t>. </a:t>
            </a:r>
            <a:endParaRPr lang="hu-HU" dirty="0" smtClean="0"/>
          </a:p>
          <a:p>
            <a:pPr lvl="2"/>
            <a:r>
              <a:rPr lang="hu-HU" dirty="0" smtClean="0"/>
              <a:t>A </a:t>
            </a:r>
            <a:r>
              <a:rPr lang="hu-HU" dirty="0"/>
              <a:t>távvezeték 2 x 3 fázisú 120 kV</a:t>
            </a:r>
            <a:r>
              <a:rPr lang="hu-HU" dirty="0" smtClean="0"/>
              <a:t>.</a:t>
            </a:r>
          </a:p>
          <a:p>
            <a:r>
              <a:rPr lang="hu-HU" dirty="0" smtClean="0">
                <a:solidFill>
                  <a:srgbClr val="00B0F0"/>
                </a:solidFill>
              </a:rPr>
              <a:t>Új 10 kV-os kapcsoló</a:t>
            </a:r>
          </a:p>
          <a:p>
            <a:r>
              <a:rPr lang="hu-HU" dirty="0" smtClean="0"/>
              <a:t>Az </a:t>
            </a:r>
            <a:r>
              <a:rPr lang="hu-HU" dirty="0" err="1"/>
              <a:t>alállomás</a:t>
            </a:r>
            <a:r>
              <a:rPr lang="hu-HU" dirty="0"/>
              <a:t> és a rádióállomás között a 10 kV-os </a:t>
            </a:r>
            <a:r>
              <a:rPr lang="hu-HU" dirty="0" smtClean="0"/>
              <a:t>földkábel, </a:t>
            </a:r>
            <a:r>
              <a:rPr lang="hu-HU" dirty="0"/>
              <a:t>jelzőkábelekkel együtt.</a:t>
            </a:r>
          </a:p>
          <a:p>
            <a:pPr lvl="2"/>
            <a:r>
              <a:rPr lang="hu-HU" dirty="0"/>
              <a:t>A földkábel mindkét transzformátorról, mind három fázisban, 4 db. 240 mm</a:t>
            </a:r>
            <a:r>
              <a:rPr lang="hu-HU" baseline="30000" dirty="0"/>
              <a:t>2</a:t>
            </a:r>
            <a:r>
              <a:rPr lang="hu-HU" dirty="0"/>
              <a:t> olaj-papírszigetelésű, alumínium kábel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>
                <a:solidFill>
                  <a:srgbClr val="00B0F0"/>
                </a:solidFill>
              </a:rPr>
              <a:t>Új földkábel</a:t>
            </a:r>
          </a:p>
          <a:p>
            <a:r>
              <a:rPr lang="hu-HU" dirty="0" smtClean="0"/>
              <a:t>A </a:t>
            </a:r>
            <a:r>
              <a:rPr lang="hu-HU" dirty="0"/>
              <a:t>rádióállomáson </a:t>
            </a:r>
            <a:r>
              <a:rPr lang="hu-HU" dirty="0" smtClean="0"/>
              <a:t>egy </a:t>
            </a:r>
            <a:r>
              <a:rPr lang="hu-HU" dirty="0"/>
              <a:t>10 </a:t>
            </a:r>
            <a:r>
              <a:rPr lang="hu-HU" dirty="0" smtClean="0"/>
              <a:t>kV-os és egy 0,4 </a:t>
            </a:r>
            <a:r>
              <a:rPr lang="hu-HU" dirty="0"/>
              <a:t>kV-os </a:t>
            </a:r>
            <a:r>
              <a:rPr lang="hu-HU" dirty="0" smtClean="0"/>
              <a:t>kapcsolótér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41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Solt Rádióállomás néhány </a:t>
            </a:r>
            <a:r>
              <a:rPr lang="hu-HU" dirty="0" smtClean="0"/>
              <a:t>adata</a:t>
            </a:r>
            <a:br>
              <a:rPr lang="hu-HU" dirty="0" smtClean="0"/>
            </a:br>
            <a:r>
              <a:rPr lang="hu-HU" sz="3100" dirty="0" smtClean="0"/>
              <a:t>Moduláció ellátás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Mikrohullámú lánc </a:t>
            </a:r>
          </a:p>
          <a:p>
            <a:pPr lvl="2"/>
            <a:r>
              <a:rPr lang="hu-HU" dirty="0" smtClean="0"/>
              <a:t>Stúdió</a:t>
            </a:r>
            <a:r>
              <a:rPr lang="hu-HU" dirty="0"/>
              <a:t>, OMK, Seregélyes, Rácalmás, </a:t>
            </a:r>
            <a:r>
              <a:rPr lang="hu-HU" dirty="0" smtClean="0"/>
              <a:t>Solt</a:t>
            </a:r>
            <a:endParaRPr lang="hu-HU" dirty="0"/>
          </a:p>
          <a:p>
            <a:r>
              <a:rPr lang="hu-HU" dirty="0" smtClean="0"/>
              <a:t>Kábeles</a:t>
            </a:r>
          </a:p>
          <a:p>
            <a:pPr lvl="2"/>
            <a:r>
              <a:rPr lang="hu-HU" dirty="0" smtClean="0"/>
              <a:t> Stúdió</a:t>
            </a:r>
            <a:r>
              <a:rPr lang="hu-HU" dirty="0"/>
              <a:t>, Bp. erősítő, Dunaújvárosi </a:t>
            </a:r>
            <a:r>
              <a:rPr lang="hu-HU" dirty="0" smtClean="0"/>
              <a:t>erősítő</a:t>
            </a:r>
          </a:p>
          <a:p>
            <a:pPr lvl="2"/>
            <a:r>
              <a:rPr lang="hu-HU" dirty="0" smtClean="0"/>
              <a:t>Először vivőhullámú </a:t>
            </a:r>
            <a:r>
              <a:rPr lang="hu-HU" dirty="0"/>
              <a:t>kábel, majd </a:t>
            </a:r>
            <a:r>
              <a:rPr lang="hu-HU" dirty="0" err="1"/>
              <a:t>pupinozott</a:t>
            </a:r>
            <a:r>
              <a:rPr lang="hu-HU" dirty="0"/>
              <a:t> kábel jött </a:t>
            </a:r>
            <a:r>
              <a:rPr lang="hu-HU" dirty="0" smtClean="0"/>
              <a:t>Soltra. </a:t>
            </a:r>
          </a:p>
          <a:p>
            <a:r>
              <a:rPr lang="hu-HU" dirty="0" smtClean="0"/>
              <a:t>Műhold</a:t>
            </a:r>
            <a:endParaRPr lang="hu-HU" dirty="0" smtClean="0"/>
          </a:p>
          <a:p>
            <a:pPr lvl="2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65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8041" y="83671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hu-HU" dirty="0"/>
              <a:t>Rekonstrukciós események időrendje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1944216"/>
          </a:xfrm>
        </p:spPr>
        <p:txBody>
          <a:bodyPr>
            <a:normAutofit/>
          </a:bodyPr>
          <a:lstStyle/>
          <a:p>
            <a:pPr marL="857250" lvl="1" indent="-400050">
              <a:buAutoNum type="romanUcPeriod"/>
            </a:pPr>
            <a:r>
              <a:rPr lang="hu-HU" dirty="0" smtClean="0"/>
              <a:t>Ütem</a:t>
            </a:r>
          </a:p>
          <a:p>
            <a:pPr marL="857250" lvl="1" indent="-400050">
              <a:buAutoNum type="romanUcPeriod"/>
            </a:pPr>
            <a:r>
              <a:rPr lang="hu-HU" dirty="0" smtClean="0"/>
              <a:t>Ütem</a:t>
            </a:r>
          </a:p>
          <a:p>
            <a:pPr marL="857250" lvl="1" indent="-400050">
              <a:buAutoNum type="romanU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1206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 smtClean="0"/>
              <a:t>Rekonstrukciós események </a:t>
            </a:r>
            <a:r>
              <a:rPr lang="hu-HU" sz="3100" dirty="0" smtClean="0"/>
              <a:t>időrendje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100" dirty="0" smtClean="0"/>
              <a:t>I. ütem (2016. I. félév)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dirty="0" smtClean="0"/>
              <a:t>2015.12.23.</a:t>
            </a:r>
          </a:p>
          <a:p>
            <a:pPr lvl="1"/>
            <a:r>
              <a:rPr lang="hu-HU" dirty="0" smtClean="0"/>
              <a:t>1982/2015</a:t>
            </a:r>
            <a:r>
              <a:rPr lang="hu-HU" dirty="0"/>
              <a:t>. (XII. 23.) Korm. Határozat a solti középhullámú rádióállomás rekonstrukciójáról és egyes távközlési feladatok forrásának biztosításáról</a:t>
            </a:r>
          </a:p>
          <a:p>
            <a:r>
              <a:rPr lang="hu-HU" dirty="0" smtClean="0"/>
              <a:t>2016.01. hó</a:t>
            </a:r>
            <a:endParaRPr lang="hu-HU" dirty="0" smtClean="0"/>
          </a:p>
          <a:p>
            <a:pPr lvl="1"/>
            <a:r>
              <a:rPr lang="hu-HU" dirty="0" smtClean="0"/>
              <a:t>01.08.-án projekt </a:t>
            </a:r>
            <a:r>
              <a:rPr lang="hu-HU" dirty="0"/>
              <a:t>indító </a:t>
            </a:r>
            <a:r>
              <a:rPr lang="hu-HU" dirty="0" smtClean="0"/>
              <a:t>megbeszélés</a:t>
            </a:r>
          </a:p>
          <a:p>
            <a:pPr lvl="1"/>
            <a:r>
              <a:rPr lang="hu-HU" dirty="0" smtClean="0"/>
              <a:t>Döntés, hogy 2 csomagban készülnek el a pályázati kiírások</a:t>
            </a:r>
          </a:p>
          <a:p>
            <a:pPr lvl="2"/>
            <a:r>
              <a:rPr lang="hu-HU" dirty="0" smtClean="0"/>
              <a:t>Adóberendezés rekonstrukció valamint antenna torony </a:t>
            </a:r>
            <a:r>
              <a:rPr lang="hu-HU" dirty="0" smtClean="0"/>
              <a:t>felújítás és </a:t>
            </a:r>
            <a:r>
              <a:rPr lang="hu-HU" dirty="0"/>
              <a:t>földháló </a:t>
            </a:r>
            <a:r>
              <a:rPr lang="hu-HU" dirty="0" smtClean="0"/>
              <a:t>javítás</a:t>
            </a:r>
            <a:endParaRPr lang="hu-HU" dirty="0" smtClean="0"/>
          </a:p>
          <a:p>
            <a:pPr lvl="2"/>
            <a:r>
              <a:rPr lang="hu-HU" dirty="0" smtClean="0"/>
              <a:t>Infrastruktúra felújítási munkák</a:t>
            </a:r>
          </a:p>
          <a:p>
            <a:pPr lvl="1"/>
            <a:r>
              <a:rPr lang="hu-HU" dirty="0" smtClean="0"/>
              <a:t>Kapcsolatfelvétel a lehetséges adóberendezés szállítókkal</a:t>
            </a:r>
            <a:endParaRPr lang="hu-HU" dirty="0" smtClean="0"/>
          </a:p>
          <a:p>
            <a:r>
              <a:rPr lang="hu-HU" dirty="0" smtClean="0"/>
              <a:t>2016.02.-03. </a:t>
            </a:r>
            <a:r>
              <a:rPr lang="hu-HU" dirty="0" smtClean="0"/>
              <a:t>hó</a:t>
            </a:r>
          </a:p>
          <a:p>
            <a:pPr lvl="1"/>
            <a:r>
              <a:rPr lang="hu-HU" dirty="0" smtClean="0"/>
              <a:t>Rekonstrukciós pályázatok tartalmának összeállítása és intézése</a:t>
            </a:r>
            <a:endParaRPr lang="hu-HU" dirty="0" smtClean="0"/>
          </a:p>
          <a:p>
            <a:r>
              <a:rPr lang="hu-HU" dirty="0" smtClean="0"/>
              <a:t>2016.04. hó</a:t>
            </a:r>
          </a:p>
          <a:p>
            <a:pPr lvl="1"/>
            <a:r>
              <a:rPr lang="hu-HU" dirty="0" smtClean="0"/>
              <a:t>Antenna és kikötőkötelek felújításának előkészítése</a:t>
            </a:r>
            <a:endParaRPr lang="hu-HU" dirty="0" smtClean="0"/>
          </a:p>
          <a:p>
            <a:r>
              <a:rPr lang="hu-HU" dirty="0" smtClean="0"/>
              <a:t>2016.05</a:t>
            </a:r>
            <a:r>
              <a:rPr lang="hu-HU" dirty="0" smtClean="0"/>
              <a:t>. hó</a:t>
            </a:r>
          </a:p>
          <a:p>
            <a:pPr lvl="1"/>
            <a:r>
              <a:rPr lang="hu-HU" dirty="0" smtClean="0"/>
              <a:t>Elkezdődik az antenna torony és kikötőkötél </a:t>
            </a:r>
            <a:r>
              <a:rPr lang="hu-HU" dirty="0" smtClean="0"/>
              <a:t>felújítás I. </a:t>
            </a:r>
            <a:r>
              <a:rPr lang="hu-HU" dirty="0"/>
              <a:t>üteme (</a:t>
            </a:r>
            <a:r>
              <a:rPr lang="hu-HU" dirty="0" smtClean="0"/>
              <a:t>korrózióvédelem)</a:t>
            </a:r>
            <a:endParaRPr lang="hu-HU" dirty="0" smtClean="0"/>
          </a:p>
          <a:p>
            <a:pPr lvl="2"/>
            <a:r>
              <a:rPr lang="hu-HU" dirty="0"/>
              <a:t>2016. május 30. – június 8. </a:t>
            </a:r>
            <a:r>
              <a:rPr lang="hu-HU" dirty="0"/>
              <a:t>között hosszított éjszakai </a:t>
            </a:r>
            <a:r>
              <a:rPr lang="hu-HU" dirty="0" smtClean="0"/>
              <a:t>leállás: 21:05-ös </a:t>
            </a:r>
            <a:r>
              <a:rPr lang="hu-HU" dirty="0"/>
              <a:t>hírek után indul a munka és 5:45-ig megy. 6:00-kor indul a műsor. </a:t>
            </a:r>
            <a:endParaRPr lang="hu-HU" dirty="0" smtClean="0"/>
          </a:p>
          <a:p>
            <a:pPr lvl="1"/>
            <a:r>
              <a:rPr lang="hu-HU" dirty="0"/>
              <a:t>Helyettesítő sugárzás kialakítása Siófok KH adóberendezés </a:t>
            </a:r>
            <a:r>
              <a:rPr lang="hu-HU" dirty="0" smtClean="0"/>
              <a:t>áthangolásával</a:t>
            </a:r>
          </a:p>
          <a:p>
            <a:r>
              <a:rPr lang="hu-HU" sz="3300" dirty="0" smtClean="0"/>
              <a:t>2016.06. hó</a:t>
            </a:r>
          </a:p>
          <a:p>
            <a:pPr lvl="1"/>
            <a:r>
              <a:rPr lang="hu-HU" dirty="0" smtClean="0"/>
              <a:t>Helyettesítő </a:t>
            </a:r>
            <a:r>
              <a:rPr lang="hu-HU" dirty="0"/>
              <a:t>sugárzás </a:t>
            </a:r>
            <a:r>
              <a:rPr lang="hu-HU" dirty="0" smtClean="0"/>
              <a:t>kialakítása Siófok KH adóberendezés áthangolásával</a:t>
            </a:r>
          </a:p>
          <a:p>
            <a:pPr lvl="1"/>
            <a:r>
              <a:rPr lang="hu-HU" dirty="0"/>
              <a:t>Elkezdődik a kerítés </a:t>
            </a:r>
            <a:r>
              <a:rPr lang="hu-HU" dirty="0" smtClean="0"/>
              <a:t>csere, a tetőszigetelés és az épületek külső hőszigetelése</a:t>
            </a:r>
            <a:endParaRPr lang="hu-HU" dirty="0"/>
          </a:p>
          <a:p>
            <a:pPr lvl="1"/>
            <a:r>
              <a:rPr lang="hu-HU" sz="2900" dirty="0" smtClean="0"/>
              <a:t>06.28. A földháló javítása sikeresen befejeződött az ellenőrző mérések alapján</a:t>
            </a:r>
            <a:endParaRPr lang="hu-HU" sz="2900" dirty="0"/>
          </a:p>
          <a:p>
            <a:endParaRPr lang="hu-HU" sz="2800" dirty="0"/>
          </a:p>
          <a:p>
            <a:endParaRPr lang="hu-HU" sz="2900" dirty="0"/>
          </a:p>
          <a:p>
            <a:endParaRPr lang="hu-HU" sz="3300" dirty="0"/>
          </a:p>
          <a:p>
            <a:pPr marL="5715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890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Rekonstrukciós események időrendje</a:t>
            </a:r>
            <a:br>
              <a:rPr lang="hu-HU" sz="2800" dirty="0"/>
            </a:br>
            <a:r>
              <a:rPr lang="hu-HU" sz="2800" dirty="0"/>
              <a:t>I. ütem (</a:t>
            </a:r>
            <a:r>
              <a:rPr lang="hu-HU" sz="2800" dirty="0" smtClean="0"/>
              <a:t>2016. II. félév)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3300" dirty="0"/>
              <a:t>2016.07. hó</a:t>
            </a:r>
          </a:p>
          <a:p>
            <a:pPr lvl="1"/>
            <a:r>
              <a:rPr lang="hu-HU" dirty="0"/>
              <a:t>Az antenna torony és kikötőkötél felújítás II. </a:t>
            </a:r>
            <a:r>
              <a:rPr lang="hu-HU" dirty="0" smtClean="0"/>
              <a:t>üteme</a:t>
            </a:r>
          </a:p>
          <a:p>
            <a:pPr lvl="2"/>
            <a:r>
              <a:rPr lang="hu-HU" dirty="0"/>
              <a:t>korrózióvédelem</a:t>
            </a:r>
            <a:endParaRPr lang="hu-HU" dirty="0" smtClean="0"/>
          </a:p>
          <a:p>
            <a:pPr lvl="2"/>
            <a:r>
              <a:rPr lang="hu-HU" dirty="0" smtClean="0"/>
              <a:t>Siófok </a:t>
            </a:r>
            <a:r>
              <a:rPr lang="hu-HU" dirty="0"/>
              <a:t>és Szolnok KH állomások biztosítják a helyettesítő </a:t>
            </a:r>
            <a:r>
              <a:rPr lang="hu-HU" dirty="0" smtClean="0"/>
              <a:t>sugárzást</a:t>
            </a:r>
          </a:p>
          <a:p>
            <a:pPr lvl="1"/>
            <a:r>
              <a:rPr lang="hu-HU" dirty="0" smtClean="0"/>
              <a:t>Elkezdődik </a:t>
            </a:r>
          </a:p>
          <a:p>
            <a:pPr lvl="2"/>
            <a:r>
              <a:rPr lang="hu-HU" dirty="0" smtClean="0"/>
              <a:t>a nyílászáró csere, </a:t>
            </a:r>
          </a:p>
          <a:p>
            <a:pPr lvl="2"/>
            <a:r>
              <a:rPr lang="hu-HU" dirty="0" smtClean="0"/>
              <a:t>biztonsági </a:t>
            </a:r>
            <a:r>
              <a:rPr lang="hu-HU" dirty="0"/>
              <a:t>rendszer </a:t>
            </a:r>
            <a:r>
              <a:rPr lang="hu-HU" dirty="0" smtClean="0"/>
              <a:t>kiépítése, </a:t>
            </a:r>
          </a:p>
          <a:p>
            <a:pPr lvl="2"/>
            <a:r>
              <a:rPr lang="hu-HU" dirty="0" smtClean="0"/>
              <a:t>adóterem álmennyezet csere</a:t>
            </a:r>
          </a:p>
          <a:p>
            <a:pPr lvl="2"/>
            <a:r>
              <a:rPr lang="hu-HU" dirty="0" smtClean="0"/>
              <a:t>Díszkert, rózsakert és az épület körüli kert részek felújítása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0448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Rekonstrukciós események időrendje</a:t>
            </a:r>
            <a:br>
              <a:rPr lang="hu-HU" sz="2800" dirty="0"/>
            </a:br>
            <a:r>
              <a:rPr lang="hu-HU" sz="2800" dirty="0"/>
              <a:t>I. ütem (</a:t>
            </a:r>
            <a:r>
              <a:rPr lang="hu-HU" sz="2800" dirty="0" smtClean="0"/>
              <a:t>2016. II. félév)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z="3400" dirty="0" smtClean="0"/>
              <a:t>2016. 08.-09. hó</a:t>
            </a:r>
          </a:p>
          <a:p>
            <a:pPr lvl="1"/>
            <a:r>
              <a:rPr lang="hu-HU" dirty="0" smtClean="0"/>
              <a:t>Az antenna torony és kikötőkötél felújítás III. üteme</a:t>
            </a:r>
          </a:p>
          <a:p>
            <a:pPr lvl="2"/>
            <a:r>
              <a:rPr lang="hu-HU" dirty="0" smtClean="0"/>
              <a:t>Befejeződik a korrózióvédelem, toronyfestés, </a:t>
            </a:r>
            <a:r>
              <a:rPr lang="hu-HU" dirty="0" err="1" smtClean="0"/>
              <a:t>kötélzsírzás</a:t>
            </a:r>
            <a:r>
              <a:rPr lang="hu-HU" dirty="0" smtClean="0"/>
              <a:t>, akadályfény csere, kötélszigetelők szikraköz szerelvényeinek cseréje</a:t>
            </a:r>
          </a:p>
          <a:p>
            <a:pPr lvl="2"/>
            <a:r>
              <a:rPr lang="hu-HU" dirty="0" smtClean="0"/>
              <a:t>1 db kötélszigetelő porcelán csere</a:t>
            </a:r>
          </a:p>
          <a:p>
            <a:pPr lvl="2"/>
            <a:r>
              <a:rPr lang="hu-HU" dirty="0" smtClean="0"/>
              <a:t>Siófok és Szolnok KH állomások biztosítják a helyettesítő sugárzást</a:t>
            </a:r>
          </a:p>
          <a:p>
            <a:pPr lvl="1"/>
            <a:r>
              <a:rPr lang="hu-HU" dirty="0" smtClean="0"/>
              <a:t>Az adóteremben felállványozzák az adóberendezés feletti részt az álmennyezet csere befejezése érdekében</a:t>
            </a:r>
          </a:p>
          <a:p>
            <a:pPr marL="457200" lvl="1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hu-HU" dirty="0">
                <a:solidFill>
                  <a:schemeClr val="bg1"/>
                </a:solidFill>
              </a:rPr>
              <a:t>.</a:t>
            </a:r>
            <a:endParaRPr lang="hu-HU" dirty="0" smtClean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15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04971"/>
            <a:ext cx="4860032" cy="27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8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Rekonstrukciós események időrendje</a:t>
            </a:r>
            <a:br>
              <a:rPr lang="hu-HU" sz="2800" dirty="0"/>
            </a:br>
            <a:r>
              <a:rPr lang="hu-HU" sz="2800" dirty="0"/>
              <a:t>I. ütem (</a:t>
            </a:r>
            <a:r>
              <a:rPr lang="hu-HU" sz="2800" dirty="0" smtClean="0"/>
              <a:t>2016. II. félév)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2016. 10.-11.-12. hó</a:t>
            </a:r>
          </a:p>
          <a:p>
            <a:pPr lvl="1"/>
            <a:r>
              <a:rPr lang="hu-HU" dirty="0" smtClean="0"/>
              <a:t>Folytatódnak az infrastruktúra felújítások</a:t>
            </a:r>
          </a:p>
          <a:p>
            <a:pPr lvl="2"/>
            <a:r>
              <a:rPr lang="hu-HU" dirty="0"/>
              <a:t>biztonsági rendszer </a:t>
            </a:r>
            <a:r>
              <a:rPr lang="hu-HU" dirty="0" smtClean="0"/>
              <a:t>kiépítése</a:t>
            </a:r>
          </a:p>
          <a:p>
            <a:pPr lvl="2"/>
            <a:r>
              <a:rPr lang="hu-HU" dirty="0" smtClean="0"/>
              <a:t>nyílászáró csere</a:t>
            </a:r>
          </a:p>
          <a:p>
            <a:pPr lvl="2"/>
            <a:r>
              <a:rPr lang="hu-HU" dirty="0" smtClean="0"/>
              <a:t>tetőszigetelés</a:t>
            </a:r>
          </a:p>
          <a:p>
            <a:pPr lvl="2"/>
            <a:r>
              <a:rPr lang="hu-HU" dirty="0" smtClean="0"/>
              <a:t>villanyszerelés</a:t>
            </a:r>
          </a:p>
          <a:p>
            <a:pPr lvl="1"/>
            <a:r>
              <a:rPr lang="hu-HU" dirty="0" smtClean="0"/>
              <a:t>Befejeződik</a:t>
            </a:r>
            <a:endParaRPr lang="hu-HU" dirty="0"/>
          </a:p>
          <a:p>
            <a:pPr lvl="2"/>
            <a:r>
              <a:rPr lang="hu-HU" dirty="0"/>
              <a:t>kerítés csere</a:t>
            </a:r>
          </a:p>
          <a:p>
            <a:pPr lvl="2"/>
            <a:r>
              <a:rPr lang="hu-HU" dirty="0" smtClean="0"/>
              <a:t>az </a:t>
            </a:r>
            <a:r>
              <a:rPr lang="hu-HU" dirty="0"/>
              <a:t>épületek külső hőszigetelése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726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/>
              <a:t>Rekonstrukciós események időrendje</a:t>
            </a:r>
            <a:br>
              <a:rPr lang="hu-HU" sz="3100" dirty="0"/>
            </a:br>
            <a:r>
              <a:rPr lang="hu-HU" sz="3100" dirty="0" smtClean="0"/>
              <a:t>II. </a:t>
            </a:r>
            <a:r>
              <a:rPr lang="hu-HU" sz="3100" dirty="0"/>
              <a:t>ütem (</a:t>
            </a:r>
            <a:r>
              <a:rPr lang="hu-HU" sz="3100" dirty="0" smtClean="0"/>
              <a:t>2017)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hu-HU" sz="3300" dirty="0" smtClean="0"/>
          </a:p>
          <a:p>
            <a:r>
              <a:rPr lang="hu-HU" sz="3300" dirty="0" smtClean="0"/>
              <a:t>2017.01.-05. hó</a:t>
            </a:r>
          </a:p>
          <a:p>
            <a:pPr lvl="1"/>
            <a:r>
              <a:rPr lang="hu-HU" sz="2900" dirty="0" smtClean="0"/>
              <a:t>Folytatódnak és befejeződnek az első ütemből áthúzódó feladatok</a:t>
            </a:r>
          </a:p>
          <a:p>
            <a:r>
              <a:rPr lang="hu-HU" sz="3300" dirty="0" smtClean="0"/>
              <a:t>2017.06.-07. hó</a:t>
            </a:r>
          </a:p>
          <a:p>
            <a:pPr lvl="1"/>
            <a:r>
              <a:rPr lang="hu-HU" sz="2500" dirty="0"/>
              <a:t>06.02. Az </a:t>
            </a:r>
            <a:r>
              <a:rPr lang="hu-HU" sz="2500" dirty="0"/>
              <a:t>első </a:t>
            </a:r>
            <a:r>
              <a:rPr lang="hu-HU" sz="2500" dirty="0"/>
              <a:t>szállítmány megérkezett </a:t>
            </a:r>
            <a:r>
              <a:rPr lang="hu-HU" sz="2500" dirty="0"/>
              <a:t>a </a:t>
            </a:r>
            <a:r>
              <a:rPr lang="hu-HU" sz="2500" dirty="0" err="1"/>
              <a:t>Nautelt</a:t>
            </a:r>
            <a:r>
              <a:rPr lang="hu-HU" sz="2900" dirty="0" err="1" smtClean="0"/>
              <a:t>ől</a:t>
            </a:r>
            <a:endParaRPr lang="hu-HU" sz="2900" dirty="0" smtClean="0"/>
          </a:p>
          <a:p>
            <a:pPr lvl="1"/>
            <a:r>
              <a:rPr lang="hu-HU" sz="2500" dirty="0" smtClean="0"/>
              <a:t>07.18. Helyére </a:t>
            </a:r>
            <a:r>
              <a:rPr lang="hu-HU" sz="2500" dirty="0"/>
              <a:t>került az első 400kW-os adó az </a:t>
            </a:r>
            <a:r>
              <a:rPr lang="hu-HU" sz="2500" dirty="0" smtClean="0"/>
              <a:t>adóteremben</a:t>
            </a:r>
            <a:endParaRPr lang="hu-HU" sz="2500" dirty="0"/>
          </a:p>
          <a:p>
            <a:pPr lvl="1"/>
            <a:r>
              <a:rPr lang="hu-HU" sz="2900" dirty="0" smtClean="0"/>
              <a:t>Elkezdődik az e</a:t>
            </a:r>
            <a:r>
              <a:rPr lang="hu-HU" dirty="0" smtClean="0"/>
              <a:t>nergia </a:t>
            </a:r>
            <a:r>
              <a:rPr lang="hu-HU" dirty="0"/>
              <a:t>ellátó rendszer felújítása </a:t>
            </a:r>
          </a:p>
          <a:p>
            <a:r>
              <a:rPr lang="hu-HU" dirty="0" smtClean="0"/>
              <a:t>2017.08.-09.-10.-11. hó</a:t>
            </a:r>
          </a:p>
          <a:p>
            <a:pPr lvl="1"/>
            <a:r>
              <a:rPr lang="hu-HU" dirty="0" smtClean="0"/>
              <a:t>Adótelepítés </a:t>
            </a:r>
          </a:p>
          <a:p>
            <a:pPr lvl="1"/>
            <a:r>
              <a:rPr lang="hu-HU" dirty="0" smtClean="0"/>
              <a:t>Adótelepítéshez </a:t>
            </a:r>
            <a:r>
              <a:rPr lang="hu-HU" dirty="0"/>
              <a:t>kapcsolódó építészeti munkák </a:t>
            </a:r>
            <a:endParaRPr lang="hu-HU" dirty="0" smtClean="0"/>
          </a:p>
          <a:p>
            <a:pPr lvl="1"/>
            <a:r>
              <a:rPr lang="hu-HU" dirty="0"/>
              <a:t>Új kezelőfülke kialakítása</a:t>
            </a:r>
          </a:p>
          <a:p>
            <a:r>
              <a:rPr lang="hu-HU" dirty="0" smtClean="0"/>
              <a:t>2017.11. hó</a:t>
            </a:r>
          </a:p>
          <a:p>
            <a:pPr lvl="1"/>
            <a:r>
              <a:rPr lang="hu-HU" dirty="0" smtClean="0"/>
              <a:t>Adótelepítés befejezése, mérések, próbák, próbaüzem	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fűtés megoldása </a:t>
            </a:r>
            <a:r>
              <a:rPr lang="hu-HU" dirty="0" smtClean="0"/>
              <a:t>2018-ra tolódott</a:t>
            </a:r>
            <a:endParaRPr lang="hu-HU" dirty="0"/>
          </a:p>
          <a:p>
            <a:endParaRPr lang="hu-HU" sz="3300" dirty="0"/>
          </a:p>
          <a:p>
            <a:pPr marL="5715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601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8041" y="83671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hu-HU" dirty="0"/>
              <a:t>Adócsere projekt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1944216"/>
          </a:xfrm>
        </p:spPr>
        <p:txBody>
          <a:bodyPr>
            <a:normAutofit/>
          </a:bodyPr>
          <a:lstStyle/>
          <a:p>
            <a:pPr marL="857250" lvl="1" indent="-400050">
              <a:buAutoNum type="romanU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0226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Adócsere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2016. januárjában döntés született, hogy az új adóberendezés a jelenlegi adóteremben kerül telepítésre</a:t>
            </a:r>
          </a:p>
          <a:p>
            <a:pPr lvl="1"/>
            <a:r>
              <a:rPr lang="hu-HU" sz="2000" dirty="0" smtClean="0"/>
              <a:t>Az épületen belül máshol nem áll rendelkezésre ekkora összefüggő terület</a:t>
            </a:r>
          </a:p>
          <a:p>
            <a:pPr lvl="1"/>
            <a:r>
              <a:rPr lang="hu-HU" sz="2000" dirty="0" smtClean="0"/>
              <a:t>A 2 MW-os rádiófrekvenciás jelet innen lehet a legrövidebb úton eljuttatni a meglévő tápvonalhoz</a:t>
            </a:r>
          </a:p>
          <a:p>
            <a:pPr lvl="1"/>
            <a:r>
              <a:rPr lang="hu-HU" sz="2000" dirty="0" smtClean="0"/>
              <a:t>Felmerült a </a:t>
            </a:r>
            <a:r>
              <a:rPr lang="hu-HU" sz="2000" dirty="0" err="1" smtClean="0"/>
              <a:t>kültéren</a:t>
            </a:r>
            <a:r>
              <a:rPr lang="hu-HU" sz="2000" dirty="0" smtClean="0"/>
              <a:t>, </a:t>
            </a:r>
            <a:r>
              <a:rPr lang="hu-HU" sz="2000" dirty="0" err="1" smtClean="0"/>
              <a:t>példul</a:t>
            </a:r>
            <a:r>
              <a:rPr lang="hu-HU" sz="2000" dirty="0" smtClean="0"/>
              <a:t> konténerben történő elhelyezés, de ez annyi problémát vetett volna fel, ami jelentős idő- és költség ráfordítást igényelt volna</a:t>
            </a:r>
          </a:p>
          <a:p>
            <a:pPr lvl="2"/>
            <a:r>
              <a:rPr lang="hu-HU" sz="1600" dirty="0" smtClean="0"/>
              <a:t>Műemlékvédelem</a:t>
            </a:r>
          </a:p>
          <a:p>
            <a:pPr lvl="2"/>
            <a:r>
              <a:rPr lang="hu-HU" sz="1600" dirty="0" smtClean="0"/>
              <a:t>Tervezési igény</a:t>
            </a:r>
          </a:p>
          <a:p>
            <a:pPr lvl="2"/>
            <a:r>
              <a:rPr lang="hu-HU" sz="1600" dirty="0" smtClean="0"/>
              <a:t>Antennára vagy a meglévő tápvonalra csatlakozás kialakítása</a:t>
            </a:r>
          </a:p>
          <a:p>
            <a:pPr lvl="2"/>
            <a:r>
              <a:rPr lang="hu-HU" sz="1600" dirty="0" smtClean="0"/>
              <a:t>Antenna illesztő kialakítása 2 MW teljesítménynél óriási költség</a:t>
            </a:r>
            <a:endParaRPr lang="hu-HU" sz="20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621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3578051" cy="53449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Solt Rádióállomás néhány adata</a:t>
            </a:r>
          </a:p>
          <a:p>
            <a:r>
              <a:rPr lang="hu-HU" dirty="0" smtClean="0"/>
              <a:t>Rekonstrukciós </a:t>
            </a:r>
            <a:r>
              <a:rPr lang="hu-HU" dirty="0" smtClean="0"/>
              <a:t>események időrendje</a:t>
            </a:r>
          </a:p>
          <a:p>
            <a:r>
              <a:rPr lang="hu-HU" dirty="0" smtClean="0"/>
              <a:t>Adócsere projekt</a:t>
            </a:r>
            <a:endParaRPr lang="hu-HU" dirty="0"/>
          </a:p>
          <a:p>
            <a:r>
              <a:rPr lang="hu-HU" dirty="0" smtClean="0"/>
              <a:t>Infrastruktúra felújítás</a:t>
            </a:r>
          </a:p>
          <a:p>
            <a:r>
              <a:rPr lang="hu-HU" dirty="0" smtClean="0"/>
              <a:t>Tapasztalatok</a:t>
            </a:r>
          </a:p>
          <a:p>
            <a:r>
              <a:rPr lang="hu-HU" dirty="0" smtClean="0"/>
              <a:t>Eredmények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4481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Adócsere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projekt összetettsége miatt külön anyagban szerepel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70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8041" y="83671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hu-HU" dirty="0"/>
              <a:t>Infrastruktúra felújítás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5536" y="2852936"/>
            <a:ext cx="7772400" cy="1944216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hu-HU" dirty="0"/>
              <a:t>Külső </a:t>
            </a:r>
            <a:r>
              <a:rPr lang="hu-HU" dirty="0" smtClean="0"/>
              <a:t>feltételek</a:t>
            </a:r>
          </a:p>
          <a:p>
            <a:pPr lvl="1"/>
            <a:r>
              <a:rPr lang="hu-HU" dirty="0"/>
              <a:t>Antenna </a:t>
            </a:r>
            <a:r>
              <a:rPr lang="hu-HU" dirty="0" smtClean="0"/>
              <a:t>torony</a:t>
            </a:r>
          </a:p>
          <a:p>
            <a:pPr lvl="1"/>
            <a:r>
              <a:rPr lang="hu-HU" dirty="0"/>
              <a:t>	</a:t>
            </a:r>
            <a:r>
              <a:rPr lang="hu-HU" dirty="0" smtClean="0"/>
              <a:t>Elvégzett </a:t>
            </a:r>
            <a:r>
              <a:rPr lang="hu-HU" dirty="0"/>
              <a:t>feladatok </a:t>
            </a:r>
            <a:endParaRPr lang="hu-HU" dirty="0" smtClean="0"/>
          </a:p>
          <a:p>
            <a:pPr lvl="1"/>
            <a:r>
              <a:rPr lang="hu-HU" dirty="0"/>
              <a:t>Új biztonsági rendszer </a:t>
            </a:r>
            <a:endParaRPr lang="hu-HU" dirty="0" smtClean="0"/>
          </a:p>
          <a:p>
            <a:pPr lvl="1"/>
            <a:r>
              <a:rPr lang="hu-HU" dirty="0"/>
              <a:t>Energia ellátó rendszer </a:t>
            </a:r>
            <a:br>
              <a:rPr lang="hu-HU" dirty="0"/>
            </a:br>
            <a:r>
              <a:rPr lang="hu-HU" dirty="0" smtClean="0"/>
              <a:t>	Trafó </a:t>
            </a:r>
            <a:r>
              <a:rPr lang="hu-HU" dirty="0"/>
              <a:t>állomási oldal </a:t>
            </a:r>
            <a:endParaRPr lang="hu-HU" dirty="0" smtClean="0"/>
          </a:p>
          <a:p>
            <a:pPr lvl="1"/>
            <a:r>
              <a:rPr lang="hu-HU" dirty="0" smtClean="0"/>
              <a:t>	Földkábel csere</a:t>
            </a:r>
          </a:p>
          <a:p>
            <a:pPr lvl="1"/>
            <a:r>
              <a:rPr lang="hu-HU" dirty="0" smtClean="0"/>
              <a:t>	</a:t>
            </a:r>
            <a:r>
              <a:rPr lang="hu-HU" dirty="0"/>
              <a:t> Rádió állomási oldal </a:t>
            </a:r>
            <a:endParaRPr lang="hu-HU" dirty="0" smtClean="0"/>
          </a:p>
          <a:p>
            <a:pPr lvl="1"/>
            <a:r>
              <a:rPr lang="hu-HU" dirty="0"/>
              <a:t>Adótelepítéshez kapcsolódó építészeti </a:t>
            </a:r>
            <a:r>
              <a:rPr lang="hu-HU" dirty="0" smtClean="0"/>
              <a:t>munkák</a:t>
            </a:r>
          </a:p>
          <a:p>
            <a:pPr lvl="1"/>
            <a:r>
              <a:rPr lang="hu-HU" dirty="0"/>
              <a:t>Néhány adat az elvégzett munkamennyiségek </a:t>
            </a:r>
            <a:r>
              <a:rPr lang="hu-HU" dirty="0" smtClean="0"/>
              <a:t>érzékeltetéséhez</a:t>
            </a:r>
          </a:p>
          <a:p>
            <a:pPr lvl="1"/>
            <a:r>
              <a:rPr lang="hu-HU" dirty="0" smtClean="0"/>
              <a:t>Fűtés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070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Infrastruktúra felújítás</a:t>
            </a:r>
            <a:br>
              <a:rPr lang="hu-HU" dirty="0" smtClean="0"/>
            </a:br>
            <a:r>
              <a:rPr lang="hu-HU" sz="3100" dirty="0" smtClean="0"/>
              <a:t>Külső feltételek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épület műemléki védettség alatt áll, ezért a tervezett felújítási, illetve átalakítási munkákat egyeztetni kellett az örökségvédelmi hatósággal. </a:t>
            </a:r>
            <a:endParaRPr lang="hu-HU" dirty="0" smtClean="0"/>
          </a:p>
          <a:p>
            <a:r>
              <a:rPr lang="hu-HU" dirty="0" smtClean="0"/>
              <a:t>Figyelembe </a:t>
            </a:r>
            <a:r>
              <a:rPr lang="hu-HU" dirty="0"/>
              <a:t>kellett venni az épület eredeti megjelenését és ahhoz hasonló felületi struktúrát kellett kialakítani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1942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Antenna </a:t>
            </a:r>
            <a:r>
              <a:rPr lang="hu-HU" dirty="0" smtClean="0"/>
              <a:t>torony</a:t>
            </a:r>
            <a:br>
              <a:rPr lang="hu-HU" dirty="0" smtClean="0"/>
            </a:br>
            <a:r>
              <a:rPr lang="hu-HU" sz="3100" dirty="0" smtClean="0"/>
              <a:t>Elvégzett </a:t>
            </a:r>
            <a:r>
              <a:rPr lang="hu-HU" sz="3100" dirty="0"/>
              <a:t>feladatok 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Teljes </a:t>
            </a:r>
            <a:r>
              <a:rPr lang="hu-HU" dirty="0"/>
              <a:t>toronyfestés </a:t>
            </a:r>
            <a:endParaRPr lang="hu-HU" dirty="0"/>
          </a:p>
          <a:p>
            <a:pPr lvl="1"/>
            <a:r>
              <a:rPr lang="hu-HU" dirty="0" smtClean="0"/>
              <a:t>St2-es </a:t>
            </a:r>
            <a:r>
              <a:rPr lang="hu-HU" dirty="0"/>
              <a:t>felület </a:t>
            </a:r>
            <a:r>
              <a:rPr lang="hu-HU" dirty="0" smtClean="0"/>
              <a:t>előkészítéssel</a:t>
            </a:r>
            <a:endParaRPr lang="hu-HU" dirty="0" smtClean="0"/>
          </a:p>
          <a:p>
            <a:pPr lvl="1"/>
            <a:r>
              <a:rPr lang="hu-HU" dirty="0" smtClean="0"/>
              <a:t>Közel </a:t>
            </a:r>
            <a:r>
              <a:rPr lang="hu-HU" dirty="0"/>
              <a:t>3.000 m2 </a:t>
            </a:r>
            <a:r>
              <a:rPr lang="hu-HU" dirty="0" smtClean="0"/>
              <a:t>felület</a:t>
            </a:r>
            <a:endParaRPr lang="hu-HU" dirty="0" smtClean="0"/>
          </a:p>
          <a:p>
            <a:pPr lvl="1"/>
            <a:r>
              <a:rPr lang="hu-HU" dirty="0" smtClean="0"/>
              <a:t>3 </a:t>
            </a:r>
            <a:r>
              <a:rPr lang="hu-HU" dirty="0"/>
              <a:t>tonna festék </a:t>
            </a:r>
            <a:endParaRPr lang="hu-HU" dirty="0" smtClean="0"/>
          </a:p>
          <a:p>
            <a:r>
              <a:rPr lang="hu-HU" dirty="0" err="1" smtClean="0"/>
              <a:t>Kötélzsírzás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dirty="0" smtClean="0"/>
              <a:t>S</a:t>
            </a:r>
            <a:r>
              <a:rPr lang="hu-HU" dirty="0" smtClean="0"/>
              <a:t>zigetelő </a:t>
            </a:r>
            <a:r>
              <a:rPr lang="hu-HU" dirty="0"/>
              <a:t>tartók festése </a:t>
            </a:r>
            <a:endParaRPr lang="hu-HU" dirty="0" smtClean="0"/>
          </a:p>
          <a:p>
            <a:r>
              <a:rPr lang="hu-HU" dirty="0" smtClean="0"/>
              <a:t>Sérült </a:t>
            </a:r>
            <a:r>
              <a:rPr lang="hu-HU" dirty="0"/>
              <a:t>porcelánok, fojtók cseréje </a:t>
            </a:r>
            <a:endParaRPr lang="hu-HU" dirty="0" smtClean="0"/>
          </a:p>
          <a:p>
            <a:r>
              <a:rPr lang="hu-HU" dirty="0" smtClean="0"/>
              <a:t>Kikötő </a:t>
            </a:r>
            <a:r>
              <a:rPr lang="hu-HU" dirty="0"/>
              <a:t>tömb felújítás </a:t>
            </a:r>
            <a:endParaRPr lang="hu-HU" dirty="0" smtClean="0"/>
          </a:p>
          <a:p>
            <a:r>
              <a:rPr lang="hu-HU" dirty="0" smtClean="0"/>
              <a:t>Tápvonal </a:t>
            </a:r>
            <a:r>
              <a:rPr lang="hu-HU" dirty="0"/>
              <a:t>tartó szerkezet felújítása </a:t>
            </a:r>
            <a:endParaRPr lang="hu-HU" dirty="0" smtClean="0"/>
          </a:p>
          <a:p>
            <a:r>
              <a:rPr lang="hu-HU" dirty="0" smtClean="0"/>
              <a:t>Akadályvilágítás </a:t>
            </a:r>
            <a:r>
              <a:rPr lang="hu-HU" dirty="0"/>
              <a:t>cseréje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2624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biztonsági </a:t>
            </a:r>
            <a:r>
              <a:rPr lang="hu-HU" dirty="0"/>
              <a:t>rendszer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Mechanikai </a:t>
            </a:r>
            <a:r>
              <a:rPr lang="hu-HU" dirty="0"/>
              <a:t>védelem </a:t>
            </a:r>
            <a:endParaRPr lang="hu-HU" dirty="0" smtClean="0"/>
          </a:p>
          <a:p>
            <a:pPr lvl="1"/>
            <a:r>
              <a:rPr lang="hu-HU" dirty="0" smtClean="0"/>
              <a:t>Új </a:t>
            </a:r>
            <a:r>
              <a:rPr lang="hu-HU" dirty="0"/>
              <a:t>horganyzott kerítés, beton lábazattal, NATO dróttal </a:t>
            </a:r>
            <a:endParaRPr lang="hu-HU" dirty="0" smtClean="0"/>
          </a:p>
          <a:p>
            <a:r>
              <a:rPr lang="hu-HU" dirty="0" smtClean="0"/>
              <a:t>Külterület </a:t>
            </a:r>
            <a:r>
              <a:rPr lang="hu-HU" dirty="0"/>
              <a:t>védelme </a:t>
            </a:r>
            <a:endParaRPr lang="hu-HU" dirty="0" smtClean="0"/>
          </a:p>
          <a:p>
            <a:pPr lvl="1"/>
            <a:r>
              <a:rPr lang="hu-HU" dirty="0" smtClean="0"/>
              <a:t>850 </a:t>
            </a:r>
            <a:r>
              <a:rPr lang="hu-HU" dirty="0"/>
              <a:t>m hatótávú radarra épülő területvédelmi rendszer hő kamerákkal kiegészítve </a:t>
            </a:r>
            <a:endParaRPr lang="hu-HU" dirty="0" smtClean="0"/>
          </a:p>
          <a:p>
            <a:r>
              <a:rPr lang="hu-HU" dirty="0" smtClean="0"/>
              <a:t>Épület </a:t>
            </a:r>
            <a:r>
              <a:rPr lang="hu-HU" dirty="0"/>
              <a:t>védelme </a:t>
            </a:r>
            <a:endParaRPr lang="hu-HU" dirty="0" smtClean="0"/>
          </a:p>
          <a:p>
            <a:pPr lvl="1"/>
            <a:r>
              <a:rPr lang="hu-HU" dirty="0" err="1" smtClean="0"/>
              <a:t>Seawing</a:t>
            </a:r>
            <a:r>
              <a:rPr lang="hu-HU" dirty="0" smtClean="0"/>
              <a:t> </a:t>
            </a:r>
            <a:r>
              <a:rPr lang="hu-HU" dirty="0"/>
              <a:t>beléptető és behatolás jelző rendszer telepítése videó rendszerrel kiegészítve </a:t>
            </a:r>
            <a:endParaRPr lang="hu-HU" dirty="0" smtClean="0"/>
          </a:p>
          <a:p>
            <a:r>
              <a:rPr lang="hu-HU" dirty="0" smtClean="0"/>
              <a:t>Tűzjelző </a:t>
            </a:r>
            <a:r>
              <a:rPr lang="hu-HU" dirty="0"/>
              <a:t>rendszer </a:t>
            </a:r>
            <a:endParaRPr lang="hu-HU" dirty="0" smtClean="0"/>
          </a:p>
          <a:p>
            <a:pPr lvl="1"/>
            <a:r>
              <a:rPr lang="hu-HU" dirty="0" smtClean="0"/>
              <a:t>4 </a:t>
            </a:r>
            <a:r>
              <a:rPr lang="hu-HU" dirty="0"/>
              <a:t>hurkos, 500 címes új </a:t>
            </a:r>
            <a:r>
              <a:rPr lang="hu-HU" dirty="0" smtClean="0"/>
              <a:t>rendszer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0340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Energia ellátó rendszer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Trafó </a:t>
            </a:r>
            <a:r>
              <a:rPr lang="hu-HU" dirty="0"/>
              <a:t>állomási oldal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A trafóállomást társaságunk a </a:t>
            </a:r>
            <a:r>
              <a:rPr lang="hu-HU" dirty="0" err="1"/>
              <a:t>DÉMÁSz-al</a:t>
            </a:r>
            <a:r>
              <a:rPr lang="hu-HU" dirty="0"/>
              <a:t> közösen üzemelteti. A felújítást megelőzően csupán a két 120/20/10 kV-os trafó volt megfelelő állapotban, mivel azok teljes generálon estek át még 2013.- </a:t>
            </a:r>
            <a:r>
              <a:rPr lang="hu-HU" dirty="0" err="1"/>
              <a:t>ban</a:t>
            </a:r>
            <a:r>
              <a:rPr lang="hu-HU" dirty="0"/>
              <a:t>, illetve 2015.-ben. </a:t>
            </a:r>
            <a:endParaRPr lang="hu-HU" dirty="0" smtClean="0"/>
          </a:p>
          <a:p>
            <a:r>
              <a:rPr lang="hu-HU" dirty="0" smtClean="0"/>
              <a:t>2017</a:t>
            </a:r>
            <a:r>
              <a:rPr lang="hu-HU" dirty="0"/>
              <a:t>.-ben elvégzett felújítási munkák: </a:t>
            </a:r>
            <a:endParaRPr lang="hu-HU" dirty="0" smtClean="0"/>
          </a:p>
          <a:p>
            <a:pPr lvl="1"/>
            <a:r>
              <a:rPr lang="hu-HU" dirty="0" smtClean="0"/>
              <a:t>Primer </a:t>
            </a:r>
            <a:r>
              <a:rPr lang="hu-HU" dirty="0"/>
              <a:t>oldalon cserére kerültek a 120kV-os megszakítók, áram és feszültség váltók az </a:t>
            </a:r>
            <a:r>
              <a:rPr lang="hu-HU" dirty="0" err="1"/>
              <a:t>I.sz</a:t>
            </a:r>
            <a:r>
              <a:rPr lang="hu-HU" dirty="0"/>
              <a:t> transzformátor mezőben a túlfeszültség korlátozó és az összes készülék új sodronyos bekötést kapott. • </a:t>
            </a:r>
            <a:endParaRPr lang="hu-HU" dirty="0" smtClean="0"/>
          </a:p>
          <a:p>
            <a:pPr lvl="1"/>
            <a:r>
              <a:rPr lang="hu-HU" dirty="0" smtClean="0"/>
              <a:t>Szekunder </a:t>
            </a:r>
            <a:r>
              <a:rPr lang="hu-HU" dirty="0"/>
              <a:t>oldalon felújításra került a DC/AC segédüzemi elosztó, a teljes védelmi és automatika rendszer. • </a:t>
            </a:r>
            <a:endParaRPr lang="hu-HU" dirty="0" smtClean="0"/>
          </a:p>
          <a:p>
            <a:pPr lvl="1"/>
            <a:r>
              <a:rPr lang="hu-HU" dirty="0" smtClean="0"/>
              <a:t>Az </a:t>
            </a:r>
            <a:r>
              <a:rPr lang="hu-HU" dirty="0" err="1"/>
              <a:t>alállomás</a:t>
            </a:r>
            <a:r>
              <a:rPr lang="hu-HU" dirty="0"/>
              <a:t> épületében kialakításra került egy új kapcsoló helyiség, melyben egy új ABB ZS1- es középfeszültségű kapcsoló-berendezés lett telepítve ahonnan 2 db. új középfeszültségű kábel rendszeren keresztül kap táplálást a rádió állomás új, rövidebb kábelnyomvonalon. •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középfeszültségű kábelek mellett védelmi és jelátviteli célra az adóállomás és az </a:t>
            </a:r>
            <a:r>
              <a:rPr lang="hu-HU" dirty="0" err="1"/>
              <a:t>alállomás</a:t>
            </a:r>
            <a:r>
              <a:rPr lang="hu-HU" dirty="0"/>
              <a:t> között optikai kábel is lefektetésre került.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2192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Energia ellátó rendszer Földkábel </a:t>
            </a:r>
            <a:r>
              <a:rPr lang="hu-HU" dirty="0"/>
              <a:t>csere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A trafóállomást és a rádióállomást eddig egy több mint 4 km hosszú nyomvonalon kötötték össze a 40 éves olajos papírszigetelésű kábelek. • </a:t>
            </a:r>
            <a:endParaRPr lang="hu-HU" dirty="0" smtClean="0"/>
          </a:p>
          <a:p>
            <a:r>
              <a:rPr lang="hu-HU" dirty="0" smtClean="0"/>
              <a:t>Ezen </a:t>
            </a:r>
            <a:r>
              <a:rPr lang="hu-HU" dirty="0"/>
              <a:t>a régi nyomvonal több tucat földtulajdonost érintett volna a kábelcsere, ezért helyette egy sokkal rövidebb (2,5 km) és csupán 5 ingatlan tulajdonost érintő útvonalon valósítottuk meg az új kábelek lefektetését. • </a:t>
            </a:r>
            <a:endParaRPr lang="hu-HU" dirty="0" smtClean="0"/>
          </a:p>
          <a:p>
            <a:r>
              <a:rPr lang="hu-HU" dirty="0" smtClean="0"/>
              <a:t>Korábban </a:t>
            </a:r>
            <a:r>
              <a:rPr lang="hu-HU" dirty="0"/>
              <a:t>fázisonként és rendszerenként 4 db. 240 mm2 keresztmetszetű kábel volt lefektetve, amely a teljes rendelkezésre álló teljesítmény (2×8-9 MVA) átvitelére alkalmas lett volna (tartaléknak megmaradt). •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új megoldásnál ezzel szemben fázisonként és rendszerenként 2 db. 240 mm2 keresztmetszetű, alumínium erű, THPE szigetelésű, réz árnyékolású, vízálló kábelek lettek lefektetve (2×4,5 </a:t>
            </a:r>
            <a:r>
              <a:rPr lang="hu-HU" dirty="0" err="1"/>
              <a:t>MVA-ra</a:t>
            </a:r>
            <a:r>
              <a:rPr lang="hu-HU" dirty="0"/>
              <a:t> méretezve). • </a:t>
            </a:r>
            <a:endParaRPr lang="hu-HU" dirty="0" smtClean="0"/>
          </a:p>
          <a:p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új </a:t>
            </a:r>
            <a:r>
              <a:rPr lang="hu-HU" dirty="0" err="1"/>
              <a:t>Nautel</a:t>
            </a:r>
            <a:r>
              <a:rPr lang="hu-HU" dirty="0"/>
              <a:t> adó maximális terhelésnél 205 A-et vett fel, azaz szélsősége esetben is kb. 3,9 MVA a maximális igény.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3572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Energia ellátó rendszer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Rádió </a:t>
            </a:r>
            <a:r>
              <a:rPr lang="hu-HU" dirty="0"/>
              <a:t>állomási oldal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2017.-ben elvégzett felújítási munkák: •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10kV-os épített cellás kapcsoló berendezésben felújításra került a két betáplálási oldal és a meglévő üres úgy nevezett fázisjavító cellából lett kialakítva az új NAUTEL adóberendezés két leágazása. •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betápláló cellákban lévő EIB megszakítók helyére új 1250A-es ABB Vákuum megszakítók és túlfeszültség levezetők kerültek beépítésre. • </a:t>
            </a:r>
            <a:endParaRPr lang="hu-HU" dirty="0" smtClean="0"/>
          </a:p>
          <a:p>
            <a:r>
              <a:rPr lang="hu-HU" dirty="0" smtClean="0"/>
              <a:t>Irányítástechnikai </a:t>
            </a:r>
            <a:r>
              <a:rPr lang="hu-HU" dirty="0"/>
              <a:t>rendszer: </a:t>
            </a:r>
            <a:endParaRPr lang="hu-HU" dirty="0" smtClean="0"/>
          </a:p>
          <a:p>
            <a:pPr lvl="1"/>
            <a:r>
              <a:rPr lang="hu-HU" dirty="0" smtClean="0"/>
              <a:t>Az </a:t>
            </a:r>
            <a:r>
              <a:rPr lang="hu-HU" dirty="0" err="1"/>
              <a:t>alállomásban</a:t>
            </a:r>
            <a:r>
              <a:rPr lang="hu-HU" dirty="0"/>
              <a:t> és az adóállomásban telepített védelmi eszközök és kapcsoló készülékek kezelésének biztosítására, a készülékek által szolgáltatott adatok gyűjtésére számítógépes helyi kezelői munkahely került kiépítésre az </a:t>
            </a:r>
            <a:r>
              <a:rPr lang="hu-HU" dirty="0" err="1"/>
              <a:t>alállomásban</a:t>
            </a:r>
            <a:r>
              <a:rPr lang="hu-HU" dirty="0"/>
              <a:t> és az adókezelő helyiségben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9096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Adótelepítéshez kapcsolódó építészeti munkák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Az adótelepítés miatt az új PVC burkolat több helyen megsérült ezért az adótermet és az összekötő folyosót ismét újra kellett burkolni. •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/>
              <a:t>combinerből</a:t>
            </a:r>
            <a:r>
              <a:rPr lang="hu-HU" dirty="0"/>
              <a:t> nagy súlyú cellákat kell kihúzni, amely tökéletesen sima </a:t>
            </a:r>
            <a:r>
              <a:rPr lang="hu-HU" dirty="0" smtClean="0"/>
              <a:t>és vízszintes felületet </a:t>
            </a:r>
            <a:r>
              <a:rPr lang="hu-HU" dirty="0"/>
              <a:t>és nagy keménységű padlót igényel, ezért a szükséges helyen milliméter pontos aljzatkiegyenlítés és extra kemény műgyanta burkolat készült. •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régi kezelő megmaradt mint műemlék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</a:t>
            </a:r>
            <a:r>
              <a:rPr lang="hu-HU" dirty="0"/>
              <a:t>új adóhoz pedig egy hangszigetelt, új kezelő és vezérlő helyiség lett kialakítva a korábbi csőraktárból.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5688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Néhány </a:t>
            </a:r>
            <a:r>
              <a:rPr lang="hu-HU" sz="2800" dirty="0" smtClean="0"/>
              <a:t>adat </a:t>
            </a:r>
            <a:r>
              <a:rPr lang="hu-HU" sz="2800" dirty="0"/>
              <a:t>az elvégzett munkamennyiségek </a:t>
            </a:r>
            <a:r>
              <a:rPr lang="hu-HU" sz="2800" dirty="0" smtClean="0"/>
              <a:t>érzékeltetéséhez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300" dirty="0"/>
              <a:t> </a:t>
            </a:r>
          </a:p>
          <a:p>
            <a:pPr lvl="1"/>
            <a:r>
              <a:rPr lang="hu-HU" sz="1900" dirty="0"/>
              <a:t>nyílászáró </a:t>
            </a:r>
            <a:r>
              <a:rPr lang="hu-HU" sz="1900" dirty="0" smtClean="0"/>
              <a:t>csere:                   </a:t>
            </a:r>
            <a:r>
              <a:rPr lang="hu-HU" sz="1900" dirty="0"/>
              <a:t>    2320 m2</a:t>
            </a:r>
          </a:p>
          <a:p>
            <a:pPr lvl="1"/>
            <a:r>
              <a:rPr lang="hu-HU" sz="1900" dirty="0"/>
              <a:t>homlokzat szigetelés:                2975 m2</a:t>
            </a:r>
          </a:p>
          <a:p>
            <a:pPr lvl="1"/>
            <a:r>
              <a:rPr lang="hu-HU" sz="1900" dirty="0" err="1"/>
              <a:t>lapostető</a:t>
            </a:r>
            <a:r>
              <a:rPr lang="hu-HU" sz="1900" dirty="0"/>
              <a:t> </a:t>
            </a:r>
            <a:r>
              <a:rPr lang="hu-HU" sz="1900" dirty="0" smtClean="0"/>
              <a:t>szigetelés</a:t>
            </a:r>
            <a:r>
              <a:rPr lang="hu-HU" sz="1900" dirty="0"/>
              <a:t>:                  </a:t>
            </a:r>
            <a:r>
              <a:rPr lang="hu-HU" sz="1900" dirty="0" smtClean="0"/>
              <a:t>3600 </a:t>
            </a:r>
            <a:r>
              <a:rPr lang="hu-HU" sz="1900" dirty="0"/>
              <a:t>m2</a:t>
            </a:r>
          </a:p>
          <a:p>
            <a:pPr lvl="1"/>
            <a:r>
              <a:rPr lang="hu-HU" sz="1900" dirty="0"/>
              <a:t>NATO  típusú kerítés építés:      </a:t>
            </a:r>
            <a:r>
              <a:rPr lang="hu-HU" sz="1900" dirty="0" smtClean="0"/>
              <a:t>7200 </a:t>
            </a:r>
            <a:r>
              <a:rPr lang="hu-HU" sz="1900" dirty="0"/>
              <a:t>m2</a:t>
            </a:r>
          </a:p>
          <a:p>
            <a:pPr lvl="1"/>
            <a:r>
              <a:rPr lang="hu-HU" sz="1900" dirty="0" smtClean="0"/>
              <a:t>Aszfaltozás:</a:t>
            </a:r>
            <a:r>
              <a:rPr lang="hu-HU" sz="1900" dirty="0"/>
              <a:t>                                </a:t>
            </a:r>
            <a:r>
              <a:rPr lang="hu-HU" sz="1900" dirty="0" smtClean="0"/>
              <a:t>7840 </a:t>
            </a:r>
            <a:r>
              <a:rPr lang="hu-HU" sz="1900" dirty="0"/>
              <a:t>m2</a:t>
            </a:r>
          </a:p>
          <a:p>
            <a:pPr lvl="1"/>
            <a:r>
              <a:rPr lang="hu-HU" sz="1900" dirty="0"/>
              <a:t>térkövezés:                                   770 m2</a:t>
            </a:r>
          </a:p>
          <a:p>
            <a:pPr lvl="1"/>
            <a:r>
              <a:rPr lang="hu-HU" sz="1900" dirty="0"/>
              <a:t>PVC burkolás:                               915 m2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850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8041" y="83671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hu-HU" dirty="0"/>
              <a:t>Solt Rádióállomás néhány adata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068960"/>
            <a:ext cx="7772400" cy="2664295"/>
          </a:xfrm>
        </p:spPr>
        <p:txBody>
          <a:bodyPr>
            <a:normAutofit lnSpcReduction="10000"/>
          </a:bodyPr>
          <a:lstStyle/>
          <a:p>
            <a:pPr lvl="1"/>
            <a:r>
              <a:rPr lang="hu-HU" dirty="0" smtClean="0"/>
              <a:t>A </a:t>
            </a:r>
            <a:r>
              <a:rPr lang="hu-HU" dirty="0"/>
              <a:t>fontosabb események </a:t>
            </a:r>
            <a:r>
              <a:rPr lang="hu-HU" dirty="0" smtClean="0"/>
              <a:t>időpontja</a:t>
            </a:r>
          </a:p>
          <a:p>
            <a:pPr lvl="2"/>
            <a:r>
              <a:rPr lang="hu-HU" dirty="0" smtClean="0"/>
              <a:t>A kezdetek</a:t>
            </a:r>
          </a:p>
          <a:p>
            <a:pPr lvl="2"/>
            <a:r>
              <a:rPr lang="hu-HU" dirty="0" smtClean="0"/>
              <a:t>Korszerűsítési munkák a XX. Században</a:t>
            </a:r>
          </a:p>
          <a:p>
            <a:pPr lvl="2"/>
            <a:r>
              <a:rPr lang="hu-HU" dirty="0"/>
              <a:t>DCC (</a:t>
            </a:r>
            <a:r>
              <a:rPr lang="hu-HU" dirty="0" err="1"/>
              <a:t>Direct</a:t>
            </a:r>
            <a:r>
              <a:rPr lang="hu-HU" dirty="0"/>
              <a:t> </a:t>
            </a:r>
            <a:r>
              <a:rPr lang="hu-HU" dirty="0" err="1"/>
              <a:t>Carrier</a:t>
            </a:r>
            <a:r>
              <a:rPr lang="hu-HU" dirty="0"/>
              <a:t> </a:t>
            </a:r>
            <a:r>
              <a:rPr lang="hu-HU" dirty="0" err="1"/>
              <a:t>Control</a:t>
            </a:r>
            <a:r>
              <a:rPr lang="hu-HU" dirty="0"/>
              <a:t>) üzemmód</a:t>
            </a:r>
            <a:endParaRPr lang="hu-HU" dirty="0" smtClean="0"/>
          </a:p>
          <a:p>
            <a:pPr lvl="2"/>
            <a:r>
              <a:rPr lang="hu-HU" dirty="0" smtClean="0"/>
              <a:t>Korszerűsítési munkák a XXI. Században</a:t>
            </a:r>
            <a:endParaRPr lang="hu-HU" dirty="0"/>
          </a:p>
          <a:p>
            <a:pPr lvl="1"/>
            <a:r>
              <a:rPr lang="hu-HU" dirty="0"/>
              <a:t>Infrastruktúra</a:t>
            </a:r>
          </a:p>
          <a:p>
            <a:pPr lvl="1"/>
            <a:r>
              <a:rPr lang="hu-HU" dirty="0"/>
              <a:t>Antenna-tápvonalrendszer</a:t>
            </a:r>
          </a:p>
          <a:p>
            <a:pPr lvl="1"/>
            <a:r>
              <a:rPr lang="hu-HU" dirty="0"/>
              <a:t>Energia ellátó rendszer</a:t>
            </a:r>
          </a:p>
          <a:p>
            <a:pPr lvl="1"/>
            <a:r>
              <a:rPr lang="hu-HU" dirty="0"/>
              <a:t>Moduláció ellátó </a:t>
            </a:r>
            <a:r>
              <a:rPr lang="hu-HU" dirty="0" smtClean="0"/>
              <a:t>rendszer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6228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Fűtés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/>
              <a:t>Korábban</a:t>
            </a:r>
            <a:r>
              <a:rPr lang="hu-HU" dirty="0" smtClean="0"/>
              <a:t> </a:t>
            </a:r>
            <a:r>
              <a:rPr lang="hu-HU" dirty="0"/>
              <a:t>az épület fűtését a 2 MW-os adó </a:t>
            </a:r>
            <a:r>
              <a:rPr lang="hu-HU" dirty="0" smtClean="0"/>
              <a:t>veszteség </a:t>
            </a:r>
            <a:r>
              <a:rPr lang="hu-HU" dirty="0"/>
              <a:t>hője biztosítja.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új adóberendezésről, a jobb hatásfok miatt lényegesen kevesebb hőmennyiséget tudunk kinyerni. </a:t>
            </a:r>
            <a:endParaRPr lang="hu-HU" dirty="0" smtClean="0"/>
          </a:p>
          <a:p>
            <a:r>
              <a:rPr lang="hu-HU" dirty="0" smtClean="0"/>
              <a:t>Célunk</a:t>
            </a:r>
            <a:r>
              <a:rPr lang="hu-HU" dirty="0"/>
              <a:t>, hogy ennek ellenére hőcserélőkkel hasznosítsuk amit lehet és ezt egészítsük ki </a:t>
            </a:r>
            <a:r>
              <a:rPr lang="hu-HU" dirty="0" smtClean="0"/>
              <a:t>hőszivattyúkkal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magas költségek miatt alternatív megoldásokat is megvizsgálunk. </a:t>
            </a:r>
            <a:endParaRPr lang="hu-HU" dirty="0" smtClean="0"/>
          </a:p>
          <a:p>
            <a:r>
              <a:rPr lang="hu-HU" dirty="0" smtClean="0"/>
              <a:t>Ideiglenes </a:t>
            </a:r>
            <a:r>
              <a:rPr lang="hu-HU" dirty="0"/>
              <a:t>jelleggel az olajkazánok kaptak egy jelentősebb karbantartást. </a:t>
            </a:r>
            <a:endParaRPr lang="hu-HU" dirty="0" smtClean="0"/>
          </a:p>
          <a:p>
            <a:r>
              <a:rPr lang="hu-HU" dirty="0" smtClean="0"/>
              <a:t>Hosszabb </a:t>
            </a:r>
            <a:r>
              <a:rPr lang="hu-HU" dirty="0"/>
              <a:t>távon pedig elektromos fűtő panelek beszerelése is szóba kerülhet.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részletes vizsgálatok után lehet dönteni: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hőszivattyús rendszer olcsón üzemeltethető, de nagyon magas </a:t>
            </a:r>
            <a:r>
              <a:rPr lang="hu-HU" dirty="0" err="1"/>
              <a:t>Capex</a:t>
            </a:r>
            <a:r>
              <a:rPr lang="hu-HU" dirty="0"/>
              <a:t> igényű.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olajos fűtés szinte ráfordítás mentesen indítható, de nagyon magas költséggel üzemeltethető. </a:t>
            </a:r>
            <a:endParaRPr lang="hu-HU" dirty="0" smtClean="0"/>
          </a:p>
          <a:p>
            <a:pPr lvl="1"/>
            <a:r>
              <a:rPr lang="hu-HU" dirty="0" smtClean="0"/>
              <a:t>Jó </a:t>
            </a:r>
            <a:r>
              <a:rPr lang="hu-HU" dirty="0"/>
              <a:t>kompromisszum lehet az elektromos fűtés, ami olcsóbban tartható fenn mint az olajos rendszer és nagyon alacsony </a:t>
            </a:r>
            <a:r>
              <a:rPr lang="hu-HU" dirty="0" err="1"/>
              <a:t>Capex</a:t>
            </a:r>
            <a:r>
              <a:rPr lang="hu-HU" dirty="0"/>
              <a:t> ráfordítás mellett telepíthető. </a:t>
            </a:r>
            <a:endParaRPr lang="hu-HU" dirty="0" smtClean="0"/>
          </a:p>
          <a:p>
            <a:pPr lvl="1"/>
            <a:r>
              <a:rPr lang="hu-HU" dirty="0" smtClean="0"/>
              <a:t>Figyelembe kell venni az épületek esetleges későbbi kihasználást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9432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8041" y="83671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tapasztalatok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1944216"/>
          </a:xfrm>
        </p:spPr>
        <p:txBody>
          <a:bodyPr>
            <a:normAutofit/>
          </a:bodyPr>
          <a:lstStyle/>
          <a:p>
            <a:pPr lvl="1"/>
            <a:r>
              <a:rPr lang="hu-HU" dirty="0"/>
              <a:t>Külső cégek és </a:t>
            </a:r>
            <a:r>
              <a:rPr lang="hu-HU" dirty="0" smtClean="0"/>
              <a:t>alkalmazottaik</a:t>
            </a:r>
          </a:p>
          <a:p>
            <a:pPr lvl="1"/>
            <a:r>
              <a:rPr lang="hu-HU" dirty="0" smtClean="0"/>
              <a:t>Munkavégzési </a:t>
            </a:r>
            <a:r>
              <a:rPr lang="hu-HU" dirty="0"/>
              <a:t>körülmények</a:t>
            </a:r>
          </a:p>
          <a:p>
            <a:pPr lvl="2"/>
            <a:r>
              <a:rPr lang="hu-HU" dirty="0"/>
              <a:t>Külső kivitelezők</a:t>
            </a:r>
          </a:p>
          <a:p>
            <a:pPr lvl="2"/>
            <a:r>
              <a:rPr lang="hu-HU" dirty="0"/>
              <a:t>Rádióállomási dolgozók</a:t>
            </a:r>
          </a:p>
          <a:p>
            <a:pPr lvl="1"/>
            <a:r>
              <a:rPr lang="hu-HU" dirty="0" smtClean="0"/>
              <a:t>Tanulságok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7191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Külső cégek és alkalmazottaik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/>
              <a:t>Az infrastruktúra felújításban résztvevő cégek</a:t>
            </a:r>
            <a:br>
              <a:rPr lang="hu-HU" dirty="0"/>
            </a:br>
            <a:r>
              <a:rPr lang="hu-HU" dirty="0"/>
              <a:t>(a teljesség igénye nélkül)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u-HU" dirty="0" err="1"/>
              <a:t>Baumit</a:t>
            </a:r>
            <a:r>
              <a:rPr lang="hu-HU" dirty="0"/>
              <a:t>    </a:t>
            </a:r>
          </a:p>
          <a:p>
            <a:r>
              <a:rPr lang="hu-HU" dirty="0" err="1"/>
              <a:t>Barthbet</a:t>
            </a:r>
            <a:r>
              <a:rPr lang="hu-HU" dirty="0"/>
              <a:t>  </a:t>
            </a:r>
          </a:p>
          <a:p>
            <a:r>
              <a:rPr lang="hu-HU" dirty="0" err="1"/>
              <a:t>BestLED</a:t>
            </a:r>
            <a:r>
              <a:rPr lang="hu-HU" dirty="0"/>
              <a:t> Kft</a:t>
            </a:r>
          </a:p>
          <a:p>
            <a:r>
              <a:rPr lang="hu-HU" dirty="0"/>
              <a:t>BÁCS GÉPÉSZ  KFT    </a:t>
            </a:r>
          </a:p>
          <a:p>
            <a:r>
              <a:rPr lang="hu-HU" dirty="0" err="1"/>
              <a:t>Csigibeton</a:t>
            </a:r>
            <a:r>
              <a:rPr lang="hu-HU" dirty="0"/>
              <a:t>   </a:t>
            </a:r>
          </a:p>
          <a:p>
            <a:r>
              <a:rPr lang="hu-HU" dirty="0"/>
              <a:t>DÁVID  KFT </a:t>
            </a:r>
          </a:p>
          <a:p>
            <a:r>
              <a:rPr lang="hu-HU" dirty="0"/>
              <a:t>EXCELSIOR  KFT. </a:t>
            </a:r>
          </a:p>
          <a:p>
            <a:r>
              <a:rPr lang="hu-HU" dirty="0"/>
              <a:t>BEVONAT KFT.</a:t>
            </a:r>
          </a:p>
          <a:p>
            <a:r>
              <a:rPr lang="hu-HU" dirty="0"/>
              <a:t>CSIGIBETON KFT.</a:t>
            </a:r>
          </a:p>
          <a:p>
            <a:r>
              <a:rPr lang="hu-HU" dirty="0"/>
              <a:t>EXCELSIOR  KFT.</a:t>
            </a:r>
          </a:p>
          <a:p>
            <a:r>
              <a:rPr lang="hu-HU" dirty="0"/>
              <a:t>EXPERTEK  KFT.</a:t>
            </a:r>
          </a:p>
          <a:p>
            <a:r>
              <a:rPr lang="hu-HU" dirty="0"/>
              <a:t>EXTRÉMTECHNIK KFT.</a:t>
            </a:r>
          </a:p>
          <a:p>
            <a:r>
              <a:rPr lang="hu-HU" dirty="0"/>
              <a:t>FISCHER  BT.</a:t>
            </a:r>
          </a:p>
          <a:p>
            <a:r>
              <a:rPr lang="hu-HU" dirty="0"/>
              <a:t>Gemenc Állvány </a:t>
            </a:r>
          </a:p>
          <a:p>
            <a:r>
              <a:rPr lang="hu-HU" dirty="0"/>
              <a:t>GTBAU</a:t>
            </a:r>
          </a:p>
          <a:p>
            <a:r>
              <a:rPr lang="hu-HU" dirty="0" err="1"/>
              <a:t>Interbridge</a:t>
            </a:r>
            <a:r>
              <a:rPr lang="hu-HU" dirty="0"/>
              <a:t> Kft</a:t>
            </a:r>
          </a:p>
          <a:p>
            <a:r>
              <a:rPr lang="hu-HU" dirty="0"/>
              <a:t>INTERÉP KFT.</a:t>
            </a:r>
          </a:p>
          <a:p>
            <a:r>
              <a:rPr lang="hu-HU" dirty="0"/>
              <a:t>ISOGENERÁL KFT.</a:t>
            </a:r>
          </a:p>
          <a:p>
            <a:r>
              <a:rPr lang="hu-HU" dirty="0"/>
              <a:t>KGYD BAU KFT.</a:t>
            </a:r>
          </a:p>
          <a:p>
            <a:r>
              <a:rPr lang="hu-HU" dirty="0" err="1"/>
              <a:t>Lintark</a:t>
            </a:r>
            <a:r>
              <a:rPr lang="hu-HU" dirty="0"/>
              <a:t> </a:t>
            </a:r>
          </a:p>
          <a:p>
            <a:r>
              <a:rPr lang="hu-HU" dirty="0"/>
              <a:t>MONDA KFT.</a:t>
            </a:r>
          </a:p>
          <a:p>
            <a:r>
              <a:rPr lang="hu-HU" dirty="0" err="1"/>
              <a:t>Nordtechnik</a:t>
            </a:r>
            <a:r>
              <a:rPr lang="hu-HU" dirty="0"/>
              <a:t> Kft</a:t>
            </a:r>
          </a:p>
          <a:p>
            <a:r>
              <a:rPr lang="hu-HU" dirty="0"/>
              <a:t>RA-ÉV KFT.</a:t>
            </a:r>
          </a:p>
          <a:p>
            <a:r>
              <a:rPr lang="hu-HU" dirty="0"/>
              <a:t>VERNER VILL kft.</a:t>
            </a:r>
          </a:p>
          <a:p>
            <a:r>
              <a:rPr lang="hu-HU" dirty="0" err="1"/>
              <a:t>Veresmetál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rádióállomáson munkát végző külsős dolgozók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2016 nyarán jellemzően 50 és 100 fő között volt a külsős munkavállalók száma  naponta </a:t>
            </a:r>
          </a:p>
          <a:p>
            <a:r>
              <a:rPr lang="hu-HU" dirty="0"/>
              <a:t>2016 </a:t>
            </a:r>
            <a:r>
              <a:rPr lang="hu-HU" dirty="0" smtClean="0"/>
              <a:t>őszén, a toronyfelújítás és a kerítésépítés után jellemzően 40 fő külsős végzett munkát a rádióállomás területén, de ebben az időszakban is előfordult ettől sokkal több.</a:t>
            </a:r>
          </a:p>
          <a:p>
            <a:r>
              <a:rPr lang="hu-HU" dirty="0" smtClean="0"/>
              <a:t>2017. nyarán és őszén folytak az adórekonstrukcióhoz közvetlenül kapcsolódó munkák, akkor megint jelentős plusz létszám volt a rádióállomáson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1750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hu-HU" sz="2800" b="1" dirty="0" smtClean="0"/>
              <a:t>Munkavégzési körülmények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400" dirty="0" smtClean="0"/>
              <a:t>Külső kivitelezők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külső kivitelezők munkáját nehezítette</a:t>
            </a:r>
          </a:p>
          <a:p>
            <a:pPr lvl="1"/>
            <a:r>
              <a:rPr lang="hu-HU" dirty="0" smtClean="0"/>
              <a:t>Nem ismerték egymást</a:t>
            </a:r>
          </a:p>
          <a:p>
            <a:pPr lvl="1"/>
            <a:r>
              <a:rPr lang="hu-HU" dirty="0" smtClean="0"/>
              <a:t>Nem ismerték a területet</a:t>
            </a:r>
          </a:p>
          <a:p>
            <a:pPr lvl="1"/>
            <a:r>
              <a:rPr lang="hu-HU" dirty="0" smtClean="0"/>
              <a:t>Nem mindenkihez jutott el megfelelő módon a szükséges munkavédelmi és tűzvédelmi előírás, oktatás</a:t>
            </a:r>
          </a:p>
          <a:p>
            <a:pPr lvl="1"/>
            <a:r>
              <a:rPr lang="hu-HU" dirty="0" smtClean="0"/>
              <a:t>Egy adott cégtől is sokszor más dolgozó jött, aki azt sem tudta, hol kell folytatni a munkát</a:t>
            </a:r>
          </a:p>
          <a:p>
            <a:pPr lvl="1"/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3165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hu-HU" sz="2800" b="1" dirty="0" smtClean="0"/>
              <a:t>Munkavégzési körülmények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Rádióállomási dolgozók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sz="3600" dirty="0"/>
              <a:t>A </a:t>
            </a:r>
            <a:r>
              <a:rPr lang="hu-HU" sz="3600" dirty="0" smtClean="0"/>
              <a:t>rádióállomás dolgozóinak munkáját nehezítette</a:t>
            </a:r>
          </a:p>
          <a:p>
            <a:pPr lvl="1"/>
            <a:r>
              <a:rPr lang="hu-HU" sz="3300" dirty="0" smtClean="0"/>
              <a:t>Nem mindig állt rendelkezésre a szükséges információ, hogy ki hol fog dolgozni</a:t>
            </a:r>
          </a:p>
          <a:p>
            <a:pPr lvl="1"/>
            <a:r>
              <a:rPr lang="hu-HU" sz="3300" dirty="0" smtClean="0"/>
              <a:t>Sok helyen felügyeletet kellett adni</a:t>
            </a:r>
          </a:p>
          <a:p>
            <a:pPr lvl="1"/>
            <a:r>
              <a:rPr lang="hu-HU" sz="3300" dirty="0" smtClean="0"/>
              <a:t>Sok munka nagy zajjal járt, amit akár közel 24 órában is el kellett végezni</a:t>
            </a:r>
          </a:p>
          <a:p>
            <a:pPr lvl="1"/>
            <a:r>
              <a:rPr lang="hu-HU" sz="3300" dirty="0" smtClean="0"/>
              <a:t>Mindig figyelni kellett a kritikus helyeket, hogy a külsős dolgozók ne ártsanak maguknak és ne veszélyeztessék a szolgáltatást sem</a:t>
            </a:r>
          </a:p>
          <a:p>
            <a:pPr lvl="1"/>
            <a:r>
              <a:rPr lang="hu-HU" sz="3300" dirty="0" smtClean="0"/>
              <a:t>Hosszú ideig nem voltak megfelelő munkavégzési feltételek a rádióállomáson</a:t>
            </a:r>
          </a:p>
          <a:p>
            <a:pPr lvl="1"/>
            <a:r>
              <a:rPr lang="hu-HU" sz="3300" dirty="0" smtClean="0"/>
              <a:t>Minden szabad helyen „raktár” volt</a:t>
            </a:r>
          </a:p>
          <a:p>
            <a:pPr lvl="1"/>
            <a:r>
              <a:rPr lang="hu-HU" sz="3300" dirty="0" smtClean="0"/>
              <a:t>Sok szobát kellett költöztetni, volt amelyiket többször is</a:t>
            </a:r>
          </a:p>
          <a:p>
            <a:pPr lvl="1"/>
            <a:r>
              <a:rPr lang="hu-HU" sz="3300" dirty="0" smtClean="0"/>
              <a:t>Az adótelepítés időszakában sokáig nem volt rendes világítás a régi adó kezelőfülkéjében</a:t>
            </a:r>
          </a:p>
          <a:p>
            <a:pPr lvl="1"/>
            <a:r>
              <a:rPr lang="hu-HU" sz="3300" dirty="0" smtClean="0"/>
              <a:t>Az új összegző letelepítése után nem lehetett látni a kezelőfülkéből a régi adó hibajelzéseit</a:t>
            </a:r>
          </a:p>
          <a:p>
            <a:pPr lvl="1"/>
            <a:endParaRPr lang="hu-HU" sz="3300" dirty="0" smtClean="0"/>
          </a:p>
          <a:p>
            <a:pPr lvl="1"/>
            <a:endParaRPr lang="hu-HU" sz="33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4591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hu-HU" sz="2800" b="1" dirty="0" smtClean="0"/>
              <a:t>Munkavégzési körülmények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Rádióállomási dolgozók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3600" dirty="0" smtClean="0"/>
              <a:t>A rádióállomás részéről rendelkezésre álló létszám a külső munkavállalók ellenőrzésére, felügyeletére, és támogatására:</a:t>
            </a:r>
          </a:p>
          <a:p>
            <a:pPr lvl="1"/>
            <a:r>
              <a:rPr lang="hu-HU" dirty="0" smtClean="0"/>
              <a:t>2 </a:t>
            </a:r>
            <a:r>
              <a:rPr lang="hu-HU" dirty="0"/>
              <a:t>fő folyamatos </a:t>
            </a:r>
            <a:r>
              <a:rPr lang="hu-HU" dirty="0" smtClean="0"/>
              <a:t>szolgálatból 1 fő</a:t>
            </a:r>
            <a:endParaRPr lang="hu-HU" dirty="0"/>
          </a:p>
          <a:p>
            <a:pPr lvl="1"/>
            <a:r>
              <a:rPr lang="hu-HU" dirty="0" smtClean="0"/>
              <a:t>1 fő nappalos (csak ritkán)</a:t>
            </a:r>
          </a:p>
          <a:p>
            <a:pPr lvl="1"/>
            <a:r>
              <a:rPr lang="hu-HU" dirty="0" smtClean="0"/>
              <a:t>1 fő takarítónő</a:t>
            </a:r>
          </a:p>
          <a:p>
            <a:pPr lvl="1"/>
            <a:r>
              <a:rPr lang="hu-HU" dirty="0" smtClean="0"/>
              <a:t>3 fő őrségből néha 1 fő</a:t>
            </a:r>
          </a:p>
          <a:p>
            <a:pPr lvl="1"/>
            <a:r>
              <a:rPr lang="hu-HU" dirty="0" smtClean="0"/>
              <a:t>1 fő állomásvezető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1279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Tanulságok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Több időt kell fordítani a tervezésre</a:t>
            </a:r>
          </a:p>
          <a:p>
            <a:r>
              <a:rPr lang="hu-HU" dirty="0" smtClean="0"/>
              <a:t>A terveket be kell tartani</a:t>
            </a:r>
          </a:p>
          <a:p>
            <a:r>
              <a:rPr lang="hu-HU" dirty="0" smtClean="0"/>
              <a:t>A sok részvevős munkáknál közös (külsősök és AH) ütemtervet kell készíteni, és azt be is kell tartani</a:t>
            </a:r>
          </a:p>
          <a:p>
            <a:r>
              <a:rPr lang="hu-HU" dirty="0" smtClean="0"/>
              <a:t>Állandó szakmai felügyeletet kell biztosítani a munkavégzési helyszíneken</a:t>
            </a:r>
          </a:p>
          <a:p>
            <a:r>
              <a:rPr lang="hu-HU" dirty="0" smtClean="0"/>
              <a:t>A megfelelő létszámú helyismerettel rendelkező dolgozót kell biztosítani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0531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5400" dirty="0"/>
              <a:t>Solti rekonstrukció 2</a:t>
            </a:r>
            <a:br>
              <a:rPr lang="hu-HU" sz="5400" dirty="0"/>
            </a:br>
            <a:r>
              <a:rPr lang="hu-HU" dirty="0"/>
              <a:t>Tapasztalatok, </a:t>
            </a:r>
            <a:r>
              <a:rPr lang="hu-HU" dirty="0" smtClean="0"/>
              <a:t>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 algn="ctr">
              <a:buNone/>
            </a:pPr>
            <a:r>
              <a:rPr lang="hu-HU" sz="2800" b="1" dirty="0" smtClean="0"/>
              <a:t>KÖSZÖNÖM </a:t>
            </a:r>
            <a:r>
              <a:rPr lang="hu-HU" sz="2800" b="1" dirty="0"/>
              <a:t>A </a:t>
            </a:r>
            <a:r>
              <a:rPr lang="hu-HU" sz="2800" b="1" dirty="0" smtClean="0"/>
              <a:t>MEGTISZTELŐ </a:t>
            </a:r>
            <a:r>
              <a:rPr lang="hu-HU" sz="2800" b="1" dirty="0"/>
              <a:t>FIGYELMET</a:t>
            </a:r>
            <a:r>
              <a:rPr lang="hu-HU" sz="2800" b="1" dirty="0" smtClean="0"/>
              <a:t>!</a:t>
            </a:r>
          </a:p>
          <a:p>
            <a:pPr marL="0" indent="0" algn="ctr">
              <a:buNone/>
            </a:pPr>
            <a:endParaRPr lang="hu-HU" sz="28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37</a:t>
            </a:fld>
            <a:endParaRPr lang="hu-HU" dirty="0"/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1979712" y="4556128"/>
            <a:ext cx="468052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C122"/>
              </a:buClr>
              <a:buSzPct val="12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5C122"/>
              </a:buClr>
              <a:buSzPct val="12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C12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5C122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95C122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400" dirty="0" smtClean="0"/>
              <a:t>Takács Gábor</a:t>
            </a:r>
          </a:p>
          <a:p>
            <a:pPr marL="0" indent="0" algn="ctr">
              <a:buNone/>
            </a:pPr>
            <a:r>
              <a:rPr lang="hu-HU" sz="1400" dirty="0" smtClean="0"/>
              <a:t>Solt Rádióállomás vezető</a:t>
            </a:r>
          </a:p>
          <a:p>
            <a:pPr marL="0" indent="0" algn="ctr">
              <a:buNone/>
            </a:pPr>
            <a:endParaRPr lang="hu-HU" sz="1400" dirty="0" smtClean="0"/>
          </a:p>
          <a:p>
            <a:pPr marL="0" indent="0" algn="ctr">
              <a:buNone/>
            </a:pPr>
            <a:r>
              <a:rPr lang="hu-HU" sz="1400" dirty="0" err="1" smtClean="0"/>
              <a:t>Dél-Nyugat</a:t>
            </a:r>
            <a:r>
              <a:rPr lang="hu-HU" sz="1400" dirty="0" smtClean="0"/>
              <a:t> üzemeltetési központ</a:t>
            </a:r>
          </a:p>
          <a:p>
            <a:pPr marL="0" indent="0" algn="ctr">
              <a:buNone/>
            </a:pPr>
            <a:r>
              <a:rPr lang="hu-HU" sz="1400" dirty="0" smtClean="0"/>
              <a:t>Üzemeltetés-támogatási osztály </a:t>
            </a:r>
          </a:p>
          <a:p>
            <a:pPr marL="0" indent="0" algn="ctr">
              <a:buNone/>
            </a:pPr>
            <a:r>
              <a:rPr lang="hu-HU" sz="1400" dirty="0" smtClean="0"/>
              <a:t>Antenna Hungária </a:t>
            </a:r>
            <a:r>
              <a:rPr lang="hu-HU" sz="1400" dirty="0" err="1" smtClean="0"/>
              <a:t>Zrt</a:t>
            </a:r>
            <a:r>
              <a:rPr lang="hu-HU" sz="1400" dirty="0" smtClean="0"/>
              <a:t>.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195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20" y="2780928"/>
            <a:ext cx="3142556" cy="237211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200" dirty="0"/>
              <a:t>Solt Rádióállomás néhány adata</a:t>
            </a:r>
            <a:r>
              <a:rPr lang="hu-HU" dirty="0"/>
              <a:t/>
            </a:r>
            <a:br>
              <a:rPr lang="hu-HU" dirty="0"/>
            </a:br>
            <a:r>
              <a:rPr lang="hu-HU" sz="2200" dirty="0" smtClean="0"/>
              <a:t>A fontosabb események </a:t>
            </a:r>
            <a:r>
              <a:rPr lang="hu-HU" sz="2200" dirty="0" smtClean="0"/>
              <a:t>időpontja</a:t>
            </a: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>A</a:t>
            </a:r>
            <a:r>
              <a:rPr lang="hu-HU" sz="3100" dirty="0" smtClean="0"/>
              <a:t> kezdetek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hu-HU" sz="3300" dirty="0" smtClean="0"/>
          </a:p>
          <a:p>
            <a:r>
              <a:rPr lang="hu-HU" sz="3300" dirty="0" smtClean="0"/>
              <a:t>1974.06.15</a:t>
            </a:r>
            <a:r>
              <a:rPr lang="hu-HU" sz="3300" dirty="0" smtClean="0"/>
              <a:t>.</a:t>
            </a:r>
            <a:endParaRPr lang="hu-HU" sz="3300" dirty="0"/>
          </a:p>
          <a:p>
            <a:pPr lvl="1"/>
            <a:r>
              <a:rPr lang="hu-HU" dirty="0" smtClean="0"/>
              <a:t>Beruházási javaslat </a:t>
            </a:r>
            <a:r>
              <a:rPr lang="hu-HU" dirty="0"/>
              <a:t>egy 2 x 1 MW-os orosz gyártmányú adóberendezés telepítését irányozta elő, Solt község határában</a:t>
            </a:r>
            <a:endParaRPr lang="hu-HU" dirty="0" smtClean="0"/>
          </a:p>
          <a:p>
            <a:r>
              <a:rPr lang="hu-HU" dirty="0" smtClean="0"/>
              <a:t>1974.09.06</a:t>
            </a:r>
            <a:r>
              <a:rPr lang="hu-HU" dirty="0"/>
              <a:t>.	</a:t>
            </a:r>
          </a:p>
          <a:p>
            <a:pPr lvl="1"/>
            <a:r>
              <a:rPr lang="hu-HU" dirty="0"/>
              <a:t>Solt alapkő letétel</a:t>
            </a:r>
          </a:p>
          <a:p>
            <a:r>
              <a:rPr lang="hu-HU" dirty="0"/>
              <a:t>1975.12.31.	</a:t>
            </a:r>
          </a:p>
          <a:p>
            <a:pPr lvl="1"/>
            <a:r>
              <a:rPr lang="hu-HU" dirty="0"/>
              <a:t>Kiszolgáló épület komplexum és energetikai rendszer </a:t>
            </a:r>
            <a:r>
              <a:rPr lang="hu-HU" dirty="0" smtClean="0"/>
              <a:t>átadása</a:t>
            </a:r>
            <a:endParaRPr lang="hu-HU" dirty="0"/>
          </a:p>
          <a:p>
            <a:r>
              <a:rPr lang="hu-HU" dirty="0" smtClean="0"/>
              <a:t>1976.06. hó</a:t>
            </a:r>
          </a:p>
          <a:p>
            <a:pPr lvl="1"/>
            <a:r>
              <a:rPr lang="hu-HU" dirty="0" smtClean="0"/>
              <a:t>Megkezdődött az adóberendezés szerelése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/>
              <a:t>1976.08.16.</a:t>
            </a:r>
          </a:p>
          <a:p>
            <a:pPr lvl="1"/>
            <a:r>
              <a:rPr lang="hu-HU" dirty="0"/>
              <a:t>303,6 méteres önsugárzó monopol antenna </a:t>
            </a:r>
            <a:r>
              <a:rPr lang="hu-HU" dirty="0" smtClean="0"/>
              <a:t>átadása</a:t>
            </a:r>
            <a:endParaRPr lang="hu-HU" dirty="0"/>
          </a:p>
          <a:p>
            <a:pPr lvl="1"/>
            <a:r>
              <a:rPr lang="hu-HU" dirty="0" smtClean="0"/>
              <a:t>Az energia ellátó rendszer üzembe helyezése</a:t>
            </a:r>
          </a:p>
          <a:p>
            <a:pPr lvl="1"/>
            <a:r>
              <a:rPr lang="hu-HU" dirty="0" smtClean="0"/>
              <a:t>A tápvonal szerelés kezdete</a:t>
            </a:r>
            <a:endParaRPr lang="hu-HU" dirty="0"/>
          </a:p>
          <a:p>
            <a:r>
              <a:rPr lang="hu-HU" dirty="0"/>
              <a:t>1976.11.05.</a:t>
            </a:r>
          </a:p>
          <a:p>
            <a:pPr lvl="1"/>
            <a:r>
              <a:rPr lang="hu-HU" dirty="0"/>
              <a:t>A rádióadó első </a:t>
            </a:r>
            <a:r>
              <a:rPr lang="hu-HU" dirty="0" smtClean="0"/>
              <a:t>bekapcsolása</a:t>
            </a:r>
            <a:endParaRPr lang="hu-HU" dirty="0"/>
          </a:p>
          <a:p>
            <a:r>
              <a:rPr lang="hu-HU" dirty="0"/>
              <a:t>1977.01.10.</a:t>
            </a:r>
          </a:p>
          <a:p>
            <a:pPr lvl="1"/>
            <a:r>
              <a:rPr lang="hu-HU" dirty="0"/>
              <a:t>Üzemi sugárzás megkezdése: (539kHz; </a:t>
            </a:r>
            <a:r>
              <a:rPr lang="hu-HU" dirty="0" smtClean="0"/>
              <a:t>2000kW</a:t>
            </a:r>
            <a:r>
              <a:rPr lang="hu-HU" dirty="0"/>
              <a:t>; </a:t>
            </a:r>
            <a:r>
              <a:rPr lang="el-GR" dirty="0"/>
              <a:t>η=63-65</a:t>
            </a:r>
            <a:r>
              <a:rPr lang="el-GR" dirty="0" smtClean="0"/>
              <a:t>%</a:t>
            </a:r>
            <a:r>
              <a:rPr lang="hu-HU" dirty="0" smtClean="0"/>
              <a:t>; 4560 kW (m=100%)</a:t>
            </a:r>
            <a:r>
              <a:rPr lang="el-GR" dirty="0" smtClean="0"/>
              <a:t>) </a:t>
            </a:r>
            <a:endParaRPr lang="hu-HU" dirty="0"/>
          </a:p>
          <a:p>
            <a:r>
              <a:rPr lang="hu-HU" sz="3300" dirty="0"/>
              <a:t>1977.02.16</a:t>
            </a:r>
            <a:r>
              <a:rPr lang="hu-HU" sz="3300" dirty="0" smtClean="0"/>
              <a:t>.</a:t>
            </a:r>
            <a:endParaRPr lang="hu-HU" sz="3300" dirty="0"/>
          </a:p>
          <a:p>
            <a:pPr lvl="1"/>
            <a:r>
              <a:rPr lang="hu-HU" sz="2700" dirty="0" smtClean="0"/>
              <a:t>Ünnepélyes </a:t>
            </a:r>
            <a:r>
              <a:rPr lang="hu-HU" sz="2700" dirty="0" smtClean="0"/>
              <a:t>átadás (A rádióállomáson dolgozók létszáma 58 fő plusz 38 őr.)</a:t>
            </a:r>
            <a:endParaRPr lang="hu-HU" sz="27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855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200" dirty="0"/>
              <a:t>Solt Rádióállomás néhány adata</a:t>
            </a:r>
            <a:r>
              <a:rPr lang="hu-HU" dirty="0"/>
              <a:t/>
            </a:r>
            <a:br>
              <a:rPr lang="hu-HU" dirty="0"/>
            </a:br>
            <a:r>
              <a:rPr lang="hu-HU" sz="2200" dirty="0"/>
              <a:t>A fontosabb események </a:t>
            </a:r>
            <a:r>
              <a:rPr lang="hu-HU" sz="2200" dirty="0" smtClean="0"/>
              <a:t>időpontja</a:t>
            </a: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2800" dirty="0"/>
              <a:t>Korszerűsítési munkák a XX. s</a:t>
            </a:r>
            <a:r>
              <a:rPr lang="hu-HU" sz="2800" dirty="0" smtClean="0"/>
              <a:t>zázadban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 dirty="0" smtClean="0"/>
              <a:t>1983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120/20/10 </a:t>
            </a:r>
            <a:r>
              <a:rPr lang="hu-HU" dirty="0" smtClean="0"/>
              <a:t>kV-os </a:t>
            </a:r>
            <a:r>
              <a:rPr lang="hu-HU" dirty="0" err="1"/>
              <a:t>alállomás</a:t>
            </a:r>
            <a:r>
              <a:rPr lang="hu-HU" dirty="0"/>
              <a:t> bővítése a 20 kV-os leágazás </a:t>
            </a:r>
            <a:r>
              <a:rPr lang="hu-HU" dirty="0" smtClean="0"/>
              <a:t>kihasználására</a:t>
            </a:r>
          </a:p>
          <a:p>
            <a:r>
              <a:rPr lang="hu-HU" b="1" dirty="0" smtClean="0"/>
              <a:t>1985</a:t>
            </a:r>
          </a:p>
          <a:p>
            <a:pPr lvl="1"/>
            <a:r>
              <a:rPr lang="hu-HU" dirty="0" smtClean="0"/>
              <a:t>GU </a:t>
            </a:r>
            <a:r>
              <a:rPr lang="hu-HU" dirty="0"/>
              <a:t>65 P típusú orosz gyártmányú </a:t>
            </a:r>
            <a:r>
              <a:rPr lang="hu-HU" dirty="0" smtClean="0"/>
              <a:t>adócső cseréje          GU </a:t>
            </a:r>
            <a:r>
              <a:rPr lang="hu-HU" dirty="0"/>
              <a:t>88 P </a:t>
            </a:r>
            <a:r>
              <a:rPr lang="hu-HU" dirty="0" smtClean="0"/>
              <a:t>típusúra</a:t>
            </a:r>
          </a:p>
          <a:p>
            <a:r>
              <a:rPr lang="hu-HU" b="1" dirty="0" smtClean="0"/>
              <a:t>1987</a:t>
            </a:r>
          </a:p>
          <a:p>
            <a:pPr lvl="1"/>
            <a:r>
              <a:rPr lang="hu-HU" dirty="0" smtClean="0"/>
              <a:t>DCC </a:t>
            </a:r>
            <a:r>
              <a:rPr lang="hu-HU" dirty="0"/>
              <a:t>üzemmód kiépítése</a:t>
            </a:r>
          </a:p>
          <a:p>
            <a:pPr lvl="2"/>
            <a:r>
              <a:rPr lang="hu-HU" dirty="0" smtClean="0"/>
              <a:t>Az orosz </a:t>
            </a:r>
            <a:r>
              <a:rPr lang="hu-HU" dirty="0"/>
              <a:t>tirisztoros egyenirányító </a:t>
            </a:r>
            <a:r>
              <a:rPr lang="hu-HU" dirty="0" smtClean="0"/>
              <a:t>cseréje </a:t>
            </a:r>
            <a:r>
              <a:rPr lang="hu-HU" dirty="0"/>
              <a:t>Svájci </a:t>
            </a:r>
            <a:r>
              <a:rPr lang="hu-HU" dirty="0" smtClean="0"/>
              <a:t>BBC egyenirányítóra </a:t>
            </a:r>
          </a:p>
          <a:p>
            <a:pPr lvl="2"/>
            <a:r>
              <a:rPr lang="hu-HU" dirty="0" smtClean="0"/>
              <a:t>CROWBAR típusú védelem beépítése</a:t>
            </a:r>
          </a:p>
          <a:p>
            <a:pPr lvl="2"/>
            <a:r>
              <a:rPr lang="hu-HU" dirty="0" smtClean="0"/>
              <a:t>DDC </a:t>
            </a:r>
            <a:r>
              <a:rPr lang="hu-HU" dirty="0"/>
              <a:t>üzemmód kialakítása. </a:t>
            </a:r>
            <a:endParaRPr lang="hu-HU" dirty="0" smtClean="0"/>
          </a:p>
          <a:p>
            <a:pPr lvl="2"/>
            <a:r>
              <a:rPr lang="hu-HU" dirty="0" smtClean="0"/>
              <a:t>Ezzel </a:t>
            </a:r>
            <a:r>
              <a:rPr lang="hu-HU" dirty="0"/>
              <a:t>az üzemmóddal közel 40 % villamos energiát takarítunk </a:t>
            </a:r>
            <a:r>
              <a:rPr lang="hu-HU" dirty="0" smtClean="0"/>
              <a:t>meg 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941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dirty="0"/>
              <a:t>Solt Rádióállomás néhány adata</a:t>
            </a:r>
            <a:r>
              <a:rPr lang="hu-HU" dirty="0"/>
              <a:t/>
            </a:r>
            <a:br>
              <a:rPr lang="hu-HU" dirty="0"/>
            </a:br>
            <a:r>
              <a:rPr lang="hu-HU" sz="2700" dirty="0" smtClean="0"/>
              <a:t>DCC (</a:t>
            </a:r>
            <a:r>
              <a:rPr lang="hu-HU" sz="2700" dirty="0" err="1"/>
              <a:t>D</a:t>
            </a:r>
            <a:r>
              <a:rPr lang="hu-HU" sz="2700" dirty="0" err="1" smtClean="0"/>
              <a:t>irect</a:t>
            </a:r>
            <a:r>
              <a:rPr lang="hu-HU" sz="2700" dirty="0" smtClean="0"/>
              <a:t> </a:t>
            </a:r>
            <a:r>
              <a:rPr lang="hu-HU" sz="2700" dirty="0" err="1" smtClean="0"/>
              <a:t>Carrier</a:t>
            </a:r>
            <a:r>
              <a:rPr lang="hu-HU" sz="2700" dirty="0" smtClean="0"/>
              <a:t> </a:t>
            </a:r>
            <a:r>
              <a:rPr lang="hu-HU" sz="2700" dirty="0" err="1" smtClean="0"/>
              <a:t>Control</a:t>
            </a:r>
            <a:r>
              <a:rPr lang="hu-HU" sz="2700" dirty="0" smtClean="0"/>
              <a:t>) üzemmód </a:t>
            </a: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2437" y="1712070"/>
            <a:ext cx="8229600" cy="4525963"/>
          </a:xfrm>
        </p:spPr>
        <p:txBody>
          <a:bodyPr/>
          <a:lstStyle/>
          <a:p>
            <a:r>
              <a:rPr lang="hu-HU" sz="2000" dirty="0" smtClean="0"/>
              <a:t>A modulációs </a:t>
            </a:r>
            <a:r>
              <a:rPr lang="hu-HU" sz="2000" dirty="0"/>
              <a:t>amplitúdó nagyságával (hangosság) vezéreljük a tirisztoros egyenirányítót a következő görbe alapján</a:t>
            </a:r>
            <a:r>
              <a:rPr lang="hu-HU" sz="2000" dirty="0" smtClean="0"/>
              <a:t>:</a:t>
            </a:r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6</a:t>
            </a:fld>
            <a:endParaRPr lang="hu-HU" dirty="0"/>
          </a:p>
        </p:txBody>
      </p:sp>
      <p:graphicFrame>
        <p:nvGraphicFramePr>
          <p:cNvPr id="7" name="Objektu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709378"/>
              </p:ext>
            </p:extLst>
          </p:nvPr>
        </p:nvGraphicFramePr>
        <p:xfrm>
          <a:off x="1475656" y="2590401"/>
          <a:ext cx="5799137" cy="361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Munkalap" r:id="rId3" imgW="9058368" imgH="5772060" progId="Excel.Sheet.8">
                  <p:embed/>
                </p:oleObj>
              </mc:Choice>
              <mc:Fallback>
                <p:oleObj name="Munkalap" r:id="rId3" imgW="9058368" imgH="577206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590401"/>
                        <a:ext cx="5799137" cy="361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10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200" dirty="0"/>
              <a:t>Solt Rádióállomás néhány adata</a:t>
            </a:r>
            <a:br>
              <a:rPr lang="hu-HU" sz="2200" dirty="0"/>
            </a:br>
            <a:r>
              <a:rPr lang="hu-HU" sz="2200" dirty="0"/>
              <a:t>A fontosabb események </a:t>
            </a:r>
            <a:r>
              <a:rPr lang="hu-HU" sz="2200" dirty="0" smtClean="0"/>
              <a:t>időpontja </a:t>
            </a:r>
            <a:br>
              <a:rPr lang="hu-HU" sz="2200" dirty="0" smtClean="0"/>
            </a:br>
            <a:r>
              <a:rPr lang="hu-HU" sz="3100" dirty="0" smtClean="0"/>
              <a:t>Korszerűsítési </a:t>
            </a:r>
            <a:r>
              <a:rPr lang="hu-HU" sz="3100" dirty="0"/>
              <a:t>munkák a XXI. </a:t>
            </a:r>
            <a:r>
              <a:rPr lang="hu-HU" sz="3100" dirty="0" smtClean="0"/>
              <a:t>Században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234" y="1534777"/>
            <a:ext cx="8218582" cy="4914246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2000</a:t>
            </a:r>
            <a:r>
              <a:rPr lang="hu-HU" dirty="0"/>
              <a:t>. </a:t>
            </a:r>
            <a:r>
              <a:rPr lang="hu-HU" dirty="0" smtClean="0"/>
              <a:t>július</a:t>
            </a:r>
          </a:p>
          <a:p>
            <a:pPr lvl="1"/>
            <a:r>
              <a:rPr lang="hu-HU" sz="2400" dirty="0" smtClean="0"/>
              <a:t>Felső </a:t>
            </a:r>
            <a:r>
              <a:rPr lang="hu-HU" sz="2400" dirty="0"/>
              <a:t>vezetői </a:t>
            </a:r>
            <a:r>
              <a:rPr lang="hu-HU" sz="2400" dirty="0" smtClean="0"/>
              <a:t>döntés az adóberendezés felújításáról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 smtClean="0"/>
              <a:t>2001.-2002.</a:t>
            </a:r>
          </a:p>
          <a:p>
            <a:pPr lvl="1"/>
            <a:r>
              <a:rPr lang="hu-HU" sz="2400" dirty="0" smtClean="0"/>
              <a:t>120/20/10 </a:t>
            </a:r>
            <a:r>
              <a:rPr lang="hu-HU" sz="2400" dirty="0"/>
              <a:t>kV-os transzformátor </a:t>
            </a:r>
            <a:r>
              <a:rPr lang="hu-HU" sz="2400" dirty="0" err="1"/>
              <a:t>alállomás</a:t>
            </a:r>
            <a:r>
              <a:rPr lang="hu-HU" sz="2400" dirty="0"/>
              <a:t> védelmi rekonstrukciója </a:t>
            </a:r>
          </a:p>
          <a:p>
            <a:pPr lvl="1"/>
            <a:r>
              <a:rPr lang="hu-HU" sz="2400" dirty="0"/>
              <a:t>Adócsövek fazekainak cseréje</a:t>
            </a:r>
          </a:p>
          <a:p>
            <a:pPr lvl="1"/>
            <a:r>
              <a:rPr lang="hu-HU" sz="2400" dirty="0"/>
              <a:t>Földháló javítása</a:t>
            </a:r>
          </a:p>
          <a:p>
            <a:pPr lvl="1"/>
            <a:r>
              <a:rPr lang="hu-HU" sz="2400" dirty="0"/>
              <a:t>Gőzkondenzátorok kiváltása korszerűbb típusra</a:t>
            </a:r>
          </a:p>
          <a:p>
            <a:pPr lvl="1"/>
            <a:r>
              <a:rPr lang="hu-HU" sz="2400" dirty="0"/>
              <a:t>Olajos légszűrő cseréje, paplanos légszűrőre</a:t>
            </a:r>
          </a:p>
          <a:p>
            <a:pPr lvl="1"/>
            <a:r>
              <a:rPr lang="hu-HU" sz="2400" dirty="0"/>
              <a:t>ORBÁN 9200-es kompresszor - </a:t>
            </a:r>
            <a:r>
              <a:rPr lang="hu-HU" sz="2400" dirty="0" err="1"/>
              <a:t>limiter</a:t>
            </a:r>
            <a:r>
              <a:rPr lang="hu-HU" sz="2400" dirty="0"/>
              <a:t> beépítése</a:t>
            </a:r>
          </a:p>
          <a:p>
            <a:endParaRPr lang="hu-HU" dirty="0" smtClean="0"/>
          </a:p>
          <a:p>
            <a:r>
              <a:rPr lang="hu-HU" b="1" i="1" dirty="0" smtClean="0"/>
              <a:t>Ezt követően nem történt adóberendezés felújítási munka </a:t>
            </a:r>
            <a:r>
              <a:rPr lang="hu-HU" b="1" i="1" dirty="0" smtClean="0"/>
              <a:t>2016-ig!</a:t>
            </a:r>
            <a:endParaRPr lang="hu-HU" b="1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944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Solt </a:t>
            </a:r>
            <a:r>
              <a:rPr lang="hu-HU" dirty="0"/>
              <a:t>Rádióállomás néhány </a:t>
            </a:r>
            <a:r>
              <a:rPr lang="hu-HU" dirty="0" smtClean="0"/>
              <a:t>adata</a:t>
            </a:r>
            <a:br>
              <a:rPr lang="hu-HU" dirty="0" smtClean="0"/>
            </a:br>
            <a:r>
              <a:rPr lang="hu-HU" sz="3100" dirty="0" smtClean="0"/>
              <a:t>Infrastruktúra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hu-HU" dirty="0"/>
              <a:t>Bekötőút </a:t>
            </a:r>
            <a:r>
              <a:rPr lang="hu-HU" dirty="0" smtClean="0"/>
              <a:t>1,5 </a:t>
            </a:r>
            <a:r>
              <a:rPr lang="hu-HU" dirty="0" smtClean="0"/>
              <a:t>km</a:t>
            </a:r>
            <a:endParaRPr lang="hu-HU" dirty="0"/>
          </a:p>
          <a:p>
            <a:pPr lvl="0"/>
            <a:r>
              <a:rPr lang="hu-HU" dirty="0"/>
              <a:t>Kerítés 3600 </a:t>
            </a:r>
            <a:r>
              <a:rPr lang="hu-HU" dirty="0" smtClean="0"/>
              <a:t>m</a:t>
            </a:r>
            <a:endParaRPr lang="hu-HU" dirty="0"/>
          </a:p>
          <a:p>
            <a:pPr lvl="1"/>
            <a:r>
              <a:rPr lang="hu-HU" dirty="0"/>
              <a:t>900x900 m alapterület</a:t>
            </a:r>
          </a:p>
          <a:p>
            <a:pPr lvl="0"/>
            <a:r>
              <a:rPr lang="hu-HU" dirty="0" smtClean="0"/>
              <a:t>A </a:t>
            </a:r>
            <a:r>
              <a:rPr lang="hu-HU" dirty="0"/>
              <a:t>rádióállomás </a:t>
            </a:r>
            <a:r>
              <a:rPr lang="hu-HU" dirty="0" smtClean="0"/>
              <a:t>főépülete 3 részből áll és folyosók kötik össze:</a:t>
            </a:r>
          </a:p>
          <a:p>
            <a:pPr lvl="1"/>
            <a:r>
              <a:rPr lang="hu-HU" dirty="0" smtClean="0"/>
              <a:t>Adóépület (részben 2 szintes)</a:t>
            </a:r>
            <a:endParaRPr lang="hu-HU" dirty="0" smtClean="0"/>
          </a:p>
          <a:p>
            <a:pPr lvl="1"/>
            <a:r>
              <a:rPr lang="hu-HU" dirty="0" smtClean="0"/>
              <a:t>Központi </a:t>
            </a:r>
            <a:r>
              <a:rPr lang="hu-HU" dirty="0" smtClean="0"/>
              <a:t>épület (3 szintes, plusz a mikro torony)</a:t>
            </a:r>
            <a:endParaRPr lang="hu-HU" dirty="0" smtClean="0"/>
          </a:p>
          <a:p>
            <a:pPr lvl="1"/>
            <a:r>
              <a:rPr lang="hu-HU" dirty="0" smtClean="0"/>
              <a:t>Energia </a:t>
            </a:r>
            <a:r>
              <a:rPr lang="hu-HU" dirty="0" smtClean="0"/>
              <a:t>épület (</a:t>
            </a:r>
            <a:r>
              <a:rPr lang="hu-HU" dirty="0"/>
              <a:t>részben 2 szintes)</a:t>
            </a:r>
          </a:p>
          <a:p>
            <a:pPr lvl="0"/>
            <a:r>
              <a:rPr lang="hu-HU" dirty="0" smtClean="0"/>
              <a:t>Vízgépház</a:t>
            </a:r>
          </a:p>
          <a:p>
            <a:pPr lvl="1"/>
            <a:r>
              <a:rPr lang="hu-HU" dirty="0" smtClean="0"/>
              <a:t>Az </a:t>
            </a:r>
            <a:r>
              <a:rPr lang="hu-HU" dirty="0"/>
              <a:t>ivóvíz és a technológiai ioncserélt víz biztosítására szolgál.</a:t>
            </a:r>
          </a:p>
          <a:p>
            <a:r>
              <a:rPr lang="hu-HU" dirty="0" smtClean="0"/>
              <a:t>Porta</a:t>
            </a:r>
            <a:endParaRPr lang="hu-HU" dirty="0"/>
          </a:p>
          <a:p>
            <a:pPr lvl="0"/>
            <a:r>
              <a:rPr lang="hu-HU" dirty="0"/>
              <a:t>4 db </a:t>
            </a:r>
            <a:r>
              <a:rPr lang="hu-HU" dirty="0" smtClean="0"/>
              <a:t>őrtorony</a:t>
            </a:r>
          </a:p>
          <a:p>
            <a:pPr lvl="0"/>
            <a:r>
              <a:rPr lang="hu-HU" dirty="0"/>
              <a:t>2 db kút </a:t>
            </a:r>
          </a:p>
          <a:p>
            <a:pPr lvl="1"/>
            <a:r>
              <a:rPr lang="hu-HU" dirty="0"/>
              <a:t>Ezek egyenként több mint 200 m mélyről adják a vizet.</a:t>
            </a:r>
          </a:p>
          <a:p>
            <a:pPr lvl="0"/>
            <a:r>
              <a:rPr lang="hu-HU" dirty="0" smtClean="0"/>
              <a:t>Vízmedencék</a:t>
            </a:r>
            <a:r>
              <a:rPr lang="hu-HU" dirty="0"/>
              <a:t>, </a:t>
            </a:r>
            <a:endParaRPr lang="hu-HU" dirty="0" smtClean="0"/>
          </a:p>
          <a:p>
            <a:pPr lvl="1"/>
            <a:r>
              <a:rPr lang="hu-HU" dirty="0" smtClean="0"/>
              <a:t>egy </a:t>
            </a:r>
            <a:r>
              <a:rPr lang="hu-HU" dirty="0"/>
              <a:t>10 m</a:t>
            </a:r>
            <a:r>
              <a:rPr lang="hu-HU" baseline="30000" dirty="0"/>
              <a:t>3</a:t>
            </a:r>
            <a:r>
              <a:rPr lang="hu-HU" dirty="0"/>
              <a:t> ivóvíz, </a:t>
            </a:r>
            <a:endParaRPr lang="hu-HU" dirty="0" smtClean="0"/>
          </a:p>
          <a:p>
            <a:pPr lvl="1"/>
            <a:r>
              <a:rPr lang="hu-HU" dirty="0" smtClean="0"/>
              <a:t>egy </a:t>
            </a:r>
            <a:r>
              <a:rPr lang="hu-HU" dirty="0"/>
              <a:t>115 m</a:t>
            </a:r>
            <a:r>
              <a:rPr lang="hu-HU" baseline="30000" dirty="0"/>
              <a:t>3</a:t>
            </a:r>
            <a:r>
              <a:rPr lang="hu-HU" dirty="0"/>
              <a:t> </a:t>
            </a:r>
            <a:r>
              <a:rPr lang="hu-HU" dirty="0" err="1"/>
              <a:t>tűzivíz</a:t>
            </a:r>
            <a:r>
              <a:rPr lang="hu-HU" dirty="0"/>
              <a:t> és </a:t>
            </a:r>
            <a:endParaRPr lang="hu-HU" dirty="0" smtClean="0"/>
          </a:p>
          <a:p>
            <a:pPr lvl="1"/>
            <a:r>
              <a:rPr lang="hu-HU" dirty="0" smtClean="0"/>
              <a:t>kettő </a:t>
            </a:r>
            <a:r>
              <a:rPr lang="hu-HU" dirty="0"/>
              <a:t>10 m</a:t>
            </a:r>
            <a:r>
              <a:rPr lang="hu-HU" baseline="30000" dirty="0"/>
              <a:t>3</a:t>
            </a:r>
            <a:r>
              <a:rPr lang="hu-HU" dirty="0"/>
              <a:t>-es technológiai medence.</a:t>
            </a:r>
          </a:p>
          <a:p>
            <a:pPr lvl="1"/>
            <a:r>
              <a:rPr lang="hu-HU" dirty="0"/>
              <a:t>v</a:t>
            </a:r>
            <a:r>
              <a:rPr lang="hu-HU" dirty="0" smtClean="0"/>
              <a:t>íztározó tó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247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Solt Rádióállomás néhány </a:t>
            </a:r>
            <a:r>
              <a:rPr lang="hu-HU" dirty="0" smtClean="0"/>
              <a:t>adata</a:t>
            </a:r>
            <a:br>
              <a:rPr lang="hu-HU" dirty="0" smtClean="0"/>
            </a:br>
            <a:r>
              <a:rPr lang="hu-HU" sz="3100" dirty="0" smtClean="0"/>
              <a:t>Antenna-tápvonalrendszer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/>
              <a:t>Az antennatorony és kikötő kötelei</a:t>
            </a:r>
          </a:p>
          <a:p>
            <a:pPr lvl="1"/>
            <a:r>
              <a:rPr lang="hu-HU" dirty="0"/>
              <a:t>303,6 m magasságú (298,4 m sugárzó hosszúságú) </a:t>
            </a:r>
          </a:p>
          <a:p>
            <a:pPr lvl="1"/>
            <a:r>
              <a:rPr lang="hu-HU" dirty="0"/>
              <a:t>Az antenna 5/8 λ hosszúságú un. </a:t>
            </a:r>
            <a:r>
              <a:rPr lang="hu-HU" dirty="0" err="1"/>
              <a:t>antiféding</a:t>
            </a:r>
            <a:r>
              <a:rPr lang="hu-HU" dirty="0"/>
              <a:t> antenna.</a:t>
            </a:r>
          </a:p>
          <a:p>
            <a:pPr lvl="1"/>
            <a:r>
              <a:rPr lang="hu-HU" dirty="0"/>
              <a:t>A kikötések három szinten, három irányban.</a:t>
            </a:r>
          </a:p>
          <a:p>
            <a:pPr lvl="1"/>
            <a:r>
              <a:rPr lang="hu-HU" dirty="0"/>
              <a:t>Max. talpponti erő 452,5 tonna</a:t>
            </a:r>
          </a:p>
          <a:p>
            <a:pPr lvl="1"/>
            <a:r>
              <a:rPr lang="it-IT" sz="2700" dirty="0"/>
              <a:t>Antenna </a:t>
            </a:r>
            <a:r>
              <a:rPr lang="it-IT" sz="2700" dirty="0"/>
              <a:t>talpponti impedanciája: Z = </a:t>
            </a:r>
            <a:r>
              <a:rPr lang="hu-HU" sz="2700" dirty="0"/>
              <a:t>80</a:t>
            </a:r>
            <a:r>
              <a:rPr lang="it-IT" sz="2700" dirty="0"/>
              <a:t>-j2</a:t>
            </a:r>
            <a:r>
              <a:rPr lang="hu-HU" sz="2700" dirty="0" smtClean="0"/>
              <a:t>39 </a:t>
            </a:r>
            <a:r>
              <a:rPr lang="el-GR" sz="2700" dirty="0" smtClean="0"/>
              <a:t>Ω</a:t>
            </a:r>
            <a:endParaRPr lang="hu-HU" sz="2700" dirty="0"/>
          </a:p>
          <a:p>
            <a:pPr lvl="0"/>
            <a:r>
              <a:rPr lang="hu-HU" dirty="0"/>
              <a:t>A fő tápvonal 60 </a:t>
            </a:r>
            <a:r>
              <a:rPr lang="hu-HU" dirty="0" err="1"/>
              <a:t>Ω-os</a:t>
            </a:r>
            <a:r>
              <a:rPr lang="hu-HU" dirty="0"/>
              <a:t>. </a:t>
            </a:r>
          </a:p>
          <a:p>
            <a:pPr lvl="1"/>
            <a:r>
              <a:rPr lang="hu-HU" dirty="0"/>
              <a:t>Az antenna impedanciáját nem csatolóházas megoldással, hanem egy 115 </a:t>
            </a:r>
            <a:r>
              <a:rPr lang="hu-HU" dirty="0" err="1"/>
              <a:t>Ω-os</a:t>
            </a:r>
            <a:r>
              <a:rPr lang="hu-HU" dirty="0"/>
              <a:t> illesztő tápvonallal oldották meg, mely a teljes középhullámú sávban hangolható. </a:t>
            </a:r>
          </a:p>
          <a:p>
            <a:pPr lvl="1"/>
            <a:r>
              <a:rPr lang="hu-HU" dirty="0"/>
              <a:t>A páros felharmonikus kiszűrésére egy </a:t>
            </a:r>
            <a:r>
              <a:rPr lang="hu-HU" b="1" dirty="0"/>
              <a:t>¼</a:t>
            </a:r>
            <a:r>
              <a:rPr lang="hu-HU" dirty="0"/>
              <a:t> </a:t>
            </a:r>
            <a:r>
              <a:rPr lang="hu-HU" dirty="0" err="1"/>
              <a:t>λ-i</a:t>
            </a:r>
            <a:r>
              <a:rPr lang="hu-HU" dirty="0"/>
              <a:t> </a:t>
            </a:r>
            <a:r>
              <a:rPr lang="hu-HU" dirty="0" err="1"/>
              <a:t>rövidrezárt</a:t>
            </a:r>
            <a:r>
              <a:rPr lang="hu-HU" dirty="0"/>
              <a:t> tápvonalat alkalmaznak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Tápvonal hossz: 420 m + 145 m + 301 m hangoló-illesztő tápvonal</a:t>
            </a:r>
            <a:endParaRPr lang="hu-HU" dirty="0"/>
          </a:p>
          <a:p>
            <a:pPr lvl="0"/>
            <a:r>
              <a:rPr lang="hu-HU" dirty="0"/>
              <a:t>A földháló </a:t>
            </a:r>
          </a:p>
          <a:p>
            <a:pPr lvl="1"/>
            <a:r>
              <a:rPr lang="hu-HU" dirty="0"/>
              <a:t>120 db radiálisan 3 fok nyílásszögben kihúzott </a:t>
            </a:r>
            <a:endParaRPr lang="hu-HU" dirty="0" smtClean="0"/>
          </a:p>
          <a:p>
            <a:pPr lvl="1"/>
            <a:r>
              <a:rPr lang="hu-HU" dirty="0" smtClean="0"/>
              <a:t>420 </a:t>
            </a:r>
            <a:r>
              <a:rPr lang="hu-HU" dirty="0"/>
              <a:t>méter hosszú </a:t>
            </a:r>
            <a:endParaRPr lang="hu-HU" dirty="0" smtClean="0"/>
          </a:p>
          <a:p>
            <a:pPr lvl="1"/>
            <a:r>
              <a:rPr lang="hu-HU" dirty="0" smtClean="0"/>
              <a:t>2 </a:t>
            </a:r>
            <a:r>
              <a:rPr lang="hu-HU" dirty="0" smtClean="0"/>
              <a:t>mm-es réz vezeték</a:t>
            </a:r>
          </a:p>
          <a:p>
            <a:pPr lvl="1"/>
            <a:r>
              <a:rPr lang="hu-HU" dirty="0" smtClean="0"/>
              <a:t>0,5 </a:t>
            </a:r>
            <a:r>
              <a:rPr lang="hu-HU" dirty="0"/>
              <a:t>méter </a:t>
            </a:r>
            <a:r>
              <a:rPr lang="hu-HU" dirty="0" smtClean="0"/>
              <a:t>mélyen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táplálási ponton lévő gyűjtő övön keresztül földelt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139204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io_sablon_4-3">
  <a:themeElements>
    <a:clrScheme name="Egyéni 2. séma">
      <a:dk1>
        <a:sysClr val="windowText" lastClr="000000"/>
      </a:dk1>
      <a:lt1>
        <a:sysClr val="window" lastClr="FFFFFF"/>
      </a:lt1>
      <a:dk2>
        <a:srgbClr val="FF0000"/>
      </a:dk2>
      <a:lt2>
        <a:srgbClr val="EEECE1"/>
      </a:lt2>
      <a:accent1>
        <a:srgbClr val="9BBB59"/>
      </a:accent1>
      <a:accent2>
        <a:srgbClr val="EBF1DD"/>
      </a:accent2>
      <a:accent3>
        <a:srgbClr val="D7E3BC"/>
      </a:accent3>
      <a:accent4>
        <a:srgbClr val="C3D69B"/>
      </a:accent4>
      <a:accent5>
        <a:srgbClr val="76923C"/>
      </a:accent5>
      <a:accent6>
        <a:srgbClr val="4F6128"/>
      </a:accent6>
      <a:hlink>
        <a:srgbClr val="FF0000"/>
      </a:hlink>
      <a:folHlink>
        <a:srgbClr val="4F6128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D6BC4EA96CCE54E8BEB1F6FAEEC57B5" ma:contentTypeVersion="1" ma:contentTypeDescription="Új dokumentum létrehozása." ma:contentTypeScope="" ma:versionID="199b1bea3db93dae770b9d799787ee34">
  <xsd:schema xmlns:xsd="http://www.w3.org/2001/XMLSchema" xmlns:xs="http://www.w3.org/2001/XMLSchema" xmlns:p="http://schemas.microsoft.com/office/2006/metadata/properties" xmlns:ns2="b8cb9990-e07e-49f6-8d32-133121113ab1" targetNamespace="http://schemas.microsoft.com/office/2006/metadata/properties" ma:root="true" ma:fieldsID="7b1cb9fe5b4d53d1bc1b3656f3e5884a" ns2:_="">
    <xsd:import namespace="b8cb9990-e07e-49f6-8d32-133121113ab1"/>
    <xsd:element name="properties">
      <xsd:complexType>
        <xsd:sequence>
          <xsd:element name="documentManagement">
            <xsd:complexType>
              <xsd:all>
                <xsd:element ref="ns2:Le_x00ed_r_x00e1_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b9990-e07e-49f6-8d32-133121113ab1" elementFormDefault="qualified">
    <xsd:import namespace="http://schemas.microsoft.com/office/2006/documentManagement/types"/>
    <xsd:import namespace="http://schemas.microsoft.com/office/infopath/2007/PartnerControls"/>
    <xsd:element name="Le_x00ed_r_x00e1_s" ma:index="8" nillable="true" ma:displayName="Leírás" ma:internalName="Le_x00ed_r_x00e1_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_x00ed_r_x00e1_s xmlns="b8cb9990-e07e-49f6-8d32-133121113ab1">4:3 képarányú prezentációs sablon, különböző elrendezésekkel</Le_x00ed_r_x00e1_s>
  </documentManagement>
</p:properties>
</file>

<file path=customXml/itemProps1.xml><?xml version="1.0" encoding="utf-8"?>
<ds:datastoreItem xmlns:ds="http://schemas.openxmlformats.org/officeDocument/2006/customXml" ds:itemID="{11F6D58D-0945-469A-A9CB-F7D392D64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cb9990-e07e-49f6-8d32-133121113a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38DA8F-1402-41A2-920C-1CC476389F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037FF0-0E6E-4AB1-A193-0A4E31541124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b8cb9990-e07e-49f6-8d32-133121113ab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2211</Words>
  <Application>Microsoft Office PowerPoint</Application>
  <PresentationFormat>Diavetítés a képernyőre (4:3 oldalarány)</PresentationFormat>
  <Paragraphs>412</Paragraphs>
  <Slides>37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2" baseType="lpstr">
      <vt:lpstr>Arial</vt:lpstr>
      <vt:lpstr>Arial Black</vt:lpstr>
      <vt:lpstr>Calibri</vt:lpstr>
      <vt:lpstr>Prezentacio_sablon_4-3</vt:lpstr>
      <vt:lpstr>Munkalap</vt:lpstr>
      <vt:lpstr> Solti rekonstrukció 2 Tapasztalatok, eredmények  (2017.04.12.-ei HTE előadás folytatása)  </vt:lpstr>
      <vt:lpstr>Tartalomjegyzék</vt:lpstr>
      <vt:lpstr>Solt Rádióállomás néhány adata </vt:lpstr>
      <vt:lpstr>Solt Rádióállomás néhány adata A fontosabb események időpontja A kezdetek</vt:lpstr>
      <vt:lpstr>Solt Rádióállomás néhány adata A fontosabb események időpontja Korszerűsítési munkák a XX. században</vt:lpstr>
      <vt:lpstr>Solt Rádióállomás néhány adata DCC (Direct Carrier Control) üzemmód </vt:lpstr>
      <vt:lpstr>Solt Rádióállomás néhány adata A fontosabb események időpontja  Korszerűsítési munkák a XXI. Században</vt:lpstr>
      <vt:lpstr> Solt Rádióállomás néhány adata Infrastruktúra </vt:lpstr>
      <vt:lpstr>Solt Rádióállomás néhány adata Antenna-tápvonalrendszer</vt:lpstr>
      <vt:lpstr>Solt Rádióállomás néhány adata Energia ellátó rendszer </vt:lpstr>
      <vt:lpstr>Solt Rádióállomás néhány adata Moduláció ellátás</vt:lpstr>
      <vt:lpstr>Rekonstrukciós események időrendje  </vt:lpstr>
      <vt:lpstr>Rekonstrukciós események időrendje I. ütem (2016. I. félév)</vt:lpstr>
      <vt:lpstr>Rekonstrukciós események időrendje I. ütem (2016. II. félév)</vt:lpstr>
      <vt:lpstr>Rekonstrukciós események időrendje I. ütem (2016. II. félév)</vt:lpstr>
      <vt:lpstr>Rekonstrukciós események időrendje I. ütem (2016. II. félév)</vt:lpstr>
      <vt:lpstr>Rekonstrukciós események időrendje II. ütem (2017)</vt:lpstr>
      <vt:lpstr>Adócsere projekt    </vt:lpstr>
      <vt:lpstr>Adócsere</vt:lpstr>
      <vt:lpstr>Adócsere</vt:lpstr>
      <vt:lpstr>Infrastruktúra felújítás   </vt:lpstr>
      <vt:lpstr>Infrastruktúra felújítás Külső feltételek</vt:lpstr>
      <vt:lpstr>Antenna torony Elvégzett feladatok </vt:lpstr>
      <vt:lpstr>Új biztonsági rendszer </vt:lpstr>
      <vt:lpstr>Energia ellátó rendszer  Trafó állomási oldal </vt:lpstr>
      <vt:lpstr>Energia ellátó rendszer Földkábel csere </vt:lpstr>
      <vt:lpstr>Energia ellátó rendszer  Rádió állomási oldal </vt:lpstr>
      <vt:lpstr>Adótelepítéshez kapcsolódó építészeti munkák</vt:lpstr>
      <vt:lpstr>Néhány adat az elvégzett munkamennyiségek érzékeltetéséhez</vt:lpstr>
      <vt:lpstr>Fűtés</vt:lpstr>
      <vt:lpstr>tapasztalatok    </vt:lpstr>
      <vt:lpstr>Külső cégek és alkalmazottaik</vt:lpstr>
      <vt:lpstr>Munkavégzési körülmények Külső kivitelezők</vt:lpstr>
      <vt:lpstr>Munkavégzési körülmények Rádióállomási dolgozók</vt:lpstr>
      <vt:lpstr>Munkavégzési körülmények Rádióállomási dolgozók</vt:lpstr>
      <vt:lpstr>Tanulságok</vt:lpstr>
      <vt:lpstr>Solti rekonstrukció 2 Tapasztalatok, eredmények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Tóth Emese (AH/Petzval)</dc:creator>
  <cp:lastModifiedBy>Takács Gábor Taki</cp:lastModifiedBy>
  <cp:revision>80</cp:revision>
  <cp:lastPrinted>2018-04-10T23:15:56Z</cp:lastPrinted>
  <dcterms:created xsi:type="dcterms:W3CDTF">2014-07-09T13:29:09Z</dcterms:created>
  <dcterms:modified xsi:type="dcterms:W3CDTF">2018-04-11T03:39:48Z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0x0101009D6BC4EA96CCE54E8BEB1F6FAEEC57B5</vt:lpwstr>
  </property>
</Properties>
</file>