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82" r:id="rId2"/>
    <p:sldId id="501" r:id="rId3"/>
    <p:sldId id="453" r:id="rId4"/>
    <p:sldId id="452" r:id="rId5"/>
    <p:sldId id="462" r:id="rId6"/>
    <p:sldId id="502" r:id="rId7"/>
    <p:sldId id="504" r:id="rId8"/>
    <p:sldId id="503" r:id="rId9"/>
    <p:sldId id="581" r:id="rId10"/>
    <p:sldId id="431" r:id="rId11"/>
    <p:sldId id="478" r:id="rId12"/>
    <p:sldId id="497" r:id="rId13"/>
    <p:sldId id="498" r:id="rId14"/>
    <p:sldId id="499" r:id="rId15"/>
    <p:sldId id="500" r:id="rId16"/>
    <p:sldId id="465" r:id="rId17"/>
    <p:sldId id="481" r:id="rId18"/>
    <p:sldId id="483" r:id="rId19"/>
    <p:sldId id="484" r:id="rId20"/>
    <p:sldId id="323" r:id="rId21"/>
    <p:sldId id="495" r:id="rId22"/>
    <p:sldId id="496" r:id="rId23"/>
    <p:sldId id="419" r:id="rId24"/>
    <p:sldId id="583" r:id="rId25"/>
    <p:sldId id="584" r:id="rId26"/>
    <p:sldId id="406" r:id="rId27"/>
  </p:sldIdLst>
  <p:sldSz cx="9144000" cy="6858000" type="screen4x3"/>
  <p:notesSz cx="6742113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FE0E9"/>
    <a:srgbClr val="C8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542" autoAdjust="0"/>
  </p:normalViewPr>
  <p:slideViewPr>
    <p:cSldViewPr>
      <p:cViewPr>
        <p:scale>
          <a:sx n="100" d="100"/>
          <a:sy n="100" d="100"/>
        </p:scale>
        <p:origin x="792" y="5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8223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95B77-494A-45C6-BD6D-0655EC3E15C0}" type="datetimeFigureOut">
              <a:rPr lang="hu-HU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22317" cy="49418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8223" y="9376900"/>
            <a:ext cx="2922317" cy="49418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DCF97A-764D-4BBF-B1FC-58D56FD8D1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9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8223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0C377D-8E87-4C8A-9254-ECF132AFB98A}" type="datetimeFigureOut">
              <a:rPr lang="hu-HU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898" y="4689240"/>
            <a:ext cx="5394320" cy="4442935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376900"/>
            <a:ext cx="2922317" cy="49418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8223" y="9376900"/>
            <a:ext cx="2922317" cy="49418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BD522-56A4-4AA4-A086-E6BC8F15C2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763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/>
              <a:t>Net Promoter Score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C1565-E2DF-4729-9D52-31EC7AD5F4B4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SLDCenter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/>
              <a:t>SLDCenter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78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5F7A-67A6-4378-B7B9-DDCF26C16D03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2C30-1B2A-47CA-B0C3-5D76AA96DE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43B3-0B69-4588-804E-DCAA0341084A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621C-840B-4D22-B049-12D48616C1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1431-1ED9-4B54-904F-BC867DC683D0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5E2-399D-4128-9B02-F24814B130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CF57-B999-49AC-AA9E-342B7A3D3A77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3E1C-3BA8-4966-8123-BE4B7557EC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3613-3D45-491E-B973-714D26779A24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A17D-E727-4B0D-AD88-2FBB4C428B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B3AD7-9BA8-4AB5-A953-CBBD6C0AF206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2D215-F77D-4116-99F9-19959F07C39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3822-6EAA-4EAC-BF89-B90BB587B03B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3367-3E18-48B9-B1E3-BDE21803E5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66B6-F4CF-4F36-B60A-E5E30DE0B1BA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47CC-1839-400D-B315-BC8657662E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8979-F05F-47CD-8543-9FF395CE228B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7EC7-0FF8-4BD9-A313-BE0A07F59B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6E49-DCB6-4A5D-99A7-844E0C0DF85F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FA65-CAA7-480A-8210-FBAAA20171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15E-3AC2-4DED-98C2-42DECA617BA2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F7C7-A915-4FCF-86E2-F4784834B8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C4E4-BBE3-48D4-957F-D4235038BC8B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6880-E5F7-40A5-BF7C-5282AA8E36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B3AD7-9BA8-4AB5-A953-CBBD6C0AF206}" type="datetime1">
              <a:rPr lang="hu-HU" smtClean="0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2D215-F77D-4116-99F9-19959F07C3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w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12" Type="http://schemas.openxmlformats.org/officeDocument/2006/relationships/image" Target="../media/image5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gif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9" Type="http://schemas.openxmlformats.org/officeDocument/2006/relationships/image" Target="../media/image120.jpe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34" Type="http://schemas.openxmlformats.org/officeDocument/2006/relationships/image" Target="../media/image115.jpeg"/><Relationship Id="rId42" Type="http://schemas.openxmlformats.org/officeDocument/2006/relationships/image" Target="../media/image123.jpeg"/><Relationship Id="rId47" Type="http://schemas.openxmlformats.org/officeDocument/2006/relationships/image" Target="../media/image128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jpeg"/><Relationship Id="rId38" Type="http://schemas.openxmlformats.org/officeDocument/2006/relationships/image" Target="../media/image119.jpeg"/><Relationship Id="rId46" Type="http://schemas.openxmlformats.org/officeDocument/2006/relationships/image" Target="../media/image12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41" Type="http://schemas.openxmlformats.org/officeDocument/2006/relationships/image" Target="../media/image1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jpeg"/><Relationship Id="rId37" Type="http://schemas.openxmlformats.org/officeDocument/2006/relationships/image" Target="../media/image118.jpeg"/><Relationship Id="rId40" Type="http://schemas.openxmlformats.org/officeDocument/2006/relationships/image" Target="../media/image121.jpeg"/><Relationship Id="rId45" Type="http://schemas.openxmlformats.org/officeDocument/2006/relationships/image" Target="../media/image126.jpe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117.jpeg"/><Relationship Id="rId49" Type="http://schemas.openxmlformats.org/officeDocument/2006/relationships/image" Target="../media/image130.jpe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jpeg"/><Relationship Id="rId44" Type="http://schemas.openxmlformats.org/officeDocument/2006/relationships/image" Target="../media/image125.jpe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jpe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jpeg"/><Relationship Id="rId43" Type="http://schemas.openxmlformats.org/officeDocument/2006/relationships/image" Target="../media/image124.jpeg"/><Relationship Id="rId48" Type="http://schemas.openxmlformats.org/officeDocument/2006/relationships/image" Target="../media/image129.jpeg"/><Relationship Id="rId8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Felv&#233;telek/M&#193;V_szign&#225;l_Szeged_Hangos.mp4" TargetMode="External"/><Relationship Id="rId3" Type="http://schemas.openxmlformats.org/officeDocument/2006/relationships/image" Target="../media/image131.png"/><Relationship Id="rId7" Type="http://schemas.openxmlformats.org/officeDocument/2006/relationships/hyperlink" Target="Felv&#233;telek/Szeged_HANGOS.mp4" TargetMode="External"/><Relationship Id="rId2" Type="http://schemas.openxmlformats.org/officeDocument/2006/relationships/hyperlink" Target="Felv&#233;telek/K&#246;sz&#246;nj&#252;k_a_Munk&#225;t.mp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Felv&#233;telek/Szeged_K&#214;FI.mp4" TargetMode="External"/><Relationship Id="rId5" Type="http://schemas.openxmlformats.org/officeDocument/2006/relationships/hyperlink" Target="Felv&#233;telek/R&#225;di&#243;_-_k&#233;zir&#225;di&#243;_j&#243;_minta.mp4" TargetMode="External"/><Relationship Id="rId10" Type="http://schemas.openxmlformats.org/officeDocument/2006/relationships/hyperlink" Target="Felv&#233;telek/Hangos_bemond&#225;s_&#201;RDEKES.mp4" TargetMode="External"/><Relationship Id="rId4" Type="http://schemas.openxmlformats.org/officeDocument/2006/relationships/hyperlink" Target="Felv&#233;telek/r&#225;di&#243;s_h&#237;v&#225;s-rettent&#337;_rossz_min&#337;s&#233;g.mp4" TargetMode="External"/><Relationship Id="rId9" Type="http://schemas.openxmlformats.org/officeDocument/2006/relationships/hyperlink" Target="Felv&#233;telek/K&#214;FI_egyedi_bemond&#225;s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oteleky@dsr.h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sr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F8BDE.413337F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cid:image010.jpg@01CF8BDE.413337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43760B7-6E90-05EA-6EFF-5817AC171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34" y="122848"/>
            <a:ext cx="9186361" cy="6601098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4578FE-0112-5821-BFB4-65A2AADE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330567"/>
      </p:ext>
    </p:extLst>
  </p:cSld>
  <p:clrMapOvr>
    <a:masterClrMapping/>
  </p:clrMapOvr>
  <p:transition spd="med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403648" y="1052736"/>
            <a:ext cx="7632848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VoiceAnalytics</a:t>
            </a:r>
            <a:r>
              <a:rPr lang="hu-H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egy beszéd és adatelemzésen alapuló átfogó teljesítmény és minőségmenedzsment megoldás ügyfélszolgálatok számára.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23529" y="2780928"/>
            <a:ext cx="835292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Technikai (hívás hossz, időpont, operátor, stb.)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Tartalmi (szavak és szókapcsolatok, témakörök)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Érzelmi (dühös, csalódott, bizonytalan, elégedett)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Produktivitás (beszéd/csend/zene/egymásra beszélés) 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Beszédminőség(artikuláció minősége, intonáció, beszédtempó, hangerő, stb.)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Ügyféladatok (szerződés, termék, pénzügyi adatok)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Az analitikákat fejlett mesterséges intelligencia alapú elemző és előrejelző algoritmusok támogatják </a:t>
            </a:r>
          </a:p>
        </p:txBody>
      </p:sp>
      <p:pic>
        <p:nvPicPr>
          <p:cNvPr id="2059" name="Picture 11" descr="U:\Xdroid\2014 web\Icons\icon_0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614"/>
            <a:ext cx="973460" cy="9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467544" y="2276872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Hogyan működik?</a:t>
            </a:r>
            <a:endParaRPr lang="hu-H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 bwMode="auto">
          <a:xfrm>
            <a:off x="6012160" y="116632"/>
            <a:ext cx="29523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Analitikai modul</a:t>
            </a:r>
            <a:endParaRPr lang="en-US" sz="2400" b="1" baseline="300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95536" y="61560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hu-HU" dirty="0"/>
              <a:t> 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beszélgetések 100%-át feldolgozza és több szempontból elemzi.</a:t>
            </a:r>
          </a:p>
        </p:txBody>
      </p:sp>
    </p:spTree>
    <p:extLst>
      <p:ext uri="{BB962C8B-B14F-4D97-AF65-F5344CB8AC3E}">
        <p14:creationId xmlns:p14="http://schemas.microsoft.com/office/powerpoint/2010/main" val="406070204"/>
      </p:ext>
    </p:extLst>
  </p:cSld>
  <p:clrMapOvr>
    <a:masterClrMapping/>
  </p:clrMapOvr>
  <p:transition spd="med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zövegdoboz 83"/>
          <p:cNvSpPr txBox="1"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DSR hangrögzítő rendszerek felépítése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Csoportba foglalás 52"/>
          <p:cNvGrpSpPr>
            <a:grpSpLocks/>
          </p:cNvGrpSpPr>
          <p:nvPr/>
        </p:nvGrpSpPr>
        <p:grpSpPr bwMode="auto">
          <a:xfrm>
            <a:off x="511175" y="962025"/>
            <a:ext cx="8121650" cy="5580063"/>
            <a:chOff x="594432" y="1071546"/>
            <a:chExt cx="8120972" cy="5580401"/>
          </a:xfrm>
        </p:grpSpPr>
        <p:sp>
          <p:nvSpPr>
            <p:cNvPr id="11268" name="Szövegdoboz 99"/>
            <p:cNvSpPr txBox="1">
              <a:spLocks noChangeArrowheads="1"/>
            </p:cNvSpPr>
            <p:nvPr/>
          </p:nvSpPr>
          <p:spPr bwMode="auto">
            <a:xfrm>
              <a:off x="964600" y="5838841"/>
              <a:ext cx="15034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Analóg, digitális, BRI, VoIP mellékek</a:t>
              </a:r>
            </a:p>
          </p:txBody>
        </p:sp>
        <p:sp>
          <p:nvSpPr>
            <p:cNvPr id="11269" name="Szövegdoboz 14"/>
            <p:cNvSpPr txBox="1">
              <a:spLocks noChangeArrowheads="1"/>
            </p:cNvSpPr>
            <p:nvPr/>
          </p:nvSpPr>
          <p:spPr bwMode="auto">
            <a:xfrm>
              <a:off x="2762948" y="4891958"/>
              <a:ext cx="15750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DSR hangrögzítő</a:t>
              </a:r>
              <a:endParaRPr lang="hu-HU" sz="1200" b="1" baseline="3000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87" name="Egyenes összekötő nyíllal 86"/>
            <p:cNvCxnSpPr/>
            <p:nvPr/>
          </p:nvCxnSpPr>
          <p:spPr bwMode="auto">
            <a:xfrm rot="16200000" flipH="1">
              <a:off x="3349272" y="3510888"/>
              <a:ext cx="519143" cy="0"/>
            </a:xfrm>
            <a:prstGeom prst="straightConnector1">
              <a:avLst/>
            </a:prstGeom>
            <a:ln w="38100">
              <a:solidFill>
                <a:srgbClr val="002E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1" name="Szövegdoboz 76"/>
            <p:cNvSpPr txBox="1">
              <a:spLocks noChangeArrowheads="1"/>
            </p:cNvSpPr>
            <p:nvPr/>
          </p:nvSpPr>
          <p:spPr bwMode="auto">
            <a:xfrm>
              <a:off x="2828019" y="3028168"/>
              <a:ext cx="15034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DSR SLD Center</a:t>
              </a:r>
            </a:p>
          </p:txBody>
        </p:sp>
        <p:cxnSp>
          <p:nvCxnSpPr>
            <p:cNvPr id="89" name="Egyenes összekötő nyíllal 88"/>
            <p:cNvCxnSpPr>
              <a:stCxn id="109" idx="1"/>
              <a:endCxn id="111" idx="3"/>
            </p:cNvCxnSpPr>
            <p:nvPr/>
          </p:nvCxnSpPr>
          <p:spPr bwMode="auto">
            <a:xfrm rot="10800000" flipV="1">
              <a:off x="1464309" y="2894106"/>
              <a:ext cx="1233385" cy="61917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3" name="Szövegdoboz 99"/>
            <p:cNvSpPr txBox="1">
              <a:spLocks noChangeArrowheads="1"/>
            </p:cNvSpPr>
            <p:nvPr/>
          </p:nvSpPr>
          <p:spPr bwMode="auto">
            <a:xfrm>
              <a:off x="6919206" y="5393075"/>
              <a:ext cx="1796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Rendszerfelügyelet</a:t>
              </a:r>
            </a:p>
          </p:txBody>
        </p:sp>
        <p:sp>
          <p:nvSpPr>
            <p:cNvPr id="11274" name="Szövegdoboz 106"/>
            <p:cNvSpPr txBox="1">
              <a:spLocks noChangeArrowheads="1"/>
            </p:cNvSpPr>
            <p:nvPr/>
          </p:nvSpPr>
          <p:spPr bwMode="auto">
            <a:xfrm>
              <a:off x="670119" y="3193567"/>
              <a:ext cx="105003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Archiválás</a:t>
              </a:r>
            </a:p>
          </p:txBody>
        </p:sp>
        <p:sp>
          <p:nvSpPr>
            <p:cNvPr id="11275" name="Szövegdoboz 99"/>
            <p:cNvSpPr txBox="1">
              <a:spLocks noChangeArrowheads="1"/>
            </p:cNvSpPr>
            <p:nvPr/>
          </p:nvSpPr>
          <p:spPr bwMode="auto">
            <a:xfrm>
              <a:off x="7050349" y="2246830"/>
              <a:ext cx="14100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Visszahallgatás</a:t>
              </a:r>
            </a:p>
          </p:txBody>
        </p:sp>
        <p:cxnSp>
          <p:nvCxnSpPr>
            <p:cNvPr id="98" name="Egyenes összekötő nyíllal 97"/>
            <p:cNvCxnSpPr>
              <a:stCxn id="108" idx="3"/>
            </p:cNvCxnSpPr>
            <p:nvPr/>
          </p:nvCxnSpPr>
          <p:spPr bwMode="auto">
            <a:xfrm>
              <a:off x="1446849" y="4680153"/>
              <a:ext cx="1181001" cy="44453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nyíllal 98"/>
            <p:cNvCxnSpPr/>
            <p:nvPr/>
          </p:nvCxnSpPr>
          <p:spPr bwMode="auto">
            <a:xfrm flipV="1">
              <a:off x="1948457" y="5013548"/>
              <a:ext cx="750824" cy="344508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nyíllal 100"/>
            <p:cNvCxnSpPr/>
            <p:nvPr/>
          </p:nvCxnSpPr>
          <p:spPr bwMode="auto">
            <a:xfrm rot="10800000">
              <a:off x="4427925" y="4940518"/>
              <a:ext cx="1003216" cy="566771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Szövegdoboz 99"/>
            <p:cNvSpPr txBox="1">
              <a:spLocks noChangeArrowheads="1"/>
            </p:cNvSpPr>
            <p:nvPr/>
          </p:nvSpPr>
          <p:spPr bwMode="auto">
            <a:xfrm>
              <a:off x="1890697" y="6190282"/>
              <a:ext cx="22910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Analóg, PRI, BRI </a:t>
              </a:r>
            </a:p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fővonalak</a:t>
              </a:r>
            </a:p>
          </p:txBody>
        </p:sp>
        <p:sp>
          <p:nvSpPr>
            <p:cNvPr id="11280" name="Szövegdoboz 99"/>
            <p:cNvSpPr txBox="1">
              <a:spLocks noChangeArrowheads="1"/>
            </p:cNvSpPr>
            <p:nvPr/>
          </p:nvSpPr>
          <p:spPr bwMode="auto">
            <a:xfrm>
              <a:off x="782179" y="5015608"/>
              <a:ext cx="6793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Rádió</a:t>
              </a:r>
            </a:p>
          </p:txBody>
        </p:sp>
        <p:pic>
          <p:nvPicPr>
            <p:cNvPr id="1128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97876" y="4582834"/>
              <a:ext cx="1861414" cy="33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4" descr="C:\Documents and Settings\Anita\Dokumentumok\Képek\Microsoft Clip Organizer\j043157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19935" y="2349524"/>
              <a:ext cx="1037860" cy="90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6" descr="C:\Documents and Settings\Anita\Dokumentumok\Képek\Microsoft Clip Organizer\j0433907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54395" y="5112982"/>
              <a:ext cx="708757" cy="86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7" descr="C:\Documents and Settings\Anita\Dokumentumok\Képek\Microsoft Clip Organizer\j0396890.wm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35721" y="4320955"/>
              <a:ext cx="510699" cy="71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97876" y="2726555"/>
              <a:ext cx="1748455" cy="336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12" descr="C:\Documents and Settings\Anita\Dokumentumok\Képek\Microsoft Clip Organizer\j0434845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78229" y="5510207"/>
              <a:ext cx="859128" cy="74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" descr="C:\Documents and Settings\Anita\Dokumentumok\Képek\Microsoft Clip Organizer\j0434827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91588" y="2707970"/>
              <a:ext cx="572734" cy="49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Henger 111"/>
            <p:cNvSpPr/>
            <p:nvPr/>
          </p:nvSpPr>
          <p:spPr bwMode="auto">
            <a:xfrm rot="5400000" flipH="1">
              <a:off x="4532678" y="-10632"/>
              <a:ext cx="177811" cy="7813023"/>
            </a:xfrm>
            <a:prstGeom prst="can">
              <a:avLst/>
            </a:prstGeom>
            <a:solidFill>
              <a:srgbClr val="002D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20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13" name="Egyenes összekötő nyíllal 112"/>
            <p:cNvCxnSpPr/>
            <p:nvPr/>
          </p:nvCxnSpPr>
          <p:spPr bwMode="auto">
            <a:xfrm rot="5400000" flipH="1" flipV="1">
              <a:off x="3110383" y="5272332"/>
              <a:ext cx="379435" cy="96830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gyenes összekötő nyíllal 113"/>
            <p:cNvCxnSpPr/>
            <p:nvPr/>
          </p:nvCxnSpPr>
          <p:spPr bwMode="auto">
            <a:xfrm rot="16200000" flipV="1">
              <a:off x="3947713" y="5182652"/>
              <a:ext cx="454053" cy="350808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1" name="Kép 114" descr="Asztali mikrofon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5076056" y="5260374"/>
              <a:ext cx="930719" cy="68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Szövegdoboz 14"/>
            <p:cNvSpPr txBox="1">
              <a:spLocks noChangeArrowheads="1"/>
            </p:cNvSpPr>
            <p:nvPr/>
          </p:nvSpPr>
          <p:spPr bwMode="auto">
            <a:xfrm>
              <a:off x="4896656" y="5942982"/>
              <a:ext cx="12886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WIO Voice Ügyintézői pult</a:t>
              </a:r>
              <a:endParaRPr lang="hu-HU" sz="1200" b="1" baseline="3000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1293" name="Picture 2" descr="C:\Documents and Settings\Anita\Local Settings\Temporary Internet Files\Content.IE5\UBG4ZGTZ\MCj04413320000[1]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070378" y="5664547"/>
              <a:ext cx="661222" cy="66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4" name="Szövegdoboz 14"/>
            <p:cNvSpPr txBox="1">
              <a:spLocks noChangeArrowheads="1"/>
            </p:cNvSpPr>
            <p:nvPr/>
          </p:nvSpPr>
          <p:spPr bwMode="auto">
            <a:xfrm>
              <a:off x="3804090" y="6332927"/>
              <a:ext cx="11455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Mobiltelefon</a:t>
              </a:r>
              <a:endParaRPr lang="hu-HU" sz="1200" b="1" baseline="3000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19" name="Egyenes összekötő nyíllal 118"/>
            <p:cNvCxnSpPr/>
            <p:nvPr/>
          </p:nvCxnSpPr>
          <p:spPr bwMode="auto">
            <a:xfrm>
              <a:off x="1611935" y="1832005"/>
              <a:ext cx="358745" cy="1587"/>
            </a:xfrm>
            <a:prstGeom prst="straightConnector1">
              <a:avLst/>
            </a:prstGeom>
            <a:ln w="38100" cap="rnd" cmpd="dbl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6" name="Picture 2" descr="C:\Documents and Settings\Anita\Local Settings\Temporary Internet Files\Content.IE5\D26K4MRW\MCj04325340000[1]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993803" y="1611122"/>
              <a:ext cx="572746" cy="49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7" name="Picture 3" descr="C:\Documents and Settings\Anita\Local Settings\Temporary Internet Files\Content.IE5\U71IS7HZ\MCj04414540000[1]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910202" y="1672947"/>
              <a:ext cx="572746" cy="49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Szövegdoboz 99"/>
            <p:cNvSpPr txBox="1">
              <a:spLocks noChangeArrowheads="1"/>
            </p:cNvSpPr>
            <p:nvPr/>
          </p:nvSpPr>
          <p:spPr bwMode="auto">
            <a:xfrm>
              <a:off x="993803" y="2026588"/>
              <a:ext cx="15034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Hangból írott szöveg</a:t>
              </a:r>
            </a:p>
          </p:txBody>
        </p:sp>
        <p:cxnSp>
          <p:nvCxnSpPr>
            <p:cNvPr id="124" name="Egyenes összekötő nyíllal 123"/>
            <p:cNvCxnSpPr/>
            <p:nvPr/>
          </p:nvCxnSpPr>
          <p:spPr bwMode="auto">
            <a:xfrm rot="10800000">
              <a:off x="2196086" y="2349561"/>
              <a:ext cx="1015915" cy="376260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0" name="Szövegdoboz 99"/>
            <p:cNvSpPr txBox="1">
              <a:spLocks noChangeArrowheads="1"/>
            </p:cNvSpPr>
            <p:nvPr/>
          </p:nvSpPr>
          <p:spPr bwMode="auto">
            <a:xfrm>
              <a:off x="2754384" y="1748123"/>
              <a:ext cx="16474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Érzelemdetektálás</a:t>
              </a:r>
            </a:p>
          </p:txBody>
        </p:sp>
        <p:cxnSp>
          <p:nvCxnSpPr>
            <p:cNvPr id="126" name="Egyenes összekötő nyíllal 125"/>
            <p:cNvCxnSpPr>
              <a:stCxn id="109" idx="0"/>
              <a:endCxn id="11300" idx="2"/>
            </p:cNvCxnSpPr>
            <p:nvPr/>
          </p:nvCxnSpPr>
          <p:spPr bwMode="auto">
            <a:xfrm rot="5400000" flipH="1" flipV="1">
              <a:off x="3225443" y="2372582"/>
              <a:ext cx="700129" cy="6349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nyíllal 126"/>
            <p:cNvCxnSpPr/>
            <p:nvPr/>
          </p:nvCxnSpPr>
          <p:spPr bwMode="auto">
            <a:xfrm flipV="1">
              <a:off x="3948540" y="2276532"/>
              <a:ext cx="911149" cy="438177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03" name="Picture 5" descr="C:\Documents and Settings\Anita\Local Settings\Temporary Internet Files\Content.IE5\KODO7Z60\MC900434699[1].wmf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860032" y="1439198"/>
              <a:ext cx="666453" cy="6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4" name="Szövegdoboz 99"/>
            <p:cNvSpPr txBox="1">
              <a:spLocks noChangeArrowheads="1"/>
            </p:cNvSpPr>
            <p:nvPr/>
          </p:nvSpPr>
          <p:spPr bwMode="auto">
            <a:xfrm>
              <a:off x="4427984" y="2015262"/>
              <a:ext cx="15034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Kulcsszó-keresés</a:t>
              </a:r>
            </a:p>
          </p:txBody>
        </p:sp>
        <p:pic>
          <p:nvPicPr>
            <p:cNvPr id="11305" name="Picture 6" descr="C:\Documents and Settings\Anita\Local Settings\Temporary Internet Files\Content.IE5\XDI77KTD\MC900280537[1].wmf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068423" y="1071546"/>
              <a:ext cx="926930" cy="744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6" name="Picture 2" descr="C:\Documents and Settings\Anita\Local Settings\Temporary Internet Files\Content.IE5\VKITLFSI\MC900431642[1]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5886375" y="4228903"/>
              <a:ext cx="787532" cy="68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2" name="Egyenes összekötő nyíllal 131"/>
            <p:cNvCxnSpPr>
              <a:stCxn id="131" idx="1"/>
            </p:cNvCxnSpPr>
            <p:nvPr/>
          </p:nvCxnSpPr>
          <p:spPr bwMode="auto">
            <a:xfrm rot="10800000" flipV="1">
              <a:off x="4643807" y="4569021"/>
              <a:ext cx="1242908" cy="155584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8" name="Szövegdoboz 14"/>
            <p:cNvSpPr txBox="1">
              <a:spLocks noChangeArrowheads="1"/>
            </p:cNvSpPr>
            <p:nvPr/>
          </p:nvSpPr>
          <p:spPr bwMode="auto">
            <a:xfrm>
              <a:off x="5626089" y="4905480"/>
              <a:ext cx="11712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Képrögzítés</a:t>
              </a:r>
              <a:endParaRPr lang="hu-HU" sz="1200" b="1" baseline="3000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Szövegdoboz 12"/>
            <p:cNvSpPr txBox="1">
              <a:spLocks noChangeArrowheads="1"/>
            </p:cNvSpPr>
            <p:nvPr/>
          </p:nvSpPr>
          <p:spPr bwMode="auto">
            <a:xfrm>
              <a:off x="594432" y="3777852"/>
              <a:ext cx="1168963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LAN/WAN</a:t>
              </a:r>
            </a:p>
          </p:txBody>
        </p:sp>
        <p:cxnSp>
          <p:nvCxnSpPr>
            <p:cNvPr id="135" name="Egyenes összekötő nyíllal 134"/>
            <p:cNvCxnSpPr>
              <a:endCxn id="104" idx="0"/>
            </p:cNvCxnSpPr>
            <p:nvPr/>
          </p:nvCxnSpPr>
          <p:spPr bwMode="auto">
            <a:xfrm rot="16200000" flipH="1">
              <a:off x="3328631" y="4284049"/>
              <a:ext cx="579472" cy="19048"/>
            </a:xfrm>
            <a:prstGeom prst="straightConnector1">
              <a:avLst/>
            </a:prstGeom>
            <a:ln w="38100">
              <a:solidFill>
                <a:srgbClr val="002E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gyenes összekötő nyíllal 135"/>
            <p:cNvCxnSpPr>
              <a:endCxn id="137" idx="0"/>
            </p:cNvCxnSpPr>
            <p:nvPr/>
          </p:nvCxnSpPr>
          <p:spPr bwMode="auto">
            <a:xfrm rot="16200000" flipH="1">
              <a:off x="7420857" y="4336438"/>
              <a:ext cx="674728" cy="9524"/>
            </a:xfrm>
            <a:prstGeom prst="straightConnector1">
              <a:avLst/>
            </a:prstGeom>
            <a:ln w="38100">
              <a:solidFill>
                <a:srgbClr val="002E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14" name="Picture 4" descr="C:\Documents and Settings\Anita\Dokumentumok\Képek\Microsoft Clip Organizer\j043157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44563" y="4678799"/>
              <a:ext cx="1037860" cy="90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8" name="Egyenes összekötő nyíllal 137"/>
            <p:cNvCxnSpPr>
              <a:stCxn id="109" idx="3"/>
              <a:endCxn id="140" idx="1"/>
            </p:cNvCxnSpPr>
            <p:nvPr/>
          </p:nvCxnSpPr>
          <p:spPr bwMode="auto">
            <a:xfrm flipV="1">
              <a:off x="4446973" y="2779799"/>
              <a:ext cx="1047663" cy="114307"/>
            </a:xfrm>
            <a:prstGeom prst="straightConnector1">
              <a:avLst/>
            </a:prstGeom>
            <a:ln w="38100" cap="rnd">
              <a:solidFill>
                <a:srgbClr val="002E8A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16" name="Picture 2" descr="Z:\DSRPartner\Marketing\Marketing anyagok\Arculat_2010\Prezentációk\Resources\C3PO IVR.png"/>
            <p:cNvPicPr>
              <a:picLocks noChangeAspect="1" noChangeArrowheads="1"/>
            </p:cNvPicPr>
            <p:nvPr/>
          </p:nvPicPr>
          <p:blipFill>
            <a:blip r:embed="rId17" cstate="email">
              <a:lum bright="14000"/>
            </a:blip>
            <a:srcRect/>
            <a:stretch>
              <a:fillRect/>
            </a:stretch>
          </p:blipFill>
          <p:spPr bwMode="auto">
            <a:xfrm>
              <a:off x="5494704" y="2345975"/>
              <a:ext cx="929744" cy="8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7" name="Szövegdoboz 99"/>
            <p:cNvSpPr txBox="1">
              <a:spLocks noChangeArrowheads="1"/>
            </p:cNvSpPr>
            <p:nvPr/>
          </p:nvSpPr>
          <p:spPr bwMode="auto">
            <a:xfrm>
              <a:off x="5209370" y="3239398"/>
              <a:ext cx="15034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200" b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Hangos IVR</a:t>
              </a:r>
            </a:p>
          </p:txBody>
        </p:sp>
        <p:cxnSp>
          <p:nvCxnSpPr>
            <p:cNvPr id="142" name="Egyenes összekötő nyíllal 141"/>
            <p:cNvCxnSpPr/>
            <p:nvPr/>
          </p:nvCxnSpPr>
          <p:spPr bwMode="auto">
            <a:xfrm rot="16200000" flipH="1">
              <a:off x="7406571" y="3433097"/>
              <a:ext cx="676316" cy="11111"/>
            </a:xfrm>
            <a:prstGeom prst="straightConnector1">
              <a:avLst/>
            </a:prstGeom>
            <a:ln w="38100">
              <a:solidFill>
                <a:srgbClr val="002E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271463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DIKOS eszközök </a:t>
            </a:r>
            <a:r>
              <a:rPr lang="hu-HU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mellet SB601 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ISDN (Digitális telefon) rögzítők és SB601 Analóg rögzítők üzemelnek.</a:t>
            </a:r>
            <a:endParaRPr lang="hu-HU" dirty="0"/>
          </a:p>
        </p:txBody>
      </p:sp>
      <p:grpSp>
        <p:nvGrpSpPr>
          <p:cNvPr id="2" name="Csoportba foglalás 47"/>
          <p:cNvGrpSpPr/>
          <p:nvPr/>
        </p:nvGrpSpPr>
        <p:grpSpPr>
          <a:xfrm>
            <a:off x="971600" y="1748546"/>
            <a:ext cx="6912768" cy="4869248"/>
            <a:chOff x="574322" y="1406885"/>
            <a:chExt cx="7397563" cy="5334483"/>
          </a:xfrm>
        </p:grpSpPr>
        <p:grpSp>
          <p:nvGrpSpPr>
            <p:cNvPr id="9" name="Csoportba foglalás 4"/>
            <p:cNvGrpSpPr/>
            <p:nvPr/>
          </p:nvGrpSpPr>
          <p:grpSpPr>
            <a:xfrm>
              <a:off x="755576" y="1406885"/>
              <a:ext cx="7216309" cy="5334483"/>
              <a:chOff x="48077" y="285728"/>
              <a:chExt cx="8328169" cy="6179546"/>
            </a:xfrm>
          </p:grpSpPr>
          <p:cxnSp>
            <p:nvCxnSpPr>
              <p:cNvPr id="21" name="Egyenes összekötő nyíllal 20"/>
              <p:cNvCxnSpPr/>
              <p:nvPr/>
            </p:nvCxnSpPr>
            <p:spPr bwMode="auto">
              <a:xfrm>
                <a:off x="2458055" y="5797953"/>
                <a:ext cx="4151784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Kép 5" descr="DIKOS-E4 másolata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214678" y="3214686"/>
                <a:ext cx="3000396" cy="1397157"/>
              </a:xfrm>
              <a:prstGeom prst="rect">
                <a:avLst/>
              </a:prstGeom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B/>
              </a:sp3d>
            </p:spPr>
          </p:pic>
          <p:sp>
            <p:nvSpPr>
              <p:cNvPr id="7" name="Szövegdoboz 6"/>
              <p:cNvSpPr txBox="1"/>
              <p:nvPr/>
            </p:nvSpPr>
            <p:spPr>
              <a:xfrm>
                <a:off x="48077" y="6108740"/>
                <a:ext cx="2908594" cy="356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DSR </a:t>
                </a:r>
                <a:r>
                  <a:rPr lang="hu-HU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rögzítő</a:t>
                </a:r>
                <a:endPara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7143768" y="3143248"/>
                <a:ext cx="1214446" cy="356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Adatbank</a:t>
                </a:r>
                <a:endPara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Csoportba foglalás 67"/>
              <p:cNvGrpSpPr/>
              <p:nvPr/>
            </p:nvGrpSpPr>
            <p:grpSpPr>
              <a:xfrm>
                <a:off x="2345757" y="1119880"/>
                <a:ext cx="2023661" cy="1321685"/>
                <a:chOff x="2345757" y="1119880"/>
                <a:chExt cx="2023661" cy="1321685"/>
              </a:xfrm>
            </p:grpSpPr>
            <p:pic>
              <p:nvPicPr>
                <p:cNvPr id="38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429905" y="1357298"/>
                  <a:ext cx="1856343" cy="1084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9" name="Szövegdoboz 38"/>
                <p:cNvSpPr txBox="1"/>
                <p:nvPr/>
              </p:nvSpPr>
              <p:spPr>
                <a:xfrm>
                  <a:off x="2345757" y="1119880"/>
                  <a:ext cx="2023661" cy="356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1400" dirty="0">
                      <a:solidFill>
                        <a:srgbClr val="00206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Rendszertelefon</a:t>
                  </a:r>
                  <a:endParaRPr lang="en-US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5" name="Csoportba foglalás 85"/>
              <p:cNvGrpSpPr/>
              <p:nvPr/>
            </p:nvGrpSpPr>
            <p:grpSpPr>
              <a:xfrm>
                <a:off x="6500826" y="285728"/>
                <a:ext cx="1875420" cy="2365375"/>
                <a:chOff x="6500826" y="285728"/>
                <a:chExt cx="1875420" cy="2365375"/>
              </a:xfrm>
            </p:grpSpPr>
            <p:pic>
              <p:nvPicPr>
                <p:cNvPr id="35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6500826" y="285728"/>
                  <a:ext cx="401637" cy="2365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6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7831254" y="1071546"/>
                  <a:ext cx="544992" cy="1417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Szövegdoboz 36"/>
                <p:cNvSpPr txBox="1"/>
                <p:nvPr/>
              </p:nvSpPr>
              <p:spPr>
                <a:xfrm>
                  <a:off x="6696294" y="1571611"/>
                  <a:ext cx="1329644" cy="356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206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Inter</a:t>
                  </a:r>
                  <a:r>
                    <a:rPr lang="hu-HU" sz="1400" dirty="0">
                      <a:solidFill>
                        <a:srgbClr val="00206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</a:t>
                  </a:r>
                  <a:r>
                    <a:rPr lang="en-US" sz="1400" dirty="0" err="1">
                      <a:solidFill>
                        <a:srgbClr val="00206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om</a:t>
                  </a:r>
                  <a:endParaRPr lang="en-US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Felhő 10"/>
              <p:cNvSpPr/>
              <p:nvPr/>
            </p:nvSpPr>
            <p:spPr>
              <a:xfrm>
                <a:off x="6280780" y="5130631"/>
                <a:ext cx="1928826" cy="1214447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IP</a:t>
                </a:r>
                <a:r>
                  <a:rPr lang="en-US" sz="1400" dirty="0">
                    <a:solidFill>
                      <a:schemeClr val="bg1"/>
                    </a:solidFill>
                    <a:latin typeface="Cambria" pitchFamily="18" charset="0"/>
                  </a:rPr>
                  <a:t> </a:t>
                </a:r>
                <a:r>
                  <a:rPr lang="hu-HU" sz="1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hálózat</a:t>
                </a:r>
                <a:endPara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714876" y="1785926"/>
                <a:ext cx="824982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Szövegdoboz 12"/>
              <p:cNvSpPr txBox="1"/>
              <p:nvPr/>
            </p:nvSpPr>
            <p:spPr>
              <a:xfrm>
                <a:off x="4572000" y="1375934"/>
                <a:ext cx="1285884" cy="356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Telefon</a:t>
                </a:r>
                <a:endPara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4" name="Picture 12" descr="C:\Documents and Settings\Anita\Dokumentumok\Képek\Microsoft Clip Organizer\j0434845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215206" y="3429000"/>
                <a:ext cx="1143008" cy="1143008"/>
              </a:xfrm>
              <a:prstGeom prst="rect">
                <a:avLst/>
              </a:prstGeom>
              <a:noFill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14282" y="5572140"/>
                <a:ext cx="2732404" cy="538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" descr="C:\Documents and Settings\Anita\Dokumentumok\Képek\Microsoft Clip Organizer\j0431576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36165" y="1071546"/>
                <a:ext cx="1135439" cy="1143008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C:\Documents and Settings\Anita\Dokumentumok\Képek\Microsoft Clip Organizer\j0431576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28596" y="2285992"/>
                <a:ext cx="1135439" cy="1143008"/>
              </a:xfrm>
              <a:prstGeom prst="rect">
                <a:avLst/>
              </a:prstGeom>
              <a:noFill/>
            </p:spPr>
          </p:pic>
          <p:pic>
            <p:nvPicPr>
              <p:cNvPr id="19" name="Picture 5" descr="C:\Documents and Settings\Anita\Dokumentumok\Képek\Microsoft Clip Organizer\j0431576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28596" y="3571876"/>
                <a:ext cx="1135439" cy="1143008"/>
              </a:xfrm>
              <a:prstGeom prst="rect">
                <a:avLst/>
              </a:prstGeom>
              <a:noFill/>
            </p:spPr>
          </p:pic>
          <p:cxnSp>
            <p:nvCxnSpPr>
              <p:cNvPr id="22" name="Szögletes összekötő 21"/>
              <p:cNvCxnSpPr>
                <a:stCxn id="6" idx="2"/>
                <a:endCxn id="16" idx="0"/>
              </p:cNvCxnSpPr>
              <p:nvPr/>
            </p:nvCxnSpPr>
            <p:spPr>
              <a:xfrm rot="5400000">
                <a:off x="2667532" y="3524795"/>
                <a:ext cx="960297" cy="313439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22"/>
              <p:cNvCxnSpPr/>
              <p:nvPr/>
            </p:nvCxnSpPr>
            <p:spPr>
              <a:xfrm>
                <a:off x="6241968" y="3929066"/>
                <a:ext cx="1071570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 rot="5400000">
                <a:off x="4643041" y="3071413"/>
                <a:ext cx="285752" cy="79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3286116" y="2928934"/>
                <a:ext cx="4857784" cy="158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 rot="16200000" flipH="1">
                <a:off x="3037787" y="2677197"/>
                <a:ext cx="500066" cy="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 rot="16200000" flipH="1">
                <a:off x="4998923" y="2712916"/>
                <a:ext cx="428628" cy="340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>
              <a:xfrm rot="16200000" flipH="1">
                <a:off x="7913641" y="2712916"/>
                <a:ext cx="428628" cy="340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 rot="5400000">
                <a:off x="6558420" y="2772214"/>
                <a:ext cx="285752" cy="79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 rot="10800000">
                <a:off x="2143108" y="3929066"/>
                <a:ext cx="1000132" cy="1588"/>
              </a:xfrm>
              <a:prstGeom prst="line">
                <a:avLst/>
              </a:prstGeom>
              <a:ln w="38100">
                <a:solidFill>
                  <a:srgbClr val="2BD5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 rot="5400000">
                <a:off x="821902" y="2893612"/>
                <a:ext cx="2642412" cy="1588"/>
              </a:xfrm>
              <a:prstGeom prst="line">
                <a:avLst/>
              </a:prstGeom>
              <a:ln w="38100">
                <a:solidFill>
                  <a:srgbClr val="2BD5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 rot="10800000">
                <a:off x="1500166" y="1585059"/>
                <a:ext cx="642942" cy="1588"/>
              </a:xfrm>
              <a:prstGeom prst="line">
                <a:avLst/>
              </a:prstGeom>
              <a:ln w="38100">
                <a:solidFill>
                  <a:srgbClr val="2BD5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>
              <a:xfrm rot="10800000">
                <a:off x="1500166" y="2857496"/>
                <a:ext cx="642942" cy="1588"/>
              </a:xfrm>
              <a:prstGeom prst="line">
                <a:avLst/>
              </a:prstGeom>
              <a:ln w="38100">
                <a:solidFill>
                  <a:srgbClr val="2BD5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>
              <a:xfrm rot="10800000">
                <a:off x="1500166" y="4214818"/>
                <a:ext cx="642942" cy="1588"/>
              </a:xfrm>
              <a:prstGeom prst="line">
                <a:avLst/>
              </a:prstGeom>
              <a:ln w="38100">
                <a:solidFill>
                  <a:srgbClr val="2BD5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Szövegdoboz 41"/>
            <p:cNvSpPr txBox="1"/>
            <p:nvPr/>
          </p:nvSpPr>
          <p:spPr>
            <a:xfrm>
              <a:off x="632682" y="4077072"/>
              <a:ext cx="1981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Munkaállomások</a:t>
              </a: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574322" y="2905199"/>
              <a:ext cx="1981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Munkaállomások</a:t>
              </a:r>
            </a:p>
          </p:txBody>
        </p:sp>
      </p:grpSp>
      <p:sp>
        <p:nvSpPr>
          <p:cNvPr id="41" name="Szövegdoboz 40"/>
          <p:cNvSpPr txBox="1"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DSR és a MÁV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052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71463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SCHAUER integrált vasúti kommunikációs rendszerek (IRCS) esetében SB601 AN, SB 700, UK és </a:t>
            </a:r>
            <a:r>
              <a:rPr lang="hu-HU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VoIP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rögzítők, valamint </a:t>
            </a:r>
            <a:r>
              <a:rPr lang="hu-HU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SLDCenter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üzemel.</a:t>
            </a:r>
          </a:p>
        </p:txBody>
      </p:sp>
      <p:grpSp>
        <p:nvGrpSpPr>
          <p:cNvPr id="4" name="Csoportba foglalás 58"/>
          <p:cNvGrpSpPr/>
          <p:nvPr/>
        </p:nvGrpSpPr>
        <p:grpSpPr>
          <a:xfrm>
            <a:off x="683568" y="1387721"/>
            <a:ext cx="7992888" cy="5137623"/>
            <a:chOff x="467544" y="1340768"/>
            <a:chExt cx="8265354" cy="5425655"/>
          </a:xfrm>
        </p:grpSpPr>
        <p:sp>
          <p:nvSpPr>
            <p:cNvPr id="52" name="Szövegdoboz 51"/>
            <p:cNvSpPr txBox="1"/>
            <p:nvPr/>
          </p:nvSpPr>
          <p:spPr>
            <a:xfrm>
              <a:off x="2771800" y="1969095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IRCS TSC</a:t>
              </a:r>
              <a:endPara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48798" y="6367474"/>
              <a:ext cx="2520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DSR </a:t>
              </a:r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rögzítő</a:t>
              </a:r>
              <a:endPara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6948264" y="3807517"/>
              <a:ext cx="1052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Adatbank</a:t>
              </a:r>
              <a:endPara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Csoportba foglalás 85"/>
            <p:cNvGrpSpPr/>
            <p:nvPr/>
          </p:nvGrpSpPr>
          <p:grpSpPr>
            <a:xfrm>
              <a:off x="6240066" y="1340768"/>
              <a:ext cx="1625040" cy="2041906"/>
              <a:chOff x="6500826" y="285728"/>
              <a:chExt cx="1875420" cy="2365375"/>
            </a:xfrm>
          </p:grpSpPr>
          <p:pic>
            <p:nvPicPr>
              <p:cNvPr id="36" name="Picture 1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500826" y="285728"/>
                <a:ext cx="401637" cy="236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" name="Picture 1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7831254" y="1071546"/>
                <a:ext cx="544992" cy="1417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Szövegdoboz 37"/>
              <p:cNvSpPr txBox="1"/>
              <p:nvPr/>
            </p:nvSpPr>
            <p:spPr>
              <a:xfrm>
                <a:off x="6696294" y="1571611"/>
                <a:ext cx="1329644" cy="35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</a:t>
                </a:r>
                <a:r>
                  <a:rPr lang="hu-HU" sz="1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</a:t>
                </a:r>
                <a:r>
                  <a:rPr lang="en-US" sz="14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om</a:t>
                </a:r>
                <a:endPara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" name="Felhő 11"/>
            <p:cNvSpPr/>
            <p:nvPr/>
          </p:nvSpPr>
          <p:spPr>
            <a:xfrm>
              <a:off x="3702142" y="5595911"/>
              <a:ext cx="1671316" cy="104836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IP </a:t>
              </a:r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hálózat</a:t>
              </a:r>
              <a:endPara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11960" y="2635811"/>
              <a:ext cx="714842" cy="555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Szövegdoboz 13"/>
            <p:cNvSpPr txBox="1"/>
            <p:nvPr/>
          </p:nvSpPr>
          <p:spPr>
            <a:xfrm>
              <a:off x="4568750" y="2281887"/>
              <a:ext cx="1114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Telefon</a:t>
              </a:r>
              <a:endPara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54365" y="5814744"/>
              <a:ext cx="2192511" cy="48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92814" y="5904255"/>
              <a:ext cx="2367612" cy="46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C:\Documents and Settings\Anita\Dokumentumok\Képek\Microsoft Clip Organizer\j0431576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85074" y="2019124"/>
              <a:ext cx="983851" cy="986700"/>
            </a:xfrm>
            <a:prstGeom prst="rect">
              <a:avLst/>
            </a:prstGeom>
            <a:noFill/>
          </p:spPr>
        </p:pic>
        <p:pic>
          <p:nvPicPr>
            <p:cNvPr id="19" name="Picture 5" descr="C:\Documents and Settings\Anita\Dokumentumok\Képek\Microsoft Clip Organizer\j0431576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78515" y="3067493"/>
              <a:ext cx="983851" cy="986700"/>
            </a:xfrm>
            <a:prstGeom prst="rect">
              <a:avLst/>
            </a:prstGeom>
            <a:noFill/>
          </p:spPr>
        </p:pic>
        <p:pic>
          <p:nvPicPr>
            <p:cNvPr id="20" name="Picture 5" descr="C:\Documents and Settings\Anita\Dokumentumok\Képek\Microsoft Clip Organizer\j0431576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78515" y="4177530"/>
              <a:ext cx="983851" cy="986700"/>
            </a:xfrm>
            <a:prstGeom prst="rect">
              <a:avLst/>
            </a:prstGeom>
            <a:noFill/>
          </p:spPr>
        </p:pic>
        <p:cxnSp>
          <p:nvCxnSpPr>
            <p:cNvPr id="21" name="Egyenes összekötő nyíllal 20"/>
            <p:cNvCxnSpPr/>
            <p:nvPr/>
          </p:nvCxnSpPr>
          <p:spPr bwMode="auto">
            <a:xfrm>
              <a:off x="5373458" y="6087890"/>
              <a:ext cx="680907" cy="1371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 bwMode="auto">
            <a:xfrm>
              <a:off x="3171982" y="6087890"/>
              <a:ext cx="495205" cy="1371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zögletes összekötő 22"/>
            <p:cNvCxnSpPr>
              <a:endCxn id="17" idx="0"/>
            </p:cNvCxnSpPr>
            <p:nvPr/>
          </p:nvCxnSpPr>
          <p:spPr>
            <a:xfrm rot="5400000">
              <a:off x="2920098" y="4131801"/>
              <a:ext cx="828975" cy="271593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4932040" y="4509120"/>
              <a:ext cx="2197478" cy="589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 rot="5400000">
              <a:off x="4630770" y="3745505"/>
              <a:ext cx="246675" cy="6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454539" y="3622511"/>
              <a:ext cx="4209241" cy="137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rot="16200000" flipH="1">
              <a:off x="3240175" y="3405194"/>
              <a:ext cx="431681" cy="2953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 rot="16200000" flipH="1">
              <a:off x="4388471" y="3436029"/>
              <a:ext cx="370012" cy="295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 rot="16200000" flipH="1">
              <a:off x="7464958" y="3436029"/>
              <a:ext cx="370012" cy="295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 rot="5400000">
              <a:off x="6290435" y="3487222"/>
              <a:ext cx="246675" cy="6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flipH="1">
              <a:off x="2462646" y="4509120"/>
              <a:ext cx="2181362" cy="589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 rot="5400000">
              <a:off x="1323601" y="3592017"/>
              <a:ext cx="2281058" cy="1376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 rot="10800000">
              <a:off x="1907024" y="2462413"/>
              <a:ext cx="557105" cy="137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rot="10800000">
              <a:off x="1907024" y="3560843"/>
              <a:ext cx="557105" cy="137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 rot="10800000">
              <a:off x="1907024" y="4732549"/>
              <a:ext cx="557105" cy="137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zövegdoboz 40"/>
            <p:cNvSpPr txBox="1"/>
            <p:nvPr/>
          </p:nvSpPr>
          <p:spPr>
            <a:xfrm>
              <a:off x="5545342" y="6243203"/>
              <a:ext cx="3187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SLD Center – archiváló és rendszerfelügyeleti központ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525904" y="4010955"/>
              <a:ext cx="1981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Munkaállomások</a:t>
              </a: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467544" y="2839082"/>
              <a:ext cx="1981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Munkaállomások</a:t>
              </a:r>
            </a:p>
          </p:txBody>
        </p:sp>
        <p:pic>
          <p:nvPicPr>
            <p:cNvPr id="44" name="Kép 43" descr="Schauer kezelo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771800" y="2204864"/>
              <a:ext cx="1368152" cy="1146460"/>
            </a:xfrm>
            <a:prstGeom prst="rect">
              <a:avLst/>
            </a:prstGeom>
          </p:spPr>
        </p:pic>
        <p:pic>
          <p:nvPicPr>
            <p:cNvPr id="15" name="Picture 12" descr="C:\Documents and Settings\Anita\Dokumentumok\Képek\Microsoft Clip Organizer\j0434845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010164" y="4054192"/>
              <a:ext cx="990410" cy="986700"/>
            </a:xfrm>
            <a:prstGeom prst="rect">
              <a:avLst/>
            </a:prstGeom>
            <a:noFill/>
          </p:spPr>
        </p:pic>
        <p:pic>
          <p:nvPicPr>
            <p:cNvPr id="53" name="Kép 52" descr="DSC_5760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283968" y="3861048"/>
              <a:ext cx="819463" cy="1224136"/>
            </a:xfrm>
            <a:prstGeom prst="rect">
              <a:avLst/>
            </a:prstGeom>
          </p:spPr>
        </p:pic>
      </p:grpSp>
      <p:pic>
        <p:nvPicPr>
          <p:cNvPr id="56" name="Kép 55" descr="Cisco 7942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292080" y="2564904"/>
            <a:ext cx="648072" cy="585240"/>
          </a:xfrm>
          <a:prstGeom prst="rect">
            <a:avLst/>
          </a:prstGeom>
        </p:spPr>
      </p:pic>
      <p:cxnSp>
        <p:nvCxnSpPr>
          <p:cNvPr id="57" name="Egyenes összekötő 56"/>
          <p:cNvCxnSpPr/>
          <p:nvPr/>
        </p:nvCxnSpPr>
        <p:spPr>
          <a:xfrm rot="16200000" flipH="1">
            <a:off x="5465637" y="3359237"/>
            <a:ext cx="370012" cy="295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DSR és a MÁV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99592" y="1052736"/>
            <a:ext cx="7272808" cy="5727098"/>
            <a:chOff x="537461" y="1028464"/>
            <a:chExt cx="7749315" cy="6003086"/>
          </a:xfrm>
        </p:grpSpPr>
        <p:cxnSp>
          <p:nvCxnSpPr>
            <p:cNvPr id="4" name="Egyenes összekötő 3"/>
            <p:cNvCxnSpPr/>
            <p:nvPr/>
          </p:nvCxnSpPr>
          <p:spPr>
            <a:xfrm rot="5400000" flipH="1" flipV="1">
              <a:off x="1321570" y="3178968"/>
              <a:ext cx="1928827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4"/>
            <p:cNvCxnSpPr/>
            <p:nvPr/>
          </p:nvCxnSpPr>
          <p:spPr>
            <a:xfrm rot="5400000">
              <a:off x="321440" y="2821777"/>
              <a:ext cx="2643206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5"/>
            <p:cNvCxnSpPr/>
            <p:nvPr/>
          </p:nvCxnSpPr>
          <p:spPr>
            <a:xfrm flipV="1">
              <a:off x="1918527" y="1858159"/>
              <a:ext cx="11062" cy="242301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59948" y="1028464"/>
              <a:ext cx="1963352" cy="1579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0912" y="4143380"/>
              <a:ext cx="2595204" cy="40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01650" y="2857496"/>
              <a:ext cx="2497943" cy="923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86380" y="3429000"/>
              <a:ext cx="27500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14942" y="5929330"/>
              <a:ext cx="278608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Egyenes összekötő nyíllal 11"/>
            <p:cNvCxnSpPr/>
            <p:nvPr/>
          </p:nvCxnSpPr>
          <p:spPr bwMode="auto">
            <a:xfrm flipV="1">
              <a:off x="5799325" y="1928802"/>
              <a:ext cx="1915947" cy="5836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0800000">
              <a:off x="1643043" y="1500175"/>
              <a:ext cx="2013145" cy="1589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nyíllal 13"/>
            <p:cNvCxnSpPr/>
            <p:nvPr/>
          </p:nvCxnSpPr>
          <p:spPr bwMode="auto">
            <a:xfrm rot="5400000">
              <a:off x="7000097" y="2643182"/>
              <a:ext cx="1428761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614187" y="4572008"/>
              <a:ext cx="2762131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700, 601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Flat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37461" y="3824746"/>
              <a:ext cx="29637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700, 601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Blade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elhő 16"/>
            <p:cNvSpPr/>
            <p:nvPr/>
          </p:nvSpPr>
          <p:spPr>
            <a:xfrm>
              <a:off x="2857488" y="4572008"/>
              <a:ext cx="3571900" cy="121444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IP </a:t>
              </a:r>
              <a:r>
                <a:rPr lang="hu-HU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hálózat</a:t>
              </a:r>
              <a:endPara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 bwMode="auto">
            <a:xfrm rot="5400000">
              <a:off x="4572000" y="4143380"/>
              <a:ext cx="714380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 rot="16200000" flipH="1">
              <a:off x="3156119" y="3929065"/>
              <a:ext cx="1285885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3298995" y="3286124"/>
              <a:ext cx="490542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3286116" y="4319057"/>
              <a:ext cx="490542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 rot="16200000" flipH="1">
              <a:off x="4411019" y="6054101"/>
              <a:ext cx="461430" cy="34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0800000">
              <a:off x="4643438" y="6286520"/>
              <a:ext cx="500066" cy="15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5447918" y="4000505"/>
              <a:ext cx="2402452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VoIP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5" name="Egyenes összekötő nyíllal 24"/>
            <p:cNvCxnSpPr/>
            <p:nvPr/>
          </p:nvCxnSpPr>
          <p:spPr bwMode="auto">
            <a:xfrm rot="10800000">
              <a:off x="4954948" y="3786190"/>
              <a:ext cx="276228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övegdoboz 25"/>
            <p:cNvSpPr txBox="1"/>
            <p:nvPr/>
          </p:nvSpPr>
          <p:spPr>
            <a:xfrm>
              <a:off x="4857752" y="6478809"/>
              <a:ext cx="3429024" cy="5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SLDC - archiválás és rendszerfelügyelet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1841801" y="1571612"/>
              <a:ext cx="2036971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Analóg vonal (AN)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8" name="Egyenes összekötő 27"/>
            <p:cNvCxnSpPr/>
            <p:nvPr/>
          </p:nvCxnSpPr>
          <p:spPr>
            <a:xfrm rot="10800000">
              <a:off x="1928794" y="1857364"/>
              <a:ext cx="1714512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/>
            <p:cNvSpPr txBox="1"/>
            <p:nvPr/>
          </p:nvSpPr>
          <p:spPr>
            <a:xfrm>
              <a:off x="1611623" y="1179420"/>
              <a:ext cx="2256572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Digitális mellék (UK)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5632994" y="1597834"/>
              <a:ext cx="2346878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VoIP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(SIP protokoll)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" name="Egyenes összekötő 30"/>
            <p:cNvCxnSpPr/>
            <p:nvPr/>
          </p:nvCxnSpPr>
          <p:spPr>
            <a:xfrm rot="10800000" flipV="1">
              <a:off x="3298996" y="3143246"/>
              <a:ext cx="714380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 rot="10800000" flipV="1">
              <a:off x="3286117" y="4227697"/>
              <a:ext cx="714380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 rot="5400000" flipH="1" flipV="1">
              <a:off x="3250397" y="3893347"/>
              <a:ext cx="1500198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33"/>
            <p:cNvSpPr txBox="1"/>
            <p:nvPr/>
          </p:nvSpPr>
          <p:spPr>
            <a:xfrm>
              <a:off x="3926569" y="2607613"/>
              <a:ext cx="1521349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OXO / OXE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5" name="Egyenes összekötő 34"/>
            <p:cNvCxnSpPr/>
            <p:nvPr/>
          </p:nvCxnSpPr>
          <p:spPr>
            <a:xfrm rot="10800000">
              <a:off x="2285986" y="2214554"/>
              <a:ext cx="1357320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zövegdoboz 35"/>
            <p:cNvSpPr txBox="1"/>
            <p:nvPr/>
          </p:nvSpPr>
          <p:spPr>
            <a:xfrm>
              <a:off x="1765075" y="1902117"/>
              <a:ext cx="2087257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CDR (CTI,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Eth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</a:p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stb.)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Egyenes összekötő 36"/>
            <p:cNvCxnSpPr/>
            <p:nvPr/>
          </p:nvCxnSpPr>
          <p:spPr>
            <a:xfrm rot="10800000" flipV="1">
              <a:off x="3286116" y="3428999"/>
              <a:ext cx="928694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 rot="10800000" flipV="1">
              <a:off x="3286117" y="4423294"/>
              <a:ext cx="928694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 rot="5400000" flipH="1" flipV="1">
              <a:off x="3643307" y="4000505"/>
              <a:ext cx="1143006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5445224"/>
            <a:ext cx="2105437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Szövegdoboz 40"/>
          <p:cNvSpPr txBox="1"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DSR és a MÁV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219" y="5517232"/>
            <a:ext cx="2271168" cy="5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aces-co.com/new/images/clients/ericsson_logo_darkblu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093296"/>
            <a:ext cx="2089725" cy="428628"/>
          </a:xfrm>
          <a:prstGeom prst="rect">
            <a:avLst/>
          </a:prstGeom>
          <a:noFill/>
        </p:spPr>
      </p:pic>
      <p:grpSp>
        <p:nvGrpSpPr>
          <p:cNvPr id="5" name="Csoportba foglalás 4"/>
          <p:cNvGrpSpPr/>
          <p:nvPr/>
        </p:nvGrpSpPr>
        <p:grpSpPr>
          <a:xfrm>
            <a:off x="827584" y="1183104"/>
            <a:ext cx="7128792" cy="5486256"/>
            <a:chOff x="455990" y="1165114"/>
            <a:chExt cx="7830786" cy="5866436"/>
          </a:xfrm>
        </p:grpSpPr>
        <p:cxnSp>
          <p:nvCxnSpPr>
            <p:cNvPr id="6" name="Egyenes összekötő 5"/>
            <p:cNvCxnSpPr/>
            <p:nvPr/>
          </p:nvCxnSpPr>
          <p:spPr>
            <a:xfrm rot="5400000" flipH="1" flipV="1">
              <a:off x="1321570" y="3178968"/>
              <a:ext cx="1928827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 rot="5400000">
              <a:off x="321440" y="2821777"/>
              <a:ext cx="2643206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 flipV="1">
              <a:off x="1918527" y="1858159"/>
              <a:ext cx="11062" cy="242301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0912" y="4143380"/>
              <a:ext cx="2595204" cy="40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01650" y="2857496"/>
              <a:ext cx="2497943" cy="923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86380" y="3429000"/>
              <a:ext cx="27500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214942" y="5929330"/>
              <a:ext cx="278608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Egyenes összekötő nyíllal 13"/>
            <p:cNvCxnSpPr>
              <a:cxnSpLocks/>
            </p:cNvCxnSpPr>
            <p:nvPr/>
          </p:nvCxnSpPr>
          <p:spPr bwMode="auto">
            <a:xfrm flipV="1">
              <a:off x="5749352" y="1928801"/>
              <a:ext cx="1965921" cy="793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 flipH="1">
              <a:off x="1643043" y="1481332"/>
              <a:ext cx="2730713" cy="18842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/>
            <p:nvPr/>
          </p:nvCxnSpPr>
          <p:spPr bwMode="auto">
            <a:xfrm rot="5400000">
              <a:off x="7014639" y="2643182"/>
              <a:ext cx="1428761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535089" y="4572008"/>
              <a:ext cx="2687246" cy="32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700, 601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Flat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455990" y="3824746"/>
              <a:ext cx="2928045" cy="32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700, 601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Blade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elhő 18"/>
            <p:cNvSpPr/>
            <p:nvPr/>
          </p:nvSpPr>
          <p:spPr>
            <a:xfrm>
              <a:off x="3053800" y="4508139"/>
              <a:ext cx="3571900" cy="121444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IP </a:t>
              </a:r>
              <a:r>
                <a:rPr lang="hu-HU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hálózat</a:t>
              </a:r>
              <a:endPara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 bwMode="auto">
            <a:xfrm rot="5400000">
              <a:off x="4572000" y="4143380"/>
              <a:ext cx="714380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16200000" flipH="1">
              <a:off x="3156119" y="3929065"/>
              <a:ext cx="1285885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3298995" y="3286124"/>
              <a:ext cx="490542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3286116" y="4319057"/>
              <a:ext cx="490542" cy="1"/>
            </a:xfrm>
            <a:prstGeom prst="line">
              <a:avLst/>
            </a:prstGeom>
            <a:ln w="38100">
              <a:solidFill>
                <a:srgbClr val="2BD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rot="16200000" flipH="1">
              <a:off x="4411019" y="6054101"/>
              <a:ext cx="461430" cy="34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 rot="10800000">
              <a:off x="4643438" y="6286520"/>
              <a:ext cx="500066" cy="15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övegdoboz 25"/>
            <p:cNvSpPr txBox="1"/>
            <p:nvPr/>
          </p:nvSpPr>
          <p:spPr>
            <a:xfrm>
              <a:off x="5447918" y="4000505"/>
              <a:ext cx="2402452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SoliDBank</a:t>
              </a:r>
              <a:r>
                <a:rPr lang="hu-HU" sz="1400" b="1" baseline="300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® 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601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VoIP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7" name="Egyenes összekötő nyíllal 26"/>
            <p:cNvCxnSpPr/>
            <p:nvPr/>
          </p:nvCxnSpPr>
          <p:spPr bwMode="auto">
            <a:xfrm rot="10800000">
              <a:off x="4954948" y="3786190"/>
              <a:ext cx="276228" cy="1588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4857752" y="6478809"/>
              <a:ext cx="3429024" cy="5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SLDC - archiválás és rendszerfelügyelet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899970" y="1571612"/>
              <a:ext cx="2036971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Analóg vonal (AN)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0" name="Egyenes összekötő 29"/>
            <p:cNvCxnSpPr/>
            <p:nvPr/>
          </p:nvCxnSpPr>
          <p:spPr>
            <a:xfrm flipH="1" flipV="1">
              <a:off x="1928794" y="1857365"/>
              <a:ext cx="2444961" cy="135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1669791" y="1165114"/>
              <a:ext cx="2256572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Digitális mellék (UK)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5676514" y="1609058"/>
              <a:ext cx="2346878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VoIP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(SIP protokoll)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 flipV="1">
              <a:off x="3298996" y="3143246"/>
              <a:ext cx="714380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rot="10800000" flipV="1">
              <a:off x="3286117" y="4227697"/>
              <a:ext cx="714380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 rot="5400000" flipH="1" flipV="1">
              <a:off x="3250397" y="3893347"/>
              <a:ext cx="1500198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 flipH="1">
              <a:off x="2287614" y="2217857"/>
              <a:ext cx="161124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zövegdoboz 37"/>
            <p:cNvSpPr txBox="1"/>
            <p:nvPr/>
          </p:nvSpPr>
          <p:spPr>
            <a:xfrm>
              <a:off x="1826143" y="1910970"/>
              <a:ext cx="2087257" cy="32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CDR (CTI, </a:t>
              </a:r>
              <a:r>
                <a:rPr lang="hu-HU" sz="14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Eth</a:t>
              </a:r>
              <a:r>
                <a:rPr lang="hu-HU" sz="14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stb.)</a:t>
              </a:r>
              <a:endParaRPr lang="hu-HU" sz="1400" b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9" name="Egyenes összekötő 38"/>
            <p:cNvCxnSpPr/>
            <p:nvPr/>
          </p:nvCxnSpPr>
          <p:spPr>
            <a:xfrm rot="10800000" flipV="1">
              <a:off x="3286116" y="3428999"/>
              <a:ext cx="928694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/>
            <p:cNvCxnSpPr/>
            <p:nvPr/>
          </p:nvCxnSpPr>
          <p:spPr>
            <a:xfrm rot="10800000" flipV="1">
              <a:off x="3286117" y="4423294"/>
              <a:ext cx="928694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 rot="5400000" flipH="1" flipV="1">
              <a:off x="3643307" y="4000505"/>
              <a:ext cx="1143006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936" y="916350"/>
            <a:ext cx="1650484" cy="193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Szövegdoboz 42"/>
          <p:cNvSpPr txBox="1"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DSR és a MÁV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2"/>
          <p:cNvSpPr>
            <a:spLocks noChangeArrowheads="1"/>
          </p:cNvSpPr>
          <p:nvPr/>
        </p:nvSpPr>
        <p:spPr bwMode="auto">
          <a:xfrm>
            <a:off x="214282" y="1000108"/>
            <a:ext cx="86439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</a:pPr>
            <a:r>
              <a:rPr lang="hu-HU" sz="1600" b="1" u="sng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Eszközök: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Nagy megbízhatóság (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zárt hardware architektúra elemek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; a 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felvételek nem módosíthatóak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Könnyű 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és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gyors telepítés,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karbantartás  (kártyacsere)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Interfész különböző kommunikációs eszközökhöz 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(AN, UK, S0, ISDN2, ISDN30,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VoIP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, mobiltelefon, mikrofon, és rádiós rendszerek)</a:t>
            </a:r>
            <a:endParaRPr lang="hu-HU" sz="16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SNMP 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képesség (Standard Network Management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Protocol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FTP/FTPS 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archiválás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</a:pPr>
            <a:endParaRPr lang="hu-HU" sz="1600" b="1" u="sng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</a:pPr>
            <a:r>
              <a:rPr lang="hu-HU" sz="1600" b="1" u="sng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Egyéb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Hatékony 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tréning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a gyors és egyszerű működtetésért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24 órás 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ügyfélszolgálat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Minden szükségletet kielégítő hang és videó rögzítési </a:t>
            </a:r>
            <a:r>
              <a:rPr lang="hu-HU" sz="16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egyedi fejlesztések</a:t>
            </a:r>
          </a:p>
        </p:txBody>
      </p:sp>
      <p:sp>
        <p:nvSpPr>
          <p:cNvPr id="15" name="Szövegdoboz 14"/>
          <p:cNvSpPr txBox="1"/>
          <p:nvPr/>
        </p:nvSpPr>
        <p:spPr bwMode="auto">
          <a:xfrm>
            <a:off x="5004048" y="228600"/>
            <a:ext cx="3987552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Főbb termékjellemzők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  <p:transition spd="med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zövegdoboz 69"/>
          <p:cNvSpPr txBox="1">
            <a:spLocks noChangeArrowheads="1"/>
          </p:cNvSpPr>
          <p:nvPr/>
        </p:nvSpPr>
        <p:spPr bwMode="auto">
          <a:xfrm>
            <a:off x="0" y="556078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1213" lvl="3" indent="-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Valamennyi kommunikáció kliens oldalon rögzül, majd a központi szerveren tárolódik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811213" lvl="3" indent="-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Valamennyi DSR rendszerhez standard módon csatlakoztatható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811213" lvl="3" indent="-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Hangelemző rendszerekhez csatlakoztatható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 bwMode="auto">
          <a:xfrm>
            <a:off x="0" y="199156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u-HU"/>
            </a:defPPr>
            <a:lvl3pPr marL="0" lvl="2" algn="ctr"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3467"/>
                </a:solidFill>
                <a:latin typeface="Tahoma" pitchFamily="34" charset="0"/>
                <a:cs typeface="Tahoma" pitchFamily="34" charset="0"/>
              </a:defRPr>
            </a:lvl3pPr>
          </a:lstStyle>
          <a:p>
            <a:pPr lvl="2" algn="r">
              <a:defRPr/>
            </a:pPr>
            <a:r>
              <a:rPr lang="en-US" dirty="0"/>
              <a:t>Mobil</a:t>
            </a:r>
            <a:r>
              <a:rPr lang="hu-HU" dirty="0"/>
              <a:t>telefon rögzítési megoldás</a:t>
            </a:r>
            <a:endParaRPr lang="en-US" dirty="0"/>
          </a:p>
        </p:txBody>
      </p:sp>
      <p:pic>
        <p:nvPicPr>
          <p:cNvPr id="31" name="Kép 30" descr="Abr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052736"/>
            <a:ext cx="4752528" cy="4110288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868144" y="908720"/>
            <a:ext cx="2736304" cy="4536504"/>
            <a:chOff x="2843808" y="908720"/>
            <a:chExt cx="2989881" cy="5301208"/>
          </a:xfrm>
        </p:grpSpPr>
        <p:grpSp>
          <p:nvGrpSpPr>
            <p:cNvPr id="4" name="Csoportba foglalás 5"/>
            <p:cNvGrpSpPr/>
            <p:nvPr/>
          </p:nvGrpSpPr>
          <p:grpSpPr>
            <a:xfrm>
              <a:off x="2843808" y="908720"/>
              <a:ext cx="2989881" cy="5301208"/>
              <a:chOff x="3707904" y="1026314"/>
              <a:chExt cx="2989881" cy="5301208"/>
            </a:xfrm>
          </p:grpSpPr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026314"/>
                <a:ext cx="2989881" cy="5301208"/>
              </a:xfrm>
              <a:prstGeom prst="rect">
                <a:avLst/>
              </a:prstGeom>
            </p:spPr>
          </p:pic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196" y="1585670"/>
                <a:ext cx="2319883" cy="4147586"/>
              </a:xfrm>
              <a:prstGeom prst="rect">
                <a:avLst/>
              </a:prstGeom>
            </p:spPr>
          </p:pic>
        </p:grp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100" y="1464702"/>
              <a:ext cx="2341150" cy="41620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 bwMode="auto">
          <a:xfrm>
            <a:off x="0" y="203650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hu-HU"/>
            </a:defPPr>
            <a:lvl3pPr marL="0" lvl="2" algn="ctr"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3467"/>
                </a:solidFill>
                <a:latin typeface="Tahoma" pitchFamily="34" charset="0"/>
                <a:cs typeface="Tahoma" pitchFamily="34" charset="0"/>
              </a:defRPr>
            </a:lvl3pPr>
          </a:lstStyle>
          <a:p>
            <a:pPr lvl="2" algn="r">
              <a:defRPr/>
            </a:pPr>
            <a:r>
              <a:rPr lang="hu-HU" dirty="0"/>
              <a:t>Központi felület - beállítások</a:t>
            </a:r>
            <a:endParaRPr lang="en-US" dirty="0"/>
          </a:p>
        </p:txBody>
      </p:sp>
      <p:pic>
        <p:nvPicPr>
          <p:cNvPr id="2050" name="Kép 1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532" y="1124744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 bwMode="auto">
          <a:xfrm>
            <a:off x="0" y="193376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Központi felület - visszahallgatás</a:t>
            </a:r>
            <a:endParaRPr lang="en-US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Kép 1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472" y="1124744"/>
            <a:ext cx="83810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14" name="Szövegdoboz 13"/>
          <p:cNvSpPr txBox="1"/>
          <p:nvPr/>
        </p:nvSpPr>
        <p:spPr bwMode="auto">
          <a:xfrm>
            <a:off x="0" y="908720"/>
            <a:ext cx="8915972" cy="563231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EGYSÉGES KOMMUNIKÁCIÓ ÉS MINŐSÉGBIZTOSÍTÁS,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LEIRATOZÁS (SPEECH TO TEXT) MEGOLDÁSOK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BEMUTATÁSA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MÁV Vasutas Távközlési Klub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dr. Bata István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Farkas Péter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47278" y="56612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DSR Partner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2022.09.29</a:t>
            </a:r>
            <a:endParaRPr lang="en-US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 bwMode="auto">
          <a:xfrm>
            <a:off x="1835696" y="227013"/>
            <a:ext cx="710510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KOMMUNIKÁCIÓ MENEDZSMENT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13187"/>
      </p:ext>
    </p:extLst>
  </p:cSld>
  <p:clrMapOvr>
    <a:masterClrMapping/>
  </p:clrMapOvr>
  <p:transition spd="med" advClick="0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zövegdoboz 4"/>
          <p:cNvSpPr txBox="1">
            <a:spLocks noChangeArrowheads="1"/>
          </p:cNvSpPr>
          <p:nvPr/>
        </p:nvSpPr>
        <p:spPr bwMode="auto">
          <a:xfrm>
            <a:off x="5940152" y="1196752"/>
            <a:ext cx="3203848" cy="22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Leegyszerűsíti a minőségbiztosítási folyamatokat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en-US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On-line</a:t>
            </a: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14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szupevájzori</a:t>
            </a: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behallgatás 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Kiegészítő információk becsatolása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en-US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CRM</a:t>
            </a: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/SAP</a:t>
            </a:r>
            <a:r>
              <a:rPr lang="en-US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integr</a:t>
            </a:r>
            <a:r>
              <a:rPr lang="hu-HU" sz="14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áció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Szóbeli szerződés rögzítése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Integráció ügyfélhívó rendszerekhez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0" name="Téglalap 59"/>
          <p:cNvSpPr>
            <a:spLocks noChangeArrowheads="1"/>
          </p:cNvSpPr>
          <p:nvPr/>
        </p:nvSpPr>
        <p:spPr bwMode="auto">
          <a:xfrm>
            <a:off x="6157692" y="836712"/>
            <a:ext cx="2989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u="sng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Legfontosabb termékjellemzők</a:t>
            </a:r>
            <a:endParaRPr lang="en-US" sz="1400" b="1" u="sng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Szövegdoboz 57"/>
          <p:cNvSpPr txBox="1"/>
          <p:nvPr/>
        </p:nvSpPr>
        <p:spPr bwMode="auto">
          <a:xfrm>
            <a:off x="4788024" y="44624"/>
            <a:ext cx="420357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WIOVoice</a:t>
            </a:r>
            <a:r>
              <a:rPr lang="hu-HU" sz="2400" b="1" baseline="300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®</a:t>
            </a:r>
            <a:r>
              <a:rPr lang="en-US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hu-HU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ch</a:t>
            </a:r>
            <a:r>
              <a:rPr lang="en-US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ite</a:t>
            </a:r>
            <a:r>
              <a:rPr lang="hu-HU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ktúra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Dia számának hely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179512" y="908720"/>
            <a:ext cx="5542404" cy="3240360"/>
            <a:chOff x="179512" y="1268760"/>
            <a:chExt cx="5542404" cy="3240360"/>
          </a:xfrm>
        </p:grpSpPr>
        <p:pic>
          <p:nvPicPr>
            <p:cNvPr id="46" name="Kép 45" descr="99331115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289216" y="1340768"/>
              <a:ext cx="1850736" cy="1152128"/>
            </a:xfrm>
            <a:prstGeom prst="rect">
              <a:avLst/>
            </a:prstGeom>
          </p:spPr>
        </p:pic>
        <p:pic>
          <p:nvPicPr>
            <p:cNvPr id="13332" name="Kép 53" descr="Phone Manager PC Softphone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88024" y="1820316"/>
              <a:ext cx="860252" cy="52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Csoportba foglalás 73"/>
            <p:cNvGrpSpPr>
              <a:grpSpLocks/>
            </p:cNvGrpSpPr>
            <p:nvPr/>
          </p:nvGrpSpPr>
          <p:grpSpPr bwMode="auto">
            <a:xfrm>
              <a:off x="1259632" y="1268760"/>
              <a:ext cx="794151" cy="1059171"/>
              <a:chOff x="2285984" y="1019181"/>
              <a:chExt cx="1000132" cy="1695439"/>
            </a:xfrm>
          </p:grpSpPr>
          <p:pic>
            <p:nvPicPr>
              <p:cNvPr id="13353" name="Picture 2" descr="C:\Documents and Settings\Anita\Dokumentumok\Esselte Projectsystem templates\Képek\Microsoft Clip Organizer\CG3293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285984" y="1500174"/>
                <a:ext cx="1000132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4" name="Szövegdoboz 99"/>
              <p:cNvSpPr txBox="1">
                <a:spLocks noChangeArrowheads="1"/>
              </p:cNvSpPr>
              <p:nvPr/>
            </p:nvSpPr>
            <p:spPr bwMode="auto">
              <a:xfrm>
                <a:off x="2376669" y="1019181"/>
                <a:ext cx="857257" cy="418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CRM</a:t>
                </a:r>
              </a:p>
            </p:txBody>
          </p:sp>
        </p:grpSp>
        <p:sp>
          <p:nvSpPr>
            <p:cNvPr id="13351" name="Szövegdoboz 99"/>
            <p:cNvSpPr txBox="1">
              <a:spLocks noChangeArrowheads="1"/>
            </p:cNvSpPr>
            <p:nvPr/>
          </p:nvSpPr>
          <p:spPr bwMode="auto">
            <a:xfrm>
              <a:off x="251520" y="1268760"/>
              <a:ext cx="68070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Email</a:t>
              </a:r>
            </a:p>
          </p:txBody>
        </p:sp>
        <p:grpSp>
          <p:nvGrpSpPr>
            <p:cNvPr id="54" name="Csoportba foglalás 53"/>
            <p:cNvGrpSpPr/>
            <p:nvPr/>
          </p:nvGrpSpPr>
          <p:grpSpPr>
            <a:xfrm>
              <a:off x="179512" y="1412776"/>
              <a:ext cx="5542404" cy="3096344"/>
              <a:chOff x="755576" y="952180"/>
              <a:chExt cx="7783511" cy="3710118"/>
            </a:xfrm>
          </p:grpSpPr>
          <p:sp>
            <p:nvSpPr>
              <p:cNvPr id="41" name="Henger 40"/>
              <p:cNvSpPr/>
              <p:nvPr/>
            </p:nvSpPr>
            <p:spPr bwMode="auto">
              <a:xfrm rot="5400000" flipH="1">
                <a:off x="5185214" y="728994"/>
                <a:ext cx="29531" cy="5652812"/>
              </a:xfrm>
              <a:prstGeom prst="can">
                <a:avLst/>
              </a:prstGeom>
              <a:solidFill>
                <a:srgbClr val="002D8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>
                  <a:solidFill>
                    <a:srgbClr val="003467"/>
                  </a:solidFill>
                </a:endParaRPr>
              </a:p>
            </p:txBody>
          </p:sp>
          <p:sp>
            <p:nvSpPr>
              <p:cNvPr id="42" name="Szövegdoboz 12"/>
              <p:cNvSpPr txBox="1">
                <a:spLocks noChangeArrowheads="1"/>
              </p:cNvSpPr>
              <p:nvPr/>
            </p:nvSpPr>
            <p:spPr bwMode="auto">
              <a:xfrm>
                <a:off x="7083359" y="3376316"/>
                <a:ext cx="1357708" cy="31346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LAN/WAN</a:t>
                </a:r>
              </a:p>
            </p:txBody>
          </p:sp>
          <p:cxnSp>
            <p:nvCxnSpPr>
              <p:cNvPr id="43" name="Egyenes összekötő nyíllal 42"/>
              <p:cNvCxnSpPr/>
              <p:nvPr/>
            </p:nvCxnSpPr>
            <p:spPr bwMode="auto">
              <a:xfrm rot="5400000">
                <a:off x="3709726" y="3727498"/>
                <a:ext cx="397710" cy="0"/>
              </a:xfrm>
              <a:prstGeom prst="straightConnector1">
                <a:avLst/>
              </a:prstGeom>
              <a:ln w="31750">
                <a:solidFill>
                  <a:srgbClr val="002E8A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27" name="Szövegdoboz 76"/>
              <p:cNvSpPr txBox="1">
                <a:spLocks noChangeArrowheads="1"/>
              </p:cNvSpPr>
              <p:nvPr/>
            </p:nvSpPr>
            <p:spPr bwMode="auto">
              <a:xfrm>
                <a:off x="2190717" y="4185358"/>
                <a:ext cx="334586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archiving and system administration</a:t>
                </a:r>
              </a:p>
            </p:txBody>
          </p:sp>
          <p:sp>
            <p:nvSpPr>
              <p:cNvPr id="13328" name="Szövegdoboz 99"/>
              <p:cNvSpPr txBox="1">
                <a:spLocks noChangeArrowheads="1"/>
              </p:cNvSpPr>
              <p:nvPr/>
            </p:nvSpPr>
            <p:spPr bwMode="auto">
              <a:xfrm>
                <a:off x="6079108" y="4400688"/>
                <a:ext cx="128419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replaying</a:t>
                </a:r>
              </a:p>
            </p:txBody>
          </p:sp>
          <p:pic>
            <p:nvPicPr>
              <p:cNvPr id="13329" name="Picture 5" descr="C:\Documents and Settings\Anita\Dokumentumok\Képek\Microsoft Clip Organizer\j0431576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204367" y="3756888"/>
                <a:ext cx="976651" cy="728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1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135504" y="3912032"/>
                <a:ext cx="1437736" cy="237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Felhő 52"/>
              <p:cNvSpPr/>
              <p:nvPr/>
            </p:nvSpPr>
            <p:spPr bwMode="auto">
              <a:xfrm>
                <a:off x="755576" y="3513520"/>
                <a:ext cx="1878386" cy="805264"/>
              </a:xfrm>
              <a:prstGeom prst="cloud">
                <a:avLst/>
              </a:prstGeom>
              <a:solidFill>
                <a:schemeClr val="accent1">
                  <a:tint val="100000"/>
                  <a:shade val="100000"/>
                  <a:hueMod val="100000"/>
                  <a:satMod val="10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rgbClr val="003467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INTERNET</a:t>
                </a:r>
              </a:p>
            </p:txBody>
          </p:sp>
          <p:cxnSp>
            <p:nvCxnSpPr>
              <p:cNvPr id="56" name="Egyenes összekötő nyíllal 55"/>
              <p:cNvCxnSpPr/>
              <p:nvPr/>
            </p:nvCxnSpPr>
            <p:spPr bwMode="auto">
              <a:xfrm flipH="1">
                <a:off x="6418570" y="1297308"/>
                <a:ext cx="808999" cy="431409"/>
              </a:xfrm>
              <a:prstGeom prst="straightConnector1">
                <a:avLst/>
              </a:prstGeom>
              <a:ln w="31750" cap="rnd">
                <a:solidFill>
                  <a:srgbClr val="002E8A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4" name="Szövegdoboz 99"/>
              <p:cNvSpPr txBox="1">
                <a:spLocks noChangeArrowheads="1"/>
              </p:cNvSpPr>
              <p:nvPr/>
            </p:nvSpPr>
            <p:spPr bwMode="auto">
              <a:xfrm>
                <a:off x="7126445" y="952180"/>
                <a:ext cx="1412642" cy="430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8000" tIns="18000" rIns="18000" bIns="1800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Client</a:t>
                </a:r>
                <a:r>
                  <a:rPr lang="en-US" sz="11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application</a:t>
                </a:r>
              </a:p>
            </p:txBody>
          </p:sp>
          <p:grpSp>
            <p:nvGrpSpPr>
              <p:cNvPr id="3" name="Csoportba foglalás 64"/>
              <p:cNvGrpSpPr>
                <a:grpSpLocks/>
              </p:cNvGrpSpPr>
              <p:nvPr/>
            </p:nvGrpSpPr>
            <p:grpSpPr bwMode="auto">
              <a:xfrm>
                <a:off x="943465" y="2394656"/>
                <a:ext cx="1294882" cy="464369"/>
                <a:chOff x="2371490" y="5143512"/>
                <a:chExt cx="1550846" cy="947979"/>
              </a:xfrm>
            </p:grpSpPr>
            <p:grpSp>
              <p:nvGrpSpPr>
                <p:cNvPr id="4" name="Csoportba foglalás 62"/>
                <p:cNvGrpSpPr>
                  <a:grpSpLocks/>
                </p:cNvGrpSpPr>
                <p:nvPr/>
              </p:nvGrpSpPr>
              <p:grpSpPr bwMode="auto">
                <a:xfrm>
                  <a:off x="2428860" y="5143512"/>
                  <a:ext cx="1428760" cy="642942"/>
                  <a:chOff x="2428860" y="5143512"/>
                  <a:chExt cx="1428760" cy="642942"/>
                </a:xfrm>
              </p:grpSpPr>
              <p:cxnSp>
                <p:nvCxnSpPr>
                  <p:cNvPr id="61" name="Egyenes összekötő nyíllal 60"/>
                  <p:cNvCxnSpPr/>
                  <p:nvPr/>
                </p:nvCxnSpPr>
                <p:spPr bwMode="auto">
                  <a:xfrm>
                    <a:off x="3013354" y="5401874"/>
                    <a:ext cx="357329" cy="0"/>
                  </a:xfrm>
                  <a:prstGeom prst="straightConnector1">
                    <a:avLst/>
                  </a:prstGeom>
                  <a:ln w="38100" cap="rnd">
                    <a:solidFill>
                      <a:srgbClr val="002E8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3358" name="Picture 2" descr="C:\Documents and Settings\Anita\Local Settings\Temporary Internet Files\Content.IE5\D26K4MRW\MCj04325340000[1]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/>
                  <a:srcRect/>
                  <a:stretch>
                    <a:fillRect/>
                  </a:stretch>
                </p:blipFill>
                <p:spPr bwMode="auto">
                  <a:xfrm>
                    <a:off x="2428860" y="5143512"/>
                    <a:ext cx="571504" cy="5715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59" name="Picture 3" descr="C:\Documents and Settings\Anita\Local Settings\Temporary Internet Files\Content.IE5\U71IS7HZ\MCj04414540000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/>
                  <a:srcRect/>
                  <a:stretch>
                    <a:fillRect/>
                  </a:stretch>
                </p:blipFill>
                <p:spPr bwMode="auto">
                  <a:xfrm>
                    <a:off x="3286116" y="5214950"/>
                    <a:ext cx="571504" cy="5715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3356" name="Szövegdoboz 99"/>
                <p:cNvSpPr txBox="1">
                  <a:spLocks noChangeArrowheads="1"/>
                </p:cNvSpPr>
                <p:nvPr/>
              </p:nvSpPr>
              <p:spPr bwMode="auto">
                <a:xfrm>
                  <a:off x="2371490" y="5671713"/>
                  <a:ext cx="1550846" cy="419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8000" tIns="18000" rIns="18000" bIns="1800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rgbClr val="003467"/>
                      </a:solidFill>
                      <a:latin typeface="Tahoma" pitchFamily="34" charset="0"/>
                      <a:cs typeface="Tahoma" pitchFamily="34" charset="0"/>
                    </a:rPr>
                    <a:t>voice conversion</a:t>
                  </a:r>
                </a:p>
              </p:txBody>
            </p:sp>
          </p:grpSp>
          <p:sp>
            <p:nvSpPr>
              <p:cNvPr id="13336" name="Szövegdoboz 76"/>
              <p:cNvSpPr txBox="1">
                <a:spLocks noChangeArrowheads="1"/>
              </p:cNvSpPr>
              <p:nvPr/>
            </p:nvSpPr>
            <p:spPr bwMode="auto">
              <a:xfrm>
                <a:off x="5521682" y="2868835"/>
                <a:ext cx="1189965" cy="205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voice recorder</a:t>
                </a:r>
              </a:p>
            </p:txBody>
          </p:sp>
          <p:pic>
            <p:nvPicPr>
              <p:cNvPr id="13338" name="Picture 3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450727" y="2821419"/>
                <a:ext cx="1127334" cy="25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8" name="Egyenes összekötő nyíllal 67"/>
              <p:cNvCxnSpPr/>
              <p:nvPr/>
            </p:nvCxnSpPr>
            <p:spPr bwMode="auto">
              <a:xfrm flipV="1">
                <a:off x="5640438" y="2764098"/>
                <a:ext cx="1890507" cy="58352"/>
              </a:xfrm>
              <a:prstGeom prst="straightConnector1">
                <a:avLst/>
              </a:prstGeom>
              <a:ln w="31750" cap="rnd">
                <a:solidFill>
                  <a:srgbClr val="002E8A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41" name="Kép 68" descr="Fejhallgató.png"/>
              <p:cNvPicPr>
                <a:picLocks noChangeAspect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7530944" y="2246407"/>
                <a:ext cx="939446" cy="71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2" name="Szövegdoboz 99"/>
              <p:cNvSpPr txBox="1">
                <a:spLocks noChangeArrowheads="1"/>
              </p:cNvSpPr>
              <p:nvPr/>
            </p:nvSpPr>
            <p:spPr bwMode="auto">
              <a:xfrm>
                <a:off x="7025320" y="2936662"/>
                <a:ext cx="1296144" cy="47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Online listen-in</a:t>
                </a:r>
              </a:p>
            </p:txBody>
          </p:sp>
          <p:sp>
            <p:nvSpPr>
              <p:cNvPr id="13344" name="Szövegdoboz 71"/>
              <p:cNvSpPr txBox="1">
                <a:spLocks noChangeArrowheads="1"/>
              </p:cNvSpPr>
              <p:nvPr/>
            </p:nvSpPr>
            <p:spPr bwMode="auto">
              <a:xfrm>
                <a:off x="6721945" y="2073844"/>
                <a:ext cx="1404931" cy="22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8000" tIns="18000" rIns="18000" bIns="1800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3467"/>
                    </a:solidFill>
                    <a:latin typeface="Tahoma" pitchFamily="34" charset="0"/>
                    <a:cs typeface="Tahoma" pitchFamily="34" charset="0"/>
                  </a:rPr>
                  <a:t>microphone</a:t>
                </a:r>
              </a:p>
            </p:txBody>
          </p:sp>
          <p:cxnSp>
            <p:nvCxnSpPr>
              <p:cNvPr id="80" name="Egyenes összekötő nyíllal 79"/>
              <p:cNvCxnSpPr/>
              <p:nvPr/>
            </p:nvCxnSpPr>
            <p:spPr bwMode="auto">
              <a:xfrm rot="16200000" flipV="1">
                <a:off x="2176738" y="2467560"/>
                <a:ext cx="1896011" cy="896823"/>
              </a:xfrm>
              <a:prstGeom prst="straightConnector1">
                <a:avLst/>
              </a:prstGeom>
              <a:ln w="38100" cap="rnd">
                <a:solidFill>
                  <a:srgbClr val="002E8A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nyíllal 81"/>
              <p:cNvCxnSpPr>
                <a:stCxn id="53" idx="3"/>
              </p:cNvCxnSpPr>
              <p:nvPr/>
            </p:nvCxnSpPr>
            <p:spPr bwMode="auto">
              <a:xfrm flipH="1" flipV="1">
                <a:off x="1564575" y="3109225"/>
                <a:ext cx="130194" cy="450336"/>
              </a:xfrm>
              <a:prstGeom prst="straightConnector1">
                <a:avLst/>
              </a:prstGeom>
              <a:ln w="31750" cap="rnd">
                <a:solidFill>
                  <a:srgbClr val="FF0000"/>
                </a:solidFill>
                <a:prstDash val="solid"/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nyíllal 43"/>
              <p:cNvCxnSpPr/>
              <p:nvPr/>
            </p:nvCxnSpPr>
            <p:spPr bwMode="auto">
              <a:xfrm rot="5400000" flipH="1" flipV="1">
                <a:off x="1863129" y="1908535"/>
                <a:ext cx="602471" cy="437819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nyíllal 51"/>
              <p:cNvCxnSpPr/>
              <p:nvPr/>
            </p:nvCxnSpPr>
            <p:spPr bwMode="auto">
              <a:xfrm rot="16200000" flipV="1">
                <a:off x="1315386" y="1798610"/>
                <a:ext cx="696976" cy="563163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50" name="Picture 4" descr="C:\Users\Huuha\AppData\Local\Microsoft\Windows\Temporary Internet Files\Content.IE5\ORJKNEOF\MC900431555[1].pn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1068724" y="1124744"/>
                <a:ext cx="626165" cy="605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5" name="Egyenes összekötő nyíllal 54"/>
              <p:cNvCxnSpPr/>
              <p:nvPr/>
            </p:nvCxnSpPr>
            <p:spPr bwMode="auto">
              <a:xfrm rot="16200000" flipV="1">
                <a:off x="2073293" y="2682695"/>
                <a:ext cx="1352606" cy="1128090"/>
              </a:xfrm>
              <a:prstGeom prst="straightConnector1">
                <a:avLst/>
              </a:prstGeom>
              <a:ln w="31750" cap="rnd">
                <a:solidFill>
                  <a:srgbClr val="FF0000"/>
                </a:solidFill>
                <a:prstDash val="solid"/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nyíllal 49"/>
              <p:cNvCxnSpPr>
                <a:stCxn id="13338" idx="2"/>
              </p:cNvCxnSpPr>
              <p:nvPr/>
            </p:nvCxnSpPr>
            <p:spPr bwMode="auto">
              <a:xfrm flipH="1">
                <a:off x="5002822" y="3077476"/>
                <a:ext cx="11573" cy="463158"/>
              </a:xfrm>
              <a:prstGeom prst="straightConnector1">
                <a:avLst/>
              </a:prstGeom>
              <a:ln w="31750">
                <a:solidFill>
                  <a:srgbClr val="002E8A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Szövegdoboz 46"/>
              <p:cNvSpPr txBox="1"/>
              <p:nvPr/>
            </p:nvSpPr>
            <p:spPr>
              <a:xfrm>
                <a:off x="3929058" y="2285992"/>
                <a:ext cx="20002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  <p:cxnSp>
            <p:nvCxnSpPr>
              <p:cNvPr id="51" name="Egyenes összekötő nyíllal 50"/>
              <p:cNvCxnSpPr/>
              <p:nvPr/>
            </p:nvCxnSpPr>
            <p:spPr bwMode="auto">
              <a:xfrm>
                <a:off x="4932038" y="2276872"/>
                <a:ext cx="0" cy="504056"/>
              </a:xfrm>
              <a:prstGeom prst="straightConnector1">
                <a:avLst/>
              </a:prstGeom>
              <a:ln w="31750">
                <a:solidFill>
                  <a:srgbClr val="002E8A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nyíllal 64"/>
              <p:cNvCxnSpPr/>
              <p:nvPr/>
            </p:nvCxnSpPr>
            <p:spPr bwMode="auto">
              <a:xfrm flipH="1">
                <a:off x="5364086" y="2348881"/>
                <a:ext cx="1765" cy="432049"/>
              </a:xfrm>
              <a:prstGeom prst="straightConnector1">
                <a:avLst/>
              </a:prstGeom>
              <a:ln w="31750" cap="rnd">
                <a:solidFill>
                  <a:srgbClr val="002E8A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39" name="Kép 66" descr="Asztali mikrofon.png"/>
              <p:cNvPicPr>
                <a:picLocks noChangeAspect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357818" y="2285992"/>
                <a:ext cx="642942" cy="417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Egyenes összekötő nyíllal 70"/>
              <p:cNvCxnSpPr/>
              <p:nvPr/>
            </p:nvCxnSpPr>
            <p:spPr bwMode="auto">
              <a:xfrm flipH="1">
                <a:off x="5912946" y="2246407"/>
                <a:ext cx="910124" cy="305014"/>
              </a:xfrm>
              <a:prstGeom prst="straightConnector1">
                <a:avLst/>
              </a:prstGeom>
              <a:ln w="31750" cap="rnd">
                <a:solidFill>
                  <a:srgbClr val="002E8A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107504" y="4437112"/>
            <a:ext cx="4536504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2" indent="-285750">
              <a:spcBef>
                <a:spcPts val="600"/>
              </a:spcBef>
            </a:pPr>
            <a:r>
              <a:rPr lang="hu-HU" sz="1400" b="1" u="sng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Hatékonyabb minőségbiztosítás</a:t>
            </a:r>
          </a:p>
          <a:p>
            <a:pPr marL="354013" lvl="2" indent="-285750">
              <a:spcBef>
                <a:spcPts val="600"/>
              </a:spcBef>
            </a:pPr>
            <a:endParaRPr lang="en-US" sz="800" b="1" u="sng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FontTx/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Hatékonyabb panaszkezelés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Hatékonyabb ügyfél kommunikáció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US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Online</a:t>
            </a: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behallgatás azonnali ellenőrzést és beavatkozást tesz lehetővé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Magasabb szintű minőségbiztosítás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Leegyszerűsíti az oktatást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4572000" y="4437112"/>
            <a:ext cx="4427984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2" indent="-285750">
              <a:spcBef>
                <a:spcPts val="600"/>
              </a:spcBef>
            </a:pPr>
            <a:r>
              <a:rPr lang="hu-HU" sz="1400" b="1" u="sng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Azonnali Piackutatási Adatok</a:t>
            </a:r>
          </a:p>
          <a:p>
            <a:pPr marL="354013" lvl="2" indent="-285750">
              <a:spcBef>
                <a:spcPts val="600"/>
              </a:spcBef>
            </a:pPr>
            <a:endParaRPr lang="en-US" sz="800" b="1" u="sng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Saját adatbázis építése elemzési célokra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14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arketing</a:t>
            </a:r>
            <a:r>
              <a:rPr lang="en-US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kampányok ellenőrzése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354013" lvl="2" indent="-285750">
              <a:spcBef>
                <a:spcPts val="0"/>
              </a:spcBef>
              <a:spcAft>
                <a:spcPts val="400"/>
              </a:spcAft>
              <a:buBlip>
                <a:blip r:embed="rId3"/>
              </a:buBlip>
            </a:pPr>
            <a:r>
              <a:rPr lang="hu-HU" sz="14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Azonnali ügyfél </a:t>
            </a:r>
            <a:r>
              <a:rPr lang="hu-HU" sz="140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elégedettségi visszajelzés (NPS)</a:t>
            </a:r>
            <a:endParaRPr lang="en-US" sz="14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928938" y="188640"/>
            <a:ext cx="5757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Integrációs  lehetőségek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5C64E-FF65-418F-A78E-2176748D7E32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31748" name="Cím 1"/>
          <p:cNvSpPr txBox="1">
            <a:spLocks/>
          </p:cNvSpPr>
          <p:nvPr/>
        </p:nvSpPr>
        <p:spPr bwMode="auto">
          <a:xfrm>
            <a:off x="642938" y="764705"/>
            <a:ext cx="8177534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Integrációs pontok: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Integrálódás MÁV Start „UTAS” rendszer adatbázishoz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Integrálódás MÁV Start állomási utas-tájékoztató rendszerhez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Integrálódás MÁV Start on-line GPS adatokhoz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Integrálódás </a:t>
            </a:r>
            <a:r>
              <a:rPr lang="hu-HU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ELVIRA-hoz</a:t>
            </a: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(menetrendszerinti járatinformációk)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Integrálódás egyéb informatikai rendszerekhez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642938" y="3140969"/>
            <a:ext cx="81775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További fejlesztési lehetőségek: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On-line </a:t>
            </a: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tömegközlekedési információk vonat csatlakozásokhoz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Hűségprogramok PIN kóddal/hűségkártyával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Elektronikus panaszkezelés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e-</a:t>
            </a: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panaszkönyv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n-line </a:t>
            </a: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jegyvásárlás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On-line biztosításkötés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On-line vásárlás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Elektronikus aláírás szolgáltatás megrendelésnél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u-H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Piackutatási adatok: utas elégedettségi kérdőívek</a:t>
            </a:r>
          </a:p>
        </p:txBody>
      </p:sp>
    </p:spTree>
    <p:extLst>
      <p:ext uri="{BB962C8B-B14F-4D97-AF65-F5344CB8AC3E}">
        <p14:creationId xmlns:p14="http://schemas.microsoft.com/office/powerpoint/2010/main" val="200853237"/>
      </p:ext>
    </p:extLst>
  </p:cSld>
  <p:clrMapOvr>
    <a:masterClrMapping/>
  </p:clrMapOvr>
  <p:transition spd="med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243263" y="188640"/>
            <a:ext cx="5505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Példa; Elővárosi közlekedés 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7" name="Cím 1"/>
          <p:cNvSpPr txBox="1">
            <a:spLocks/>
          </p:cNvSpPr>
          <p:nvPr/>
        </p:nvSpPr>
        <p:spPr bwMode="auto">
          <a:xfrm>
            <a:off x="428596" y="980728"/>
            <a:ext cx="72397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447675" lvl="1" indent="-447675" eaLnBrk="0" hangingPunct="0"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„Kocsikba 2-3 intelligens kijelző, ha szükséges akkor ezek összekötve egy szerverre, vagy maga a kijelző egyben a számítógép is.”</a:t>
            </a:r>
          </a:p>
          <a:p>
            <a:pPr marL="447675" lvl="1" indent="-447675" eaLnBrk="0" hangingPunct="0">
              <a:spcBef>
                <a:spcPts val="0"/>
              </a:spcBef>
              <a:defRPr/>
            </a:pPr>
            <a:endParaRPr lang="hu-H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47675" lvl="1" indent="-447675" eaLnBrk="0" hangingPunct="0"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„A jegyvizsgáló a kijelzőkön megadja a vonatszámát (vagy  a kijelzőkre tett vonalkód leolvasásával ) vonathoz rendeli a kijelzőket.„</a:t>
            </a:r>
          </a:p>
          <a:p>
            <a:pPr marL="447675" lvl="1" indent="-447675" eaLnBrk="0" hangingPunct="0">
              <a:spcBef>
                <a:spcPts val="0"/>
              </a:spcBef>
              <a:defRPr/>
            </a:pPr>
            <a:endParaRPr lang="hu-H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47675" lvl="1" indent="-447675" eaLnBrk="0" hangingPunct="0"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„A központi szerveren rögzítve van, hogy melyik vonat milyen szöveget és hangot milyen  sorrendben, milyen vezérlő jeleket (idő, GPS stb.) követve fog lejátszani.”</a:t>
            </a:r>
          </a:p>
          <a:p>
            <a:pPr marL="0" lvl="1" eaLnBrk="0" hangingPunct="0">
              <a:spcBef>
                <a:spcPts val="0"/>
              </a:spcBef>
              <a:defRPr/>
            </a:pPr>
            <a:endParaRPr lang="hu-H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47675" lvl="1" indent="-447675" eaLnBrk="0" hangingPunct="0"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„A kijelzők a vonathoz tartozó információkat megjelenítik.”</a:t>
            </a:r>
          </a:p>
          <a:p>
            <a:pPr marL="0" lvl="1" eaLnBrk="0" hangingPunct="0">
              <a:spcBef>
                <a:spcPts val="0"/>
              </a:spcBef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47675" lvl="1" indent="-447675" eaLnBrk="0" hangingPunct="0">
              <a:spcBef>
                <a:spcPts val="0"/>
              </a:spcBef>
              <a:buBlip>
                <a:blip r:embed="rId2"/>
              </a:buBlip>
              <a:defRPr/>
            </a:pPr>
            <a:r>
              <a:rPr lang="hu-H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„A GPS információkat vagy saját vevő alapján vagy Mobil adatkapcsolattal  az UTAS adatbázisból letölti folyamatosan, és frissíti a megjelenítési információkat.</a:t>
            </a:r>
          </a:p>
        </p:txBody>
      </p:sp>
      <p:sp>
        <p:nvSpPr>
          <p:cNvPr id="26628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641C65-FDFD-49BD-BCBE-248E7AB5CD66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11" name="Kép 10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1484784"/>
            <a:ext cx="1462960" cy="1091592"/>
          </a:xfrm>
          <a:prstGeom prst="rect">
            <a:avLst/>
          </a:prstGeom>
        </p:spPr>
      </p:pic>
      <p:pic>
        <p:nvPicPr>
          <p:cNvPr id="12" name="Kép 30" descr="ISSIS Serv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34739" y="4581128"/>
            <a:ext cx="12630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400_F_17113314_NhObJCtTS5vst6D8hXEqhM0HhAaMQvg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488" y="1588823"/>
            <a:ext cx="428628" cy="428628"/>
          </a:xfrm>
          <a:prstGeom prst="rect">
            <a:avLst/>
          </a:prstGeom>
        </p:spPr>
      </p:pic>
      <p:pic>
        <p:nvPicPr>
          <p:cNvPr id="9" name="Kép 8" descr="400_F_17113314_NhObJCtTS5vst6D8hXEqhM0HhAaMQvg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31840" y="2800344"/>
            <a:ext cx="428628" cy="428628"/>
          </a:xfrm>
          <a:prstGeom prst="rect">
            <a:avLst/>
          </a:prstGeom>
        </p:spPr>
      </p:pic>
      <p:pic>
        <p:nvPicPr>
          <p:cNvPr id="10" name="Kép 9" descr="400_F_17113314_NhObJCtTS5vst6D8hXEqhM0HhAaMQvg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14178" y="4293096"/>
            <a:ext cx="428628" cy="428628"/>
          </a:xfrm>
          <a:prstGeom prst="rect">
            <a:avLst/>
          </a:prstGeom>
        </p:spPr>
      </p:pic>
      <p:pic>
        <p:nvPicPr>
          <p:cNvPr id="13" name="Kép 12" descr="400_F_17113314_NhObJCtTS5vst6D8hXEqhM0HhAaMQvg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90729" y="5905254"/>
            <a:ext cx="428628" cy="428628"/>
          </a:xfrm>
          <a:prstGeom prst="rect">
            <a:avLst/>
          </a:prstGeom>
        </p:spPr>
      </p:pic>
      <p:pic>
        <p:nvPicPr>
          <p:cNvPr id="14" name="Kép 13" descr="400_F_17113314_NhObJCtTS5vst6D8hXEqhM0HhAaMQvg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15206" y="3717032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000"/>
      </p:ext>
    </p:extLst>
  </p:cSld>
  <p:clrMapOvr>
    <a:masterClrMapping/>
  </p:clrMapOvr>
  <p:transition spd="med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51"/>
          <p:cNvGrpSpPr>
            <a:grpSpLocks/>
          </p:cNvGrpSpPr>
          <p:nvPr/>
        </p:nvGrpSpPr>
        <p:grpSpPr bwMode="auto">
          <a:xfrm>
            <a:off x="323850" y="1125265"/>
            <a:ext cx="8496300" cy="5574828"/>
            <a:chOff x="323528" y="1125209"/>
            <a:chExt cx="8496944" cy="5574884"/>
          </a:xfrm>
        </p:grpSpPr>
        <p:sp>
          <p:nvSpPr>
            <p:cNvPr id="6" name="Lekerekített téglalap 5"/>
            <p:cNvSpPr/>
            <p:nvPr/>
          </p:nvSpPr>
          <p:spPr>
            <a:xfrm>
              <a:off x="323528" y="4353744"/>
              <a:ext cx="2737057" cy="2346349"/>
            </a:xfrm>
            <a:prstGeom prst="roundRect">
              <a:avLst>
                <a:gd name="adj" fmla="val 6453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02" name="Lekerekített téglalap 5"/>
            <p:cNvSpPr/>
            <p:nvPr/>
          </p:nvSpPr>
          <p:spPr>
            <a:xfrm>
              <a:off x="323528" y="1268530"/>
              <a:ext cx="6248888" cy="2797873"/>
            </a:xfrm>
            <a:prstGeom prst="roundRect">
              <a:avLst>
                <a:gd name="adj" fmla="val 6453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pic>
          <p:nvPicPr>
            <p:cNvPr id="9222" name="Kép 6" descr="CIB logo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79516" y="2852897"/>
              <a:ext cx="1588692" cy="277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Kép 7" descr="Erste logo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9725" y="2571703"/>
              <a:ext cx="1071651" cy="29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Kép 8" descr="Generali logo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14887" y="3571845"/>
              <a:ext cx="1269608" cy="23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Kép 9" descr="Metro logo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8282" y="6215077"/>
              <a:ext cx="1152130" cy="30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Kép 11" descr="Uniqua logo.pn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07839" y="3284950"/>
              <a:ext cx="707757" cy="54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Kép 12" descr="UPC logo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56839" y="4643425"/>
              <a:ext cx="814599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Kép 13" descr="Photel logo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9725" y="5429251"/>
              <a:ext cx="1368152" cy="36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Kép 17" descr="E.on logo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214783" y="5857884"/>
              <a:ext cx="890378" cy="58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Kép 34" descr="Commerzbank logo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835489" y="1484732"/>
              <a:ext cx="2071859" cy="32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Kép 12" descr="UPC logo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997062" y="4500548"/>
              <a:ext cx="727344" cy="6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Kép 15" descr="BKV logo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572000" y="5357813"/>
              <a:ext cx="1208829" cy="44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Kép 18" descr="MAV logo.jpg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5214991" y="6000761"/>
              <a:ext cx="556486" cy="55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Kép 39" descr="Allianz logo.pn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71169" y="3596956"/>
              <a:ext cx="928764" cy="26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Kép 42" descr="Posta Biztosító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5292135" y="1484732"/>
              <a:ext cx="744922" cy="40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Kép 8" descr="Generali logo.png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6358085" y="5715006"/>
              <a:ext cx="980854" cy="18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6" descr="http://www.trader-finance.fr/images/cac-40-gdf-suez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7429737" y="6215077"/>
              <a:ext cx="1224136" cy="3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Kép 47" descr="Tigáz logo.png"/>
            <p:cNvPicPr>
              <a:picLocks noChangeAspect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6286642" y="6286515"/>
              <a:ext cx="636879" cy="24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6" descr="http://www.trader-finance.fr/images/cac-40-gdf-suez.png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3357462" y="5214935"/>
              <a:ext cx="1435985" cy="38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Kép 47" descr="Tigáz logo.png"/>
            <p:cNvPicPr>
              <a:picLocks noChangeAspect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3357462" y="4643425"/>
              <a:ext cx="936104" cy="3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ekerekített téglalap 48"/>
            <p:cNvSpPr/>
            <p:nvPr/>
          </p:nvSpPr>
          <p:spPr>
            <a:xfrm>
              <a:off x="3203471" y="4353744"/>
              <a:ext cx="2737057" cy="2346349"/>
            </a:xfrm>
            <a:prstGeom prst="roundRect">
              <a:avLst>
                <a:gd name="adj" fmla="val 6453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Lekerekített téglalap 49"/>
            <p:cNvSpPr/>
            <p:nvPr/>
          </p:nvSpPr>
          <p:spPr>
            <a:xfrm>
              <a:off x="6083415" y="4353744"/>
              <a:ext cx="2737057" cy="2346349"/>
            </a:xfrm>
            <a:prstGeom prst="roundRect">
              <a:avLst>
                <a:gd name="adj" fmla="val 6453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Lekerekített téglalap 52"/>
            <p:cNvSpPr/>
            <p:nvPr/>
          </p:nvSpPr>
          <p:spPr>
            <a:xfrm>
              <a:off x="539444" y="4210867"/>
              <a:ext cx="2376668" cy="287341"/>
            </a:xfrm>
            <a:prstGeom prst="roundRect">
              <a:avLst/>
            </a:prstGeom>
            <a:solidFill>
              <a:srgbClr val="B4A17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303090"/>
                </a:buClr>
                <a:buSzPct val="75000"/>
                <a:defRPr/>
              </a:pPr>
              <a:r>
                <a:rPr lang="hu-HU" sz="1400" b="1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Ügyfélszolgálatok</a:t>
              </a:r>
            </a:p>
          </p:txBody>
        </p:sp>
        <p:sp>
          <p:nvSpPr>
            <p:cNvPr id="54" name="Lekerekített téglalap 53"/>
            <p:cNvSpPr/>
            <p:nvPr/>
          </p:nvSpPr>
          <p:spPr>
            <a:xfrm>
              <a:off x="3401924" y="4210867"/>
              <a:ext cx="2376667" cy="287341"/>
            </a:xfrm>
            <a:prstGeom prst="roundRect">
              <a:avLst/>
            </a:prstGeom>
            <a:solidFill>
              <a:srgbClr val="B4A17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303090"/>
                </a:buClr>
                <a:buSzPct val="75000"/>
                <a:defRPr/>
              </a:pPr>
              <a:r>
                <a:rPr lang="hu-HU" sz="1400" b="1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Közszolgáltatók</a:t>
              </a:r>
            </a:p>
          </p:txBody>
        </p:sp>
        <p:sp>
          <p:nvSpPr>
            <p:cNvPr id="55" name="Lekerekített téglalap 54"/>
            <p:cNvSpPr/>
            <p:nvPr/>
          </p:nvSpPr>
          <p:spPr>
            <a:xfrm>
              <a:off x="6272342" y="4210867"/>
              <a:ext cx="2376667" cy="287341"/>
            </a:xfrm>
            <a:prstGeom prst="roundRect">
              <a:avLst/>
            </a:prstGeom>
            <a:solidFill>
              <a:srgbClr val="B4A17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303090"/>
                </a:buClr>
                <a:buSzPct val="75000"/>
                <a:defRPr/>
              </a:pPr>
              <a:r>
                <a:rPr lang="hu-HU" sz="1400" b="1" dirty="0" err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WIOVoice</a:t>
              </a:r>
              <a:endParaRPr lang="hu-HU" sz="1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Lekerekített téglalap 55"/>
            <p:cNvSpPr/>
            <p:nvPr/>
          </p:nvSpPr>
          <p:spPr>
            <a:xfrm>
              <a:off x="539444" y="1125209"/>
              <a:ext cx="2952974" cy="287340"/>
            </a:xfrm>
            <a:prstGeom prst="roundRect">
              <a:avLst/>
            </a:prstGeom>
            <a:solidFill>
              <a:srgbClr val="B4A17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303090"/>
                </a:buClr>
                <a:buSzPct val="75000"/>
                <a:defRPr/>
              </a:pPr>
              <a:r>
                <a:rPr lang="hu-HU" sz="1400" b="1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Pénzügyi szektor</a:t>
              </a:r>
            </a:p>
          </p:txBody>
        </p:sp>
        <p:pic>
          <p:nvPicPr>
            <p:cNvPr id="9252" name="Kép 57" descr="Equilor logo.png"/>
            <p:cNvPicPr>
              <a:picLocks noChangeAspect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3779852" y="2708880"/>
              <a:ext cx="164457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Kép 58" descr="K&amp;H logo.png"/>
            <p:cNvPicPr>
              <a:picLocks noChangeAspect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2771664" y="3284950"/>
              <a:ext cx="476387" cy="500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4" name="Kép 59" descr="DRB Bank logo.png"/>
            <p:cNvPicPr>
              <a:picLocks noChangeAspect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6215199" y="4714864"/>
              <a:ext cx="785878" cy="41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9" name="Kép 64" descr="TATA logo.png"/>
            <p:cNvPicPr>
              <a:picLocks noChangeAspect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2142924" y="5143496"/>
              <a:ext cx="662758" cy="56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0" name="Kép 65" descr="Főgáz logo.png"/>
            <p:cNvPicPr>
              <a:picLocks noChangeAspect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4786330" y="4642138"/>
              <a:ext cx="1082915" cy="48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1" name="Kép 66" descr="Cashline logo.png"/>
            <p:cNvPicPr>
              <a:picLocks noChangeAspect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2123542" y="1916784"/>
              <a:ext cx="1224640" cy="697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2" name="Kép 67" descr="SPB logo.png"/>
            <p:cNvPicPr>
              <a:picLocks noChangeAspect="1"/>
            </p:cNvPicPr>
            <p:nvPr/>
          </p:nvPicPr>
          <p:blipFill>
            <a:blip r:embed="rId28" cstate="email"/>
            <a:srcRect/>
            <a:stretch>
              <a:fillRect/>
            </a:stretch>
          </p:blipFill>
          <p:spPr bwMode="auto">
            <a:xfrm>
              <a:off x="1714263" y="3286090"/>
              <a:ext cx="661946" cy="61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3" name="Kép 68" descr="Takarékbank logo.png"/>
            <p:cNvPicPr>
              <a:picLocks noChangeAspect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3491798" y="2132810"/>
              <a:ext cx="1800200" cy="45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Szövegdoboz 67"/>
          <p:cNvSpPr txBox="1"/>
          <p:nvPr/>
        </p:nvSpPr>
        <p:spPr bwMode="auto">
          <a:xfrm>
            <a:off x="6660232" y="116632"/>
            <a:ext cx="233136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Referenciák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Dia számának hely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pic>
        <p:nvPicPr>
          <p:cNvPr id="52" name="Kép 51" descr="TARR logo.png"/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7643834" y="5643578"/>
            <a:ext cx="864096" cy="329550"/>
          </a:xfrm>
          <a:prstGeom prst="rect">
            <a:avLst/>
          </a:prstGeom>
        </p:spPr>
      </p:pic>
      <p:pic>
        <p:nvPicPr>
          <p:cNvPr id="58" name="Kép 57" descr="TARR logo.png"/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2071670" y="4643446"/>
            <a:ext cx="864096" cy="329550"/>
          </a:xfrm>
          <a:prstGeom prst="rect">
            <a:avLst/>
          </a:prstGeom>
        </p:spPr>
      </p:pic>
      <p:pic>
        <p:nvPicPr>
          <p:cNvPr id="60" name="Kép 59" descr="metlife.jpg"/>
          <p:cNvPicPr>
            <a:picLocks noChangeAspect="1"/>
          </p:cNvPicPr>
          <p:nvPr/>
        </p:nvPicPr>
        <p:blipFill>
          <a:blip r:embed="rId31" cstate="email"/>
          <a:stretch>
            <a:fillRect/>
          </a:stretch>
        </p:blipFill>
        <p:spPr>
          <a:xfrm>
            <a:off x="6357950" y="5357826"/>
            <a:ext cx="676661" cy="157160"/>
          </a:xfrm>
          <a:prstGeom prst="rect">
            <a:avLst/>
          </a:prstGeom>
        </p:spPr>
      </p:pic>
      <p:pic>
        <p:nvPicPr>
          <p:cNvPr id="61" name="Kép 60" descr="signal.jp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>
            <a:off x="7500958" y="5214950"/>
            <a:ext cx="714380" cy="225029"/>
          </a:xfrm>
          <a:prstGeom prst="rect">
            <a:avLst/>
          </a:prstGeom>
        </p:spPr>
      </p:pic>
      <p:pic>
        <p:nvPicPr>
          <p:cNvPr id="62" name="Kép 61" descr="genertel.jpg"/>
          <p:cNvPicPr>
            <a:picLocks noChangeAspect="1"/>
          </p:cNvPicPr>
          <p:nvPr/>
        </p:nvPicPr>
        <p:blipFill>
          <a:blip r:embed="rId33" cstate="email"/>
          <a:stretch>
            <a:fillRect/>
          </a:stretch>
        </p:blipFill>
        <p:spPr>
          <a:xfrm>
            <a:off x="500034" y="3143248"/>
            <a:ext cx="1138236" cy="354033"/>
          </a:xfrm>
          <a:prstGeom prst="rect">
            <a:avLst/>
          </a:prstGeom>
        </p:spPr>
      </p:pic>
      <p:pic>
        <p:nvPicPr>
          <p:cNvPr id="63" name="Kép 62" descr="metlife.jpg"/>
          <p:cNvPicPr>
            <a:picLocks noChangeAspect="1"/>
          </p:cNvPicPr>
          <p:nvPr/>
        </p:nvPicPr>
        <p:blipFill>
          <a:blip r:embed="rId31" cstate="email"/>
          <a:stretch>
            <a:fillRect/>
          </a:stretch>
        </p:blipFill>
        <p:spPr>
          <a:xfrm>
            <a:off x="5643570" y="2714620"/>
            <a:ext cx="676661" cy="157160"/>
          </a:xfrm>
          <a:prstGeom prst="rect">
            <a:avLst/>
          </a:prstGeom>
        </p:spPr>
      </p:pic>
      <p:pic>
        <p:nvPicPr>
          <p:cNvPr id="64" name="Kép 63" descr="coface 2.jpg"/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>
            <a:off x="5436096" y="2060848"/>
            <a:ext cx="928694" cy="257850"/>
          </a:xfrm>
          <a:prstGeom prst="rect">
            <a:avLst/>
          </a:prstGeom>
        </p:spPr>
      </p:pic>
      <p:pic>
        <p:nvPicPr>
          <p:cNvPr id="65" name="Kép 64" descr="intrum.jpg"/>
          <p:cNvPicPr>
            <a:picLocks noChangeAspect="1"/>
          </p:cNvPicPr>
          <p:nvPr/>
        </p:nvPicPr>
        <p:blipFill>
          <a:blip r:embed="rId35" cstate="email"/>
          <a:stretch>
            <a:fillRect/>
          </a:stretch>
        </p:blipFill>
        <p:spPr>
          <a:xfrm>
            <a:off x="4716016" y="3140968"/>
            <a:ext cx="1494503" cy="321133"/>
          </a:xfrm>
          <a:prstGeom prst="rect">
            <a:avLst/>
          </a:prstGeom>
        </p:spPr>
      </p:pic>
      <p:pic>
        <p:nvPicPr>
          <p:cNvPr id="66" name="Kép 65" descr="EOS.jpg"/>
          <p:cNvPicPr>
            <a:picLocks noChangeAspect="1"/>
          </p:cNvPicPr>
          <p:nvPr/>
        </p:nvPicPr>
        <p:blipFill>
          <a:blip r:embed="rId36" cstate="email"/>
          <a:stretch>
            <a:fillRect/>
          </a:stretch>
        </p:blipFill>
        <p:spPr>
          <a:xfrm>
            <a:off x="4283968" y="1556792"/>
            <a:ext cx="452439" cy="452439"/>
          </a:xfrm>
          <a:prstGeom prst="rect">
            <a:avLst/>
          </a:prstGeom>
        </p:spPr>
      </p:pic>
      <p:pic>
        <p:nvPicPr>
          <p:cNvPr id="67" name="Kép 66" descr="index.jpg"/>
          <p:cNvPicPr>
            <a:picLocks noChangeAspect="1"/>
          </p:cNvPicPr>
          <p:nvPr/>
        </p:nvPicPr>
        <p:blipFill>
          <a:blip r:embed="rId37" cstate="email"/>
          <a:stretch>
            <a:fillRect/>
          </a:stretch>
        </p:blipFill>
        <p:spPr>
          <a:xfrm>
            <a:off x="428596" y="1500174"/>
            <a:ext cx="1285883" cy="426423"/>
          </a:xfrm>
          <a:prstGeom prst="rect">
            <a:avLst/>
          </a:prstGeom>
        </p:spPr>
      </p:pic>
      <p:pic>
        <p:nvPicPr>
          <p:cNvPr id="69" name="Kép 68" descr="gysev_logo_kozepes_x6tg.jpg"/>
          <p:cNvPicPr>
            <a:picLocks noChangeAspect="1"/>
          </p:cNvPicPr>
          <p:nvPr/>
        </p:nvPicPr>
        <p:blipFill>
          <a:blip r:embed="rId38" cstate="email"/>
          <a:stretch>
            <a:fillRect/>
          </a:stretch>
        </p:blipFill>
        <p:spPr>
          <a:xfrm>
            <a:off x="3357554" y="5929330"/>
            <a:ext cx="571504" cy="617796"/>
          </a:xfrm>
          <a:prstGeom prst="rect">
            <a:avLst/>
          </a:prstGeom>
        </p:spPr>
      </p:pic>
      <p:pic>
        <p:nvPicPr>
          <p:cNvPr id="70" name="Kép 69" descr="logo_medicover-1.jpg"/>
          <p:cNvPicPr>
            <a:picLocks noChangeAspect="1"/>
          </p:cNvPicPr>
          <p:nvPr/>
        </p:nvPicPr>
        <p:blipFill>
          <a:blip r:embed="rId39" cstate="email"/>
          <a:stretch>
            <a:fillRect/>
          </a:stretch>
        </p:blipFill>
        <p:spPr>
          <a:xfrm>
            <a:off x="2000232" y="6143644"/>
            <a:ext cx="690559" cy="497202"/>
          </a:xfrm>
          <a:prstGeom prst="rect">
            <a:avLst/>
          </a:prstGeom>
        </p:spPr>
      </p:pic>
      <p:pic>
        <p:nvPicPr>
          <p:cNvPr id="71" name="Kép 70" descr="diakhitel_logo.jpg"/>
          <p:cNvPicPr>
            <a:picLocks noChangeAspect="1"/>
          </p:cNvPicPr>
          <p:nvPr/>
        </p:nvPicPr>
        <p:blipFill>
          <a:blip r:embed="rId40" cstate="email"/>
          <a:stretch>
            <a:fillRect/>
          </a:stretch>
        </p:blipFill>
        <p:spPr>
          <a:xfrm>
            <a:off x="500034" y="2071678"/>
            <a:ext cx="1298873" cy="357190"/>
          </a:xfrm>
          <a:prstGeom prst="rect">
            <a:avLst/>
          </a:prstGeom>
        </p:spPr>
      </p:pic>
      <p:pic>
        <p:nvPicPr>
          <p:cNvPr id="72" name="Kép 71" descr="nu_skin_circle_logo.jpg"/>
          <p:cNvPicPr>
            <a:picLocks noChangeAspect="1"/>
          </p:cNvPicPr>
          <p:nvPr/>
        </p:nvPicPr>
        <p:blipFill>
          <a:blip r:embed="rId41" cstate="email"/>
          <a:stretch>
            <a:fillRect/>
          </a:stretch>
        </p:blipFill>
        <p:spPr>
          <a:xfrm>
            <a:off x="1285852" y="4643446"/>
            <a:ext cx="500059" cy="500059"/>
          </a:xfrm>
          <a:prstGeom prst="rect">
            <a:avLst/>
          </a:prstGeom>
        </p:spPr>
      </p:pic>
      <p:pic>
        <p:nvPicPr>
          <p:cNvPr id="57" name="Kép 56" descr="T.jpg"/>
          <p:cNvPicPr>
            <a:picLocks noChangeAspect="1"/>
          </p:cNvPicPr>
          <p:nvPr/>
        </p:nvPicPr>
        <p:blipFill>
          <a:blip r:embed="rId42" cstate="email"/>
          <a:stretch>
            <a:fillRect/>
          </a:stretch>
        </p:blipFill>
        <p:spPr>
          <a:xfrm>
            <a:off x="1500166" y="5857892"/>
            <a:ext cx="1495419" cy="308771"/>
          </a:xfrm>
          <a:prstGeom prst="rect">
            <a:avLst/>
          </a:prstGeom>
        </p:spPr>
      </p:pic>
      <p:sp>
        <p:nvSpPr>
          <p:cNvPr id="59" name="Lekerekített téglalap 58"/>
          <p:cNvSpPr/>
          <p:nvPr/>
        </p:nvSpPr>
        <p:spPr bwMode="auto">
          <a:xfrm>
            <a:off x="6681803" y="1285860"/>
            <a:ext cx="2119308" cy="2786082"/>
          </a:xfrm>
          <a:prstGeom prst="roundRect">
            <a:avLst>
              <a:gd name="adj" fmla="val 6453"/>
            </a:avLst>
          </a:prstGeom>
          <a:noFill/>
          <a:ln w="9525" cap="flat" cmpd="sng" algn="ctr">
            <a:solidFill>
              <a:srgbClr val="80808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73" name="Lekerekített téglalap 72"/>
          <p:cNvSpPr/>
          <p:nvPr/>
        </p:nvSpPr>
        <p:spPr bwMode="auto">
          <a:xfrm>
            <a:off x="6886592" y="1142984"/>
            <a:ext cx="1733545" cy="341192"/>
          </a:xfrm>
          <a:prstGeom prst="roundRect">
            <a:avLst/>
          </a:prstGeom>
          <a:solidFill>
            <a:srgbClr val="B4A17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 algn="ctr" fontAlgn="auto">
              <a:spcBef>
                <a:spcPct val="20000"/>
              </a:spcBef>
              <a:spcAft>
                <a:spcPts val="0"/>
              </a:spcAft>
              <a:buClr>
                <a:srgbClr val="303090"/>
              </a:buClr>
              <a:buSzPct val="75000"/>
              <a:defRPr/>
            </a:pPr>
            <a:r>
              <a:rPr lang="hu-HU" sz="1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Szakszolgálatok</a:t>
            </a:r>
          </a:p>
        </p:txBody>
      </p:sp>
      <p:pic>
        <p:nvPicPr>
          <p:cNvPr id="75" name="Kép 74" descr="katasztrofavedelem.jpg"/>
          <p:cNvPicPr>
            <a:picLocks noChangeAspect="1"/>
          </p:cNvPicPr>
          <p:nvPr/>
        </p:nvPicPr>
        <p:blipFill>
          <a:blip r:embed="rId43" cstate="email"/>
          <a:stretch>
            <a:fillRect/>
          </a:stretch>
        </p:blipFill>
        <p:spPr>
          <a:xfrm>
            <a:off x="6786578" y="1571612"/>
            <a:ext cx="1000132" cy="659507"/>
          </a:xfrm>
          <a:prstGeom prst="rect">
            <a:avLst/>
          </a:prstGeom>
        </p:spPr>
      </p:pic>
      <p:pic>
        <p:nvPicPr>
          <p:cNvPr id="76" name="Kép 75" descr="magyar-honvedseg.jpg"/>
          <p:cNvPicPr>
            <a:picLocks noChangeAspect="1"/>
          </p:cNvPicPr>
          <p:nvPr/>
        </p:nvPicPr>
        <p:blipFill>
          <a:blip r:embed="rId44" cstate="email"/>
          <a:stretch>
            <a:fillRect/>
          </a:stretch>
        </p:blipFill>
        <p:spPr>
          <a:xfrm>
            <a:off x="6929454" y="2428868"/>
            <a:ext cx="714380" cy="680362"/>
          </a:xfrm>
          <a:prstGeom prst="rect">
            <a:avLst/>
          </a:prstGeom>
        </p:spPr>
      </p:pic>
      <p:pic>
        <p:nvPicPr>
          <p:cNvPr id="77" name="Kép 76" descr="201103281007_rendorseg_logo.jpg"/>
          <p:cNvPicPr>
            <a:picLocks noChangeAspect="1"/>
          </p:cNvPicPr>
          <p:nvPr/>
        </p:nvPicPr>
        <p:blipFill>
          <a:blip r:embed="rId45" cstate="email"/>
          <a:stretch>
            <a:fillRect/>
          </a:stretch>
        </p:blipFill>
        <p:spPr>
          <a:xfrm>
            <a:off x="8001025" y="1571612"/>
            <a:ext cx="571504" cy="666755"/>
          </a:xfrm>
          <a:prstGeom prst="rect">
            <a:avLst/>
          </a:prstGeom>
        </p:spPr>
      </p:pic>
      <p:pic>
        <p:nvPicPr>
          <p:cNvPr id="78" name="Kép 77" descr="budapest airport.jpg"/>
          <p:cNvPicPr>
            <a:picLocks noChangeAspect="1"/>
          </p:cNvPicPr>
          <p:nvPr/>
        </p:nvPicPr>
        <p:blipFill>
          <a:blip r:embed="rId46" cstate="email"/>
          <a:stretch>
            <a:fillRect/>
          </a:stretch>
        </p:blipFill>
        <p:spPr>
          <a:xfrm>
            <a:off x="6929454" y="3429000"/>
            <a:ext cx="729719" cy="408743"/>
          </a:xfrm>
          <a:prstGeom prst="rect">
            <a:avLst/>
          </a:prstGeom>
        </p:spPr>
      </p:pic>
      <p:pic>
        <p:nvPicPr>
          <p:cNvPr id="79" name="Kép 78" descr="omsz_logo.jpg"/>
          <p:cNvPicPr>
            <a:picLocks noChangeAspect="1"/>
          </p:cNvPicPr>
          <p:nvPr/>
        </p:nvPicPr>
        <p:blipFill>
          <a:blip r:embed="rId47" cstate="email"/>
          <a:stretch>
            <a:fillRect/>
          </a:stretch>
        </p:blipFill>
        <p:spPr>
          <a:xfrm>
            <a:off x="8001024" y="2357430"/>
            <a:ext cx="642942" cy="857256"/>
          </a:xfrm>
          <a:prstGeom prst="rect">
            <a:avLst/>
          </a:prstGeom>
        </p:spPr>
      </p:pic>
      <p:pic>
        <p:nvPicPr>
          <p:cNvPr id="74" name="Kép 73" descr="invitel_large.w160.jpg"/>
          <p:cNvPicPr>
            <a:picLocks noChangeAspect="1"/>
          </p:cNvPicPr>
          <p:nvPr/>
        </p:nvPicPr>
        <p:blipFill>
          <a:blip r:embed="rId48" cstate="email"/>
          <a:stretch>
            <a:fillRect/>
          </a:stretch>
        </p:blipFill>
        <p:spPr>
          <a:xfrm>
            <a:off x="7215206" y="4572008"/>
            <a:ext cx="690562" cy="517922"/>
          </a:xfrm>
          <a:prstGeom prst="rect">
            <a:avLst/>
          </a:prstGeom>
        </p:spPr>
      </p:pic>
      <p:pic>
        <p:nvPicPr>
          <p:cNvPr id="80" name="Kép 79" descr="nmhh_logo_V_2sor_350x248.jpg"/>
          <p:cNvPicPr>
            <a:picLocks noChangeAspect="1"/>
          </p:cNvPicPr>
          <p:nvPr/>
        </p:nvPicPr>
        <p:blipFill>
          <a:blip r:embed="rId49" cstate="email"/>
          <a:stretch>
            <a:fillRect/>
          </a:stretch>
        </p:blipFill>
        <p:spPr>
          <a:xfrm>
            <a:off x="7929586" y="3357562"/>
            <a:ext cx="658677" cy="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59684"/>
      </p:ext>
    </p:extLst>
  </p:cSld>
  <p:clrMapOvr>
    <a:masterClrMapping/>
  </p:clrMapOvr>
  <p:transition spd="med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1AD0BC7-41A7-3D62-B2B1-E8A9240C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F2FF1AA-B057-EBE8-AFD7-30A1950BCDEC}"/>
              </a:ext>
            </a:extLst>
          </p:cNvPr>
          <p:cNvSpPr txBox="1"/>
          <p:nvPr/>
        </p:nvSpPr>
        <p:spPr>
          <a:xfrm>
            <a:off x="3275856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Leiratozás főoldal</a:t>
            </a:r>
          </a:p>
        </p:txBody>
      </p:sp>
      <p:pic>
        <p:nvPicPr>
          <p:cNvPr id="7" name="Kép 6">
            <a:hlinkClick r:id="rId2" action="ppaction://hlinkfile"/>
            <a:extLst>
              <a:ext uri="{FF2B5EF4-FFF2-40B4-BE49-F238E27FC236}">
                <a16:creationId xmlns:a16="http://schemas.microsoft.com/office/drawing/2014/main" id="{A22F9231-CE85-6DEE-CB6F-B7E62172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76" y="1912830"/>
            <a:ext cx="9144000" cy="3797808"/>
          </a:xfrm>
          <a:prstGeom prst="rect">
            <a:avLst/>
          </a:prstGeom>
        </p:spPr>
      </p:pic>
      <p:sp>
        <p:nvSpPr>
          <p:cNvPr id="3" name="Ellipszis 2">
            <a:hlinkClick r:id="rId4" action="ppaction://hlinkfile"/>
            <a:extLst>
              <a:ext uri="{FF2B5EF4-FFF2-40B4-BE49-F238E27FC236}">
                <a16:creationId xmlns:a16="http://schemas.microsoft.com/office/drawing/2014/main" id="{E695A4CE-F32E-2374-1386-92C359402D3A}"/>
              </a:ext>
            </a:extLst>
          </p:cNvPr>
          <p:cNvSpPr/>
          <p:nvPr/>
        </p:nvSpPr>
        <p:spPr>
          <a:xfrm>
            <a:off x="7084399" y="2906909"/>
            <a:ext cx="86409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Ellipszis 3">
            <a:hlinkClick r:id="rId5" action="ppaction://hlinkfile"/>
            <a:extLst>
              <a:ext uri="{FF2B5EF4-FFF2-40B4-BE49-F238E27FC236}">
                <a16:creationId xmlns:a16="http://schemas.microsoft.com/office/drawing/2014/main" id="{F1E7E68D-02D1-492F-C00D-F9AF1FCEFB34}"/>
              </a:ext>
            </a:extLst>
          </p:cNvPr>
          <p:cNvSpPr/>
          <p:nvPr/>
        </p:nvSpPr>
        <p:spPr>
          <a:xfrm>
            <a:off x="7084399" y="3194360"/>
            <a:ext cx="86409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Ellipszis 5">
            <a:hlinkClick r:id="rId6" action="ppaction://hlinkfile"/>
            <a:extLst>
              <a:ext uri="{FF2B5EF4-FFF2-40B4-BE49-F238E27FC236}">
                <a16:creationId xmlns:a16="http://schemas.microsoft.com/office/drawing/2014/main" id="{05B6FD13-6A83-E3D5-8E18-3C50531402EC}"/>
              </a:ext>
            </a:extLst>
          </p:cNvPr>
          <p:cNvSpPr/>
          <p:nvPr/>
        </p:nvSpPr>
        <p:spPr>
          <a:xfrm>
            <a:off x="7084399" y="3482392"/>
            <a:ext cx="864096" cy="21602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Ellipszis 7">
            <a:hlinkClick r:id="rId7" action="ppaction://hlinkfile"/>
            <a:extLst>
              <a:ext uri="{FF2B5EF4-FFF2-40B4-BE49-F238E27FC236}">
                <a16:creationId xmlns:a16="http://schemas.microsoft.com/office/drawing/2014/main" id="{5A38B876-D247-4B0B-26FE-96B9C06FDB58}"/>
              </a:ext>
            </a:extLst>
          </p:cNvPr>
          <p:cNvSpPr/>
          <p:nvPr/>
        </p:nvSpPr>
        <p:spPr>
          <a:xfrm>
            <a:off x="7084399" y="3770424"/>
            <a:ext cx="864096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" name="Ellipszis 8">
            <a:hlinkClick r:id="rId8" action="ppaction://hlinkfile"/>
            <a:extLst>
              <a:ext uri="{FF2B5EF4-FFF2-40B4-BE49-F238E27FC236}">
                <a16:creationId xmlns:a16="http://schemas.microsoft.com/office/drawing/2014/main" id="{60DE5014-34DE-6D25-92B5-0B3CCBD254D5}"/>
              </a:ext>
            </a:extLst>
          </p:cNvPr>
          <p:cNvSpPr/>
          <p:nvPr/>
        </p:nvSpPr>
        <p:spPr>
          <a:xfrm>
            <a:off x="7084399" y="4043197"/>
            <a:ext cx="864096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" name="Ellipszis 9">
            <a:hlinkClick r:id="rId9" action="ppaction://hlinkfile"/>
            <a:extLst>
              <a:ext uri="{FF2B5EF4-FFF2-40B4-BE49-F238E27FC236}">
                <a16:creationId xmlns:a16="http://schemas.microsoft.com/office/drawing/2014/main" id="{B25B1140-B568-2E15-9DC7-11743D971410}"/>
              </a:ext>
            </a:extLst>
          </p:cNvPr>
          <p:cNvSpPr/>
          <p:nvPr/>
        </p:nvSpPr>
        <p:spPr>
          <a:xfrm>
            <a:off x="7084399" y="4313948"/>
            <a:ext cx="864096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hlinkClick r:id="rId10" action="ppaction://hlinkfile"/>
            <a:extLst>
              <a:ext uri="{FF2B5EF4-FFF2-40B4-BE49-F238E27FC236}">
                <a16:creationId xmlns:a16="http://schemas.microsoft.com/office/drawing/2014/main" id="{4CAF66DD-C829-2A5D-4C80-DED8FD150B28}"/>
              </a:ext>
            </a:extLst>
          </p:cNvPr>
          <p:cNvSpPr/>
          <p:nvPr/>
        </p:nvSpPr>
        <p:spPr>
          <a:xfrm>
            <a:off x="7084399" y="4601980"/>
            <a:ext cx="864096" cy="21602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Ellipszis 11">
            <a:hlinkClick r:id="rId2" action="ppaction://hlinkfile"/>
            <a:extLst>
              <a:ext uri="{FF2B5EF4-FFF2-40B4-BE49-F238E27FC236}">
                <a16:creationId xmlns:a16="http://schemas.microsoft.com/office/drawing/2014/main" id="{AC9CA8BA-276E-AF82-8BDD-D0E3C7A347FD}"/>
              </a:ext>
            </a:extLst>
          </p:cNvPr>
          <p:cNvSpPr/>
          <p:nvPr/>
        </p:nvSpPr>
        <p:spPr>
          <a:xfrm>
            <a:off x="7084399" y="4889662"/>
            <a:ext cx="864096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Lejátszá</a:t>
            </a:r>
            <a:r>
              <a:rPr lang="hu-HU" sz="900" dirty="0">
                <a:solidFill>
                  <a:schemeClr val="bg1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F6A89F0-ED26-9CF1-BC45-9E90B714A7A1}"/>
              </a:ext>
            </a:extLst>
          </p:cNvPr>
          <p:cNvSpPr/>
          <p:nvPr/>
        </p:nvSpPr>
        <p:spPr>
          <a:xfrm>
            <a:off x="395536" y="6075201"/>
            <a:ext cx="86409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/>
              <a:t>Lejátszás</a:t>
            </a:r>
            <a:endParaRPr lang="en-GB" sz="9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E6BDC9-AD15-ACBE-A3B1-AD32B3BC0875}"/>
              </a:ext>
            </a:extLst>
          </p:cNvPr>
          <p:cNvSpPr txBox="1"/>
          <p:nvPr/>
        </p:nvSpPr>
        <p:spPr>
          <a:xfrm>
            <a:off x="1259632" y="6021288"/>
            <a:ext cx="639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A gombokra kattintva prezentációs módba a felvételek meghallgathatóak</a:t>
            </a:r>
            <a:endParaRPr lang="en-GB" sz="1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36178"/>
      </p:ext>
    </p:extLst>
  </p:cSld>
  <p:clrMapOvr>
    <a:masterClrMapping/>
  </p:clrMapOvr>
  <p:transition spd="med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8D81B0C-9A90-A20D-B8D7-C06A5480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7EF30C-A2A1-4155-D4C2-9CC7193CD9CE}"/>
              </a:ext>
            </a:extLst>
          </p:cNvPr>
          <p:cNvSpPr txBox="1"/>
          <p:nvPr/>
        </p:nvSpPr>
        <p:spPr>
          <a:xfrm>
            <a:off x="539552" y="119675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Leiratozás </a:t>
            </a:r>
          </a:p>
          <a:p>
            <a:r>
              <a:rPr lang="hu-HU" dirty="0"/>
              <a:t>visszahallgató </a:t>
            </a:r>
          </a:p>
          <a:p>
            <a:r>
              <a:rPr lang="hu-HU" dirty="0"/>
              <a:t>szerkesztő – korrektúrázó lehetőség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EA23C94-B6D9-1B08-1165-5E479876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0056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7138"/>
      </p:ext>
    </p:extLst>
  </p:cSld>
  <p:clrMapOvr>
    <a:masterClrMapping/>
  </p:clrMapOvr>
  <p:transition spd="med"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23728" y="2492896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Köszönjük a figyelmet!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2844" y="3929066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1117 Budapest,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Prielle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Kornélia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u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 19/G.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HUNGARY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Tel.: +361 464-4380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Fax: +361 371-1788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e-mail: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  <a:hlinkClick r:id="rId3"/>
              </a:rPr>
              <a:t>sales@dsr.hu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web: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  <a:hlinkClick r:id="rId4"/>
              </a:rPr>
              <a:t>www.dsr.hu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467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ransition spd="med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749698" y="1493301"/>
            <a:ext cx="5214790" cy="2871803"/>
            <a:chOff x="1283382" y="1412776"/>
            <a:chExt cx="4668458" cy="2800300"/>
          </a:xfrm>
        </p:grpSpPr>
        <p:pic>
          <p:nvPicPr>
            <p:cNvPr id="17" name="Kép 16" descr="WIOVoice kep3.png"/>
            <p:cNvPicPr>
              <a:picLocks noChangeAspect="1"/>
            </p:cNvPicPr>
            <p:nvPr/>
          </p:nvPicPr>
          <p:blipFill rotWithShape="1">
            <a:blip r:embed="rId2" cstate="email"/>
            <a:srcRect r="32234" b="4871"/>
            <a:stretch/>
          </p:blipFill>
          <p:spPr>
            <a:xfrm>
              <a:off x="1283382" y="1412776"/>
              <a:ext cx="4668458" cy="2789947"/>
            </a:xfrm>
            <a:prstGeom prst="rect">
              <a:avLst/>
            </a:prstGeom>
            <a:effectLst>
              <a:innerShdw blurRad="596900" dist="584200" dir="6900000">
                <a:schemeClr val="accent1">
                  <a:lumMod val="60000"/>
                  <a:lumOff val="40000"/>
                </a:schemeClr>
              </a:innerShdw>
            </a:effectLst>
          </p:spPr>
        </p:pic>
        <p:pic>
          <p:nvPicPr>
            <p:cNvPr id="18" name="Kép 17" descr="WIOVoice kep3.png"/>
            <p:cNvPicPr>
              <a:picLocks noChangeAspect="1"/>
            </p:cNvPicPr>
            <p:nvPr/>
          </p:nvPicPr>
          <p:blipFill rotWithShape="1">
            <a:blip r:embed="rId2" cstate="email"/>
            <a:srcRect l="59585" b="4871"/>
            <a:stretch/>
          </p:blipFill>
          <p:spPr>
            <a:xfrm>
              <a:off x="3167688" y="1423129"/>
              <a:ext cx="2784152" cy="2789947"/>
            </a:xfrm>
            <a:prstGeom prst="rect">
              <a:avLst/>
            </a:prstGeom>
            <a:effectLst>
              <a:innerShdw blurRad="596900" dist="584200" dir="6900000">
                <a:schemeClr val="accent1">
                  <a:lumMod val="60000"/>
                  <a:lumOff val="40000"/>
                </a:schemeClr>
              </a:innerShdw>
            </a:effectLst>
          </p:spPr>
        </p:pic>
      </p:grpSp>
      <p:pic>
        <p:nvPicPr>
          <p:cNvPr id="6" name="Kép 5" descr="mobile_voi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3456384" cy="2872392"/>
          </a:xfrm>
          <a:prstGeom prst="rect">
            <a:avLst/>
          </a:prstGeom>
          <a:effectLst>
            <a:innerShdw blurRad="596900" dist="584200" dir="6900000">
              <a:schemeClr val="accent1">
                <a:lumMod val="60000"/>
                <a:lumOff val="40000"/>
              </a:schemeClr>
            </a:innerShdw>
          </a:effec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12" name="Szövegdoboz 24"/>
          <p:cNvSpPr txBox="1">
            <a:spLocks noChangeArrowheads="1"/>
          </p:cNvSpPr>
          <p:nvPr/>
        </p:nvSpPr>
        <p:spPr bwMode="auto">
          <a:xfrm>
            <a:off x="719572" y="4677162"/>
            <a:ext cx="2520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Új Hangrögzítés</a:t>
            </a:r>
          </a:p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 SB 700 </a:t>
            </a:r>
            <a:r>
              <a:rPr lang="hu-HU" sz="20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Hybrid</a:t>
            </a: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hu-HU" sz="20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VoiceBridge</a:t>
            </a: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 bwMode="auto">
          <a:xfrm>
            <a:off x="1835696" y="227013"/>
            <a:ext cx="710510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AMIRŐL SZÓ LESZ…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Szövegdoboz 24"/>
          <p:cNvSpPr txBox="1">
            <a:spLocks noChangeArrowheads="1"/>
          </p:cNvSpPr>
          <p:nvPr/>
        </p:nvSpPr>
        <p:spPr bwMode="auto">
          <a:xfrm>
            <a:off x="4627145" y="4631731"/>
            <a:ext cx="3527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defRPr sz="2000" b="1">
                <a:solidFill>
                  <a:srgbClr val="003467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hu-HU" dirty="0"/>
              <a:t>Több jelforrásból </a:t>
            </a:r>
          </a:p>
          <a:p>
            <a:r>
              <a:rPr lang="hu-HU" dirty="0"/>
              <a:t>(</a:t>
            </a:r>
            <a:r>
              <a:rPr lang="hu-HU" dirty="0" err="1"/>
              <a:t>Omni-channel</a:t>
            </a:r>
            <a:r>
              <a:rPr lang="hu-HU" dirty="0"/>
              <a:t>)</a:t>
            </a:r>
          </a:p>
          <a:p>
            <a:r>
              <a:rPr lang="hu-HU" dirty="0"/>
              <a:t>- Leiratozás</a:t>
            </a:r>
          </a:p>
          <a:p>
            <a:r>
              <a:rPr lang="hu-HU" dirty="0"/>
              <a:t>- Integrált megoldás</a:t>
            </a:r>
            <a:endParaRPr lang="en-US" dirty="0"/>
          </a:p>
        </p:txBody>
      </p:sp>
    </p:spTree>
  </p:cSld>
  <p:clrMapOvr>
    <a:masterClrMapping/>
  </p:clrMapOvr>
  <p:transition spd="med" advClick="0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7"/>
          <p:cNvGrpSpPr>
            <a:grpSpLocks/>
          </p:cNvGrpSpPr>
          <p:nvPr/>
        </p:nvGrpSpPr>
        <p:grpSpPr bwMode="auto">
          <a:xfrm>
            <a:off x="71438" y="1196752"/>
            <a:ext cx="8965096" cy="2519587"/>
            <a:chOff x="143188" y="1073128"/>
            <a:chExt cx="8965565" cy="2509154"/>
          </a:xfrm>
        </p:grpSpPr>
        <p:sp>
          <p:nvSpPr>
            <p:cNvPr id="15370" name="Szövegdoboz 6"/>
            <p:cNvSpPr txBox="1">
              <a:spLocks noChangeArrowheads="1"/>
            </p:cNvSpPr>
            <p:nvPr/>
          </p:nvSpPr>
          <p:spPr bwMode="auto">
            <a:xfrm>
              <a:off x="251300" y="3275840"/>
              <a:ext cx="3240564" cy="30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0850" indent="-268288">
                <a:spcBef>
                  <a:spcPts val="800"/>
                </a:spcBef>
                <a:spcAft>
                  <a:spcPts val="400"/>
                </a:spcAft>
                <a:buClr>
                  <a:schemeClr val="hlink"/>
                </a:buClr>
                <a:buSzPct val="80000"/>
              </a:pPr>
              <a:endParaRPr lang="hu-HU" sz="1400" noProof="1">
                <a:solidFill>
                  <a:srgbClr val="003467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5371" name="Kép 3" descr="DSR Group logo_full size.gif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3188" y="1317250"/>
              <a:ext cx="2855938" cy="10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Szövegdoboz 24"/>
            <p:cNvSpPr txBox="1">
              <a:spLocks noChangeArrowheads="1"/>
            </p:cNvSpPr>
            <p:nvPr/>
          </p:nvSpPr>
          <p:spPr bwMode="auto">
            <a:xfrm>
              <a:off x="5436115" y="1073128"/>
              <a:ext cx="3286322" cy="33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hangrögzítés és hangfeldolgozás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373" name="Szövegdoboz 25"/>
            <p:cNvSpPr txBox="1">
              <a:spLocks noChangeArrowheads="1"/>
            </p:cNvSpPr>
            <p:nvPr/>
          </p:nvSpPr>
          <p:spPr bwMode="auto">
            <a:xfrm>
              <a:off x="5436115" y="1861936"/>
              <a:ext cx="2448272" cy="33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egyedi biztonságtechnika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374" name="Szövegdoboz 26"/>
            <p:cNvSpPr txBox="1">
              <a:spLocks noChangeArrowheads="1"/>
            </p:cNvSpPr>
            <p:nvPr/>
          </p:nvSpPr>
          <p:spPr bwMode="auto">
            <a:xfrm>
              <a:off x="5436115" y="2600497"/>
              <a:ext cx="3672638" cy="33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szoftverfejlesztés, </a:t>
              </a:r>
              <a:r>
                <a:rPr lang="hu-HU" sz="1600" dirty="0" err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digital</a:t>
              </a:r>
              <a:r>
                <a:rPr lang="hu-HU" sz="1600" dirty="0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hu-HU" sz="1600" dirty="0" err="1">
                  <a:solidFill>
                    <a:srgbClr val="003467"/>
                  </a:solidFill>
                  <a:latin typeface="Tahoma" pitchFamily="34" charset="0"/>
                  <a:cs typeface="Tahoma" pitchFamily="34" charset="0"/>
                </a:rPr>
                <a:t>signage</a:t>
              </a:r>
              <a:endParaRPr lang="en-US" sz="1600" dirty="0">
                <a:latin typeface="Calibri" pitchFamily="34" charset="0"/>
              </a:endParaRPr>
            </a:p>
          </p:txBody>
        </p:sp>
      </p:grpSp>
      <p:pic>
        <p:nvPicPr>
          <p:cNvPr id="15363" name="Kép 28" descr="DSR Partner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7" y="1135424"/>
            <a:ext cx="1584176" cy="5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Kép 30" descr="DSR SpecA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1926513"/>
            <a:ext cx="1584176" cy="50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Jobb oldali kapcsos zárójel 13"/>
          <p:cNvSpPr/>
          <p:nvPr/>
        </p:nvSpPr>
        <p:spPr>
          <a:xfrm rot="10800000">
            <a:off x="2928938" y="1184275"/>
            <a:ext cx="215900" cy="1800225"/>
          </a:xfrm>
          <a:prstGeom prst="rightBrace">
            <a:avLst>
              <a:gd name="adj1" fmla="val 89237"/>
              <a:gd name="adj2" fmla="val 577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5366" name="Kép 11" descr="DSR Innotech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5" y="2646902"/>
            <a:ext cx="1620341" cy="4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6D0-C46E-4668-81D5-797A340EC73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5368" name="Téglalap 14"/>
          <p:cNvSpPr>
            <a:spLocks noChangeArrowheads="1"/>
          </p:cNvSpPr>
          <p:nvPr/>
        </p:nvSpPr>
        <p:spPr bwMode="auto">
          <a:xfrm>
            <a:off x="357188" y="3786188"/>
            <a:ext cx="8569325" cy="24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en-US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199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6 óta piacvezető hangdokumentációs rendszerek</a:t>
            </a:r>
            <a:endParaRPr lang="en-US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Hardver alapú és virtuális/felhő alapon futtatott technológiák</a:t>
            </a:r>
            <a:endParaRPr lang="en-US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Komplex, integrált rendszerek, melyek megfelelnek minden egyedi igénynek és kompatibilisek más rendszerekkel, technológiákkal</a:t>
            </a:r>
          </a:p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Hardver és szoftveres megoldások harmadik fél számára</a:t>
            </a:r>
          </a:p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en-US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ISO 9001:2009 </a:t>
            </a: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szabvány minden folyamatra</a:t>
            </a:r>
            <a:endParaRPr lang="en-US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450850" indent="-268288">
              <a:spcAft>
                <a:spcPts val="700"/>
              </a:spcAft>
              <a:buClr>
                <a:schemeClr val="hlink"/>
              </a:buClr>
              <a:buSzPct val="80000"/>
              <a:buFontTx/>
              <a:buBlip>
                <a:blip r:embed="rId8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Szakértő ügyfélszolgálati csapat garantálja a sikeres üzemeltetést</a:t>
            </a:r>
            <a:endParaRPr lang="en-US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 bwMode="auto">
          <a:xfrm>
            <a:off x="7092950" y="227013"/>
            <a:ext cx="1847850" cy="461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Cégünk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9A17D-E727-4B0D-AD88-2FBB4C428BA1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7" name="Szövegdoboz 24"/>
          <p:cNvSpPr txBox="1">
            <a:spLocks noChangeArrowheads="1"/>
          </p:cNvSpPr>
          <p:nvPr/>
        </p:nvSpPr>
        <p:spPr bwMode="auto">
          <a:xfrm>
            <a:off x="2590801" y="5385137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Hangrögzítés</a:t>
            </a:r>
          </a:p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 SB 700 </a:t>
            </a:r>
            <a:r>
              <a:rPr lang="hu-HU" sz="20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Hybrid</a:t>
            </a:r>
            <a:endParaRPr lang="hu-HU" sz="20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u-HU" sz="20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hu-HU" sz="20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VoiceBridge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" name="Kép 5" descr="ke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00808"/>
            <a:ext cx="8056384" cy="3384376"/>
          </a:xfrm>
          <a:prstGeom prst="rect">
            <a:avLst/>
          </a:prstGeom>
        </p:spPr>
      </p:pic>
    </p:spTree>
  </p:cSld>
  <p:clrMapOvr>
    <a:masterClrMapping/>
  </p:clrMapOvr>
  <p:transition spd="med" advClick="0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 bwMode="auto">
          <a:xfrm>
            <a:off x="6228184" y="188640"/>
            <a:ext cx="252045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SB 700 </a:t>
            </a:r>
            <a:r>
              <a:rPr lang="hu-HU" sz="2400" b="1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Hybrid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144749-84CF-6F4A-AB9A-90C90DFA5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"/>
          <a:stretch/>
        </p:blipFill>
        <p:spPr>
          <a:xfrm>
            <a:off x="4644008" y="1369393"/>
            <a:ext cx="4399365" cy="14192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51B2DA2-46C4-ED93-387D-A130ADE6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63" y="3645024"/>
            <a:ext cx="4143375" cy="207645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CB41FA4-7FD0-A804-42BD-B96329002BFA}"/>
              </a:ext>
            </a:extLst>
          </p:cNvPr>
          <p:cNvSpPr txBox="1"/>
          <p:nvPr/>
        </p:nvSpPr>
        <p:spPr>
          <a:xfrm>
            <a:off x="27217" y="1540883"/>
            <a:ext cx="45720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SB700-s család már egy olyan egységes platform, ahol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on-premise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megoldás esetén egyetlen fizikai eszköz segítségével tudjuk biztosítani az, 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endParaRPr lang="hu-HU" sz="16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IP/SIP/analóg/digitális/S0/E1/WIO-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endParaRPr lang="hu-HU" sz="16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Mikrofon/Mobil interfészek kiszolgálását. 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endParaRPr lang="hu-HU" sz="1600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4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már meglévő SB601 eszközöket egy vezérlőkártya cserével pedig alkalmassá tudjuk tenni az említett interfészek kiszolgálására, természetesen a már telepített eszköz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kapacitásbeli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korlátainak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figyelembevételével. </a:t>
            </a:r>
          </a:p>
        </p:txBody>
      </p:sp>
    </p:spTree>
    <p:extLst>
      <p:ext uri="{BB962C8B-B14F-4D97-AF65-F5344CB8AC3E}">
        <p14:creationId xmlns:p14="http://schemas.microsoft.com/office/powerpoint/2010/main" val="3798890412"/>
      </p:ext>
    </p:extLst>
  </p:cSld>
  <p:clrMapOvr>
    <a:masterClrMapping/>
  </p:clrMapOvr>
  <p:transition spd="med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 bwMode="auto">
          <a:xfrm>
            <a:off x="3347864" y="188640"/>
            <a:ext cx="540077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VOICEBRIDGE Felhő megoldás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F7C7-A915-4FCF-86E2-F4784834B8BC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CB41FA4-7FD0-A804-42BD-B96329002BFA}"/>
              </a:ext>
            </a:extLst>
          </p:cNvPr>
          <p:cNvSpPr txBox="1"/>
          <p:nvPr/>
        </p:nvSpPr>
        <p:spPr>
          <a:xfrm>
            <a:off x="0" y="801280"/>
            <a:ext cx="910850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hu-HU" sz="2000" b="1" i="0" u="none" strike="noStrike" baseline="0" dirty="0">
                <a:solidFill>
                  <a:srgbClr val="21386F"/>
                </a:solidFill>
                <a:latin typeface="Cambria" panose="02040503050406030204" pitchFamily="18" charset="0"/>
              </a:rPr>
              <a:t>Bármely jelforrásból</a:t>
            </a:r>
            <a:endParaRPr lang="hu-HU" sz="2000" b="1" dirty="0">
              <a:solidFill>
                <a:srgbClr val="21386F"/>
              </a:solidFill>
              <a:latin typeface="Cambria" panose="02040503050406030204" pitchFamily="18" charset="0"/>
            </a:endParaRP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Az új SB700-as IP/SIP/analóg/digitális/S0/E1/WIO-Mikrofon/Mobil 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Virtuális/felhő üzemmódban pedig számos contact center, megfelelő kiszolgálását</a:t>
            </a:r>
          </a:p>
          <a:p>
            <a:pPr>
              <a:spcAft>
                <a:spcPts val="0"/>
              </a:spcAft>
            </a:pPr>
            <a:endParaRPr lang="hu-HU" dirty="0">
              <a:solidFill>
                <a:srgbClr val="21386F"/>
              </a:solidFill>
              <a:latin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hu-HU" b="1" dirty="0" err="1">
                <a:solidFill>
                  <a:srgbClr val="21386F"/>
                </a:solidFill>
                <a:latin typeface="Cambria" panose="02040503050406030204" pitchFamily="18" charset="0"/>
              </a:rPr>
              <a:t>VoiceBridge</a:t>
            </a:r>
            <a:r>
              <a:rPr lang="hu-HU" b="1" dirty="0">
                <a:solidFill>
                  <a:srgbClr val="21386F"/>
                </a:solidFill>
                <a:latin typeface="Cambria" panose="02040503050406030204" pitchFamily="18" charset="0"/>
              </a:rPr>
              <a:t> Felhő alapú megoldás</a:t>
            </a:r>
          </a:p>
          <a:p>
            <a:pPr marL="177800" lvl="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VoiceBridge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funkció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streamet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feldolgozó szoftver. Előnye, hogy  egységes, integrált protokollra illeszti. A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stream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on-line, így a hívás hanganyagának továbbítása és feldolgozása „élő”, illetve aktuális adatokat eredményez.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Opcionális licenszek, beépített modulok, speciális alkalmazások </a:t>
            </a:r>
          </a:p>
          <a:p>
            <a:pPr marL="177800" lvl="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VoiceBridge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funkcionalitás – Online streaming</a:t>
            </a:r>
          </a:p>
          <a:p>
            <a:pPr marL="177800" lvl="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Mobiltelefon rögzítés (készülékre telepített kliensalkalmazás, központi archiválás és rendszerfelügyelet)</a:t>
            </a:r>
          </a:p>
          <a:p>
            <a:pPr marL="177800" lvl="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Beszed rögzítése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Schauer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-IRCS, Cisco,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Unify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Avaya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, Panasonic, Ericsson, Alcatel kompatibilitással </a:t>
            </a:r>
          </a:p>
          <a:p>
            <a:pPr marL="177800" lvl="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Aktív kapcsolatfelépítésű rögzítés Cisco,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Avaya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Unify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, Alcatel esetén </a:t>
            </a:r>
          </a:p>
          <a:p>
            <a:pPr lvl="0">
              <a:spcAft>
                <a:spcPts val="700"/>
              </a:spcAft>
              <a:buClr>
                <a:schemeClr val="hlink"/>
              </a:buClr>
              <a:buSzPct val="80000"/>
            </a:pPr>
            <a:r>
              <a:rPr lang="hu-HU" b="1" dirty="0">
                <a:solidFill>
                  <a:srgbClr val="21386F"/>
                </a:solidFill>
                <a:latin typeface="Cambria" panose="02040503050406030204" pitchFamily="18" charset="0"/>
              </a:rPr>
              <a:t>Integrációs lehetőségek </a:t>
            </a:r>
            <a:r>
              <a:rPr lang="hu-HU" b="1" dirty="0" err="1">
                <a:solidFill>
                  <a:srgbClr val="21386F"/>
                </a:solidFill>
                <a:latin typeface="Cambria" panose="02040503050406030204" pitchFamily="18" charset="0"/>
              </a:rPr>
              <a:t>speech</a:t>
            </a:r>
            <a:r>
              <a:rPr lang="hu-HU" b="1" dirty="0">
                <a:solidFill>
                  <a:srgbClr val="21386F"/>
                </a:solidFill>
                <a:latin typeface="Cambria" panose="02040503050406030204" pitchFamily="18" charset="0"/>
              </a:rPr>
              <a:t>-</a:t>
            </a:r>
            <a:r>
              <a:rPr lang="hu-HU" b="1" dirty="0" err="1">
                <a:solidFill>
                  <a:srgbClr val="21386F"/>
                </a:solidFill>
                <a:latin typeface="Cambria" panose="02040503050406030204" pitchFamily="18" charset="0"/>
              </a:rPr>
              <a:t>to</a:t>
            </a:r>
            <a:r>
              <a:rPr lang="hu-HU" b="1" dirty="0">
                <a:solidFill>
                  <a:srgbClr val="21386F"/>
                </a:solidFill>
                <a:latin typeface="Cambria" panose="02040503050406030204" pitchFamily="18" charset="0"/>
              </a:rPr>
              <a:t>-text és hanganalitikai megoldások kiszolgálása 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Speech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-text, leiratozás, jegyzőkönyvezés</a:t>
            </a:r>
          </a:p>
          <a:p>
            <a:pPr marL="177800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Hang és adatelemzés</a:t>
            </a:r>
          </a:p>
          <a:p>
            <a:pPr marL="635000" lvl="1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Hanganalitikai megoldások – produktív és improduktív idő, érzelemdetektálás, </a:t>
            </a:r>
          </a:p>
          <a:p>
            <a:pPr marL="635000" lvl="1" indent="-177800">
              <a:spcAft>
                <a:spcPts val="700"/>
              </a:spcAft>
              <a:buClr>
                <a:schemeClr val="hlink"/>
              </a:buClr>
              <a:buSzPct val="80000"/>
              <a:buBlip>
                <a:blip r:embed="rId2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Egyedileg kialakított kommunikáció a DSR és </a:t>
            </a:r>
            <a:r>
              <a:rPr lang="hu-HU" sz="1600" dirty="0" err="1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Xdroid</a:t>
            </a: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 szerverek között.</a:t>
            </a:r>
          </a:p>
        </p:txBody>
      </p:sp>
    </p:spTree>
    <p:extLst>
      <p:ext uri="{BB962C8B-B14F-4D97-AF65-F5344CB8AC3E}">
        <p14:creationId xmlns:p14="http://schemas.microsoft.com/office/powerpoint/2010/main" val="374632396"/>
      </p:ext>
    </p:extLst>
  </p:cSld>
  <p:clrMapOvr>
    <a:masterClrMapping/>
  </p:clrMapOvr>
  <p:transition spd="med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 bwMode="auto">
          <a:xfrm>
            <a:off x="4056232" y="188640"/>
            <a:ext cx="469240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Mi is a hanganalitika ?</a:t>
            </a:r>
            <a:endParaRPr lang="en-US" sz="2400" b="1" dirty="0">
              <a:solidFill>
                <a:srgbClr val="00346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" name="Rectangle: Rounded Corners 6">
            <a:extLst>
              <a:ext uri="{FF2B5EF4-FFF2-40B4-BE49-F238E27FC236}">
                <a16:creationId xmlns:a16="http://schemas.microsoft.com/office/drawing/2014/main" id="{F04C204B-7B79-5F6E-70BE-D38B579E4DC6}"/>
              </a:ext>
            </a:extLst>
          </p:cNvPr>
          <p:cNvSpPr/>
          <p:nvPr/>
        </p:nvSpPr>
        <p:spPr>
          <a:xfrm flipH="1">
            <a:off x="784061" y="1548942"/>
            <a:ext cx="7581948" cy="533211"/>
          </a:xfrm>
          <a:prstGeom prst="roundRect">
            <a:avLst/>
          </a:prstGeom>
          <a:solidFill>
            <a:srgbClr val="2639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u-HU" sz="1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Miként támogatja a minőségbiztosítókat, az ügyintézőket , az értékesítést, a panaszmegelőzést, az ügyfélmegtartást, a marketinget és a jogi megfelelőséget?!</a:t>
            </a:r>
            <a:endParaRPr lang="en-GB" sz="1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1" name="Rectangle: Rounded Corners 6">
            <a:extLst>
              <a:ext uri="{FF2B5EF4-FFF2-40B4-BE49-F238E27FC236}">
                <a16:creationId xmlns:a16="http://schemas.microsoft.com/office/drawing/2014/main" id="{F62BFF3B-FFCF-6448-6CE5-E9FDE9C48109}"/>
              </a:ext>
            </a:extLst>
          </p:cNvPr>
          <p:cNvSpPr/>
          <p:nvPr/>
        </p:nvSpPr>
        <p:spPr>
          <a:xfrm flipH="1">
            <a:off x="784061" y="2269022"/>
            <a:ext cx="7581948" cy="295882"/>
          </a:xfrm>
          <a:prstGeom prst="roundRect">
            <a:avLst/>
          </a:prstGeom>
          <a:solidFill>
            <a:srgbClr val="2639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u-HU" sz="1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Elemzések: mitől lesz egy hívás sikeres? Mik a különbségek jó és rossz hívások között?</a:t>
            </a:r>
            <a:endParaRPr lang="en-GB" sz="1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: Rounded Corners 6">
            <a:extLst>
              <a:ext uri="{FF2B5EF4-FFF2-40B4-BE49-F238E27FC236}">
                <a16:creationId xmlns:a16="http://schemas.microsoft.com/office/drawing/2014/main" id="{CB7603C0-C123-ED73-96BA-5C866670783B}"/>
              </a:ext>
            </a:extLst>
          </p:cNvPr>
          <p:cNvSpPr/>
          <p:nvPr/>
        </p:nvSpPr>
        <p:spPr>
          <a:xfrm flipH="1">
            <a:off x="775469" y="2701070"/>
            <a:ext cx="7581948" cy="295882"/>
          </a:xfrm>
          <a:prstGeom prst="roundRect">
            <a:avLst/>
          </a:prstGeom>
          <a:solidFill>
            <a:srgbClr val="26396D"/>
          </a:solidFill>
          <a:ln w="12700">
            <a:solidFill>
              <a:srgbClr val="2639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u-H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Riportok, riasztások rangsorok: legnegatívabb, legkevésbé produktív, non FCR, </a:t>
            </a:r>
            <a:r>
              <a:rPr lang="hu-H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stb</a:t>
            </a:r>
            <a:endParaRPr lang="en-GB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3" name="Rectangle: Rounded Corners 6">
            <a:extLst>
              <a:ext uri="{FF2B5EF4-FFF2-40B4-BE49-F238E27FC236}">
                <a16:creationId xmlns:a16="http://schemas.microsoft.com/office/drawing/2014/main" id="{5FC3208E-EEE5-EBCB-CCE3-CE83057EC136}"/>
              </a:ext>
            </a:extLst>
          </p:cNvPr>
          <p:cNvSpPr/>
          <p:nvPr/>
        </p:nvSpPr>
        <p:spPr>
          <a:xfrm rot="16200000" flipH="1">
            <a:off x="2570963" y="4364730"/>
            <a:ext cx="2460862" cy="864207"/>
          </a:xfrm>
          <a:prstGeom prst="roundRect">
            <a:avLst/>
          </a:prstGeom>
          <a:solidFill>
            <a:srgbClr val="2639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Mire </a:t>
            </a:r>
            <a:r>
              <a:rPr lang="hu-H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használják</a:t>
            </a:r>
            <a:r>
              <a:rPr lang="hu-H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4" name="Rectangle: Rounded Corners 6">
            <a:extLst>
              <a:ext uri="{FF2B5EF4-FFF2-40B4-BE49-F238E27FC236}">
                <a16:creationId xmlns:a16="http://schemas.microsoft.com/office/drawing/2014/main" id="{23054286-EEF0-0525-EB5C-CD0DBED49702}"/>
              </a:ext>
            </a:extLst>
          </p:cNvPr>
          <p:cNvSpPr/>
          <p:nvPr/>
        </p:nvSpPr>
        <p:spPr>
          <a:xfrm flipH="1">
            <a:off x="781026" y="3565581"/>
            <a:ext cx="2532708" cy="578144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Leiratozás</a:t>
            </a:r>
            <a:r>
              <a:rPr lang="es-E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5" name="Rectangle: Rounded Corners 6">
            <a:extLst>
              <a:ext uri="{FF2B5EF4-FFF2-40B4-BE49-F238E27FC236}">
                <a16:creationId xmlns:a16="http://schemas.microsoft.com/office/drawing/2014/main" id="{A37E12EC-1F0F-7878-4D47-960C448245C1}"/>
              </a:ext>
            </a:extLst>
          </p:cNvPr>
          <p:cNvSpPr/>
          <p:nvPr/>
        </p:nvSpPr>
        <p:spPr>
          <a:xfrm flipH="1">
            <a:off x="781026" y="4193231"/>
            <a:ext cx="2532708" cy="578144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Érzelem</a:t>
            </a:r>
            <a:r>
              <a:rPr lang="es-E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</a:t>
            </a:r>
            <a:r>
              <a:rPr lang="hu-H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s-E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entiment </a:t>
            </a:r>
            <a:r>
              <a:rPr lang="hu-H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felismerés</a:t>
            </a:r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6" name="Rectangle: Rounded Corners 6">
            <a:extLst>
              <a:ext uri="{FF2B5EF4-FFF2-40B4-BE49-F238E27FC236}">
                <a16:creationId xmlns:a16="http://schemas.microsoft.com/office/drawing/2014/main" id="{C1398259-D069-3F14-ACF7-F4A1BC901C11}"/>
              </a:ext>
            </a:extLst>
          </p:cNvPr>
          <p:cNvSpPr/>
          <p:nvPr/>
        </p:nvSpPr>
        <p:spPr>
          <a:xfrm flipH="1">
            <a:off x="781026" y="4820439"/>
            <a:ext cx="2532708" cy="578144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u-H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Produktivitás mérése</a:t>
            </a:r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7" name="Rectangle: Rounded Corners 6">
            <a:extLst>
              <a:ext uri="{FF2B5EF4-FFF2-40B4-BE49-F238E27FC236}">
                <a16:creationId xmlns:a16="http://schemas.microsoft.com/office/drawing/2014/main" id="{F02271FC-D504-C411-CFF7-A0CF54407B03}"/>
              </a:ext>
            </a:extLst>
          </p:cNvPr>
          <p:cNvSpPr/>
          <p:nvPr/>
        </p:nvSpPr>
        <p:spPr>
          <a:xfrm flipH="1">
            <a:off x="784061" y="5445707"/>
            <a:ext cx="2532708" cy="577615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Beszédjellemzők mérése</a:t>
            </a:r>
            <a:endParaRPr lang="en-GB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" name="Rectangle: Rounded Corners 6">
            <a:extLst>
              <a:ext uri="{FF2B5EF4-FFF2-40B4-BE49-F238E27FC236}">
                <a16:creationId xmlns:a16="http://schemas.microsoft.com/office/drawing/2014/main" id="{45B19E92-9984-8946-C4FA-08C04CF1AE7A}"/>
              </a:ext>
            </a:extLst>
          </p:cNvPr>
          <p:cNvSpPr/>
          <p:nvPr/>
        </p:nvSpPr>
        <p:spPr>
          <a:xfrm flipH="1">
            <a:off x="4284127" y="3572805"/>
            <a:ext cx="1977171" cy="581264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Témakör azonosítás</a:t>
            </a:r>
            <a:endParaRPr lang="es-E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roto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l-ellenőrzés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Jogi </a:t>
            </a:r>
            <a:r>
              <a:rPr lang="hu-H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./GDPR </a:t>
            </a:r>
            <a:r>
              <a:rPr lang="hu-H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59" name="Rectangle: Rounded Corners 6">
            <a:extLst>
              <a:ext uri="{FF2B5EF4-FFF2-40B4-BE49-F238E27FC236}">
                <a16:creationId xmlns:a16="http://schemas.microsoft.com/office/drawing/2014/main" id="{3A3F1BC5-8A8D-7E4F-36EA-E1ED1BAF7B59}"/>
              </a:ext>
            </a:extLst>
          </p:cNvPr>
          <p:cNvSpPr/>
          <p:nvPr/>
        </p:nvSpPr>
        <p:spPr>
          <a:xfrm flipH="1">
            <a:off x="4284128" y="4199634"/>
            <a:ext cx="1977171" cy="581264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hangulat/attitűd, </a:t>
            </a:r>
            <a:b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egat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ív/P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ív témák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0" name="Rectangle: Rounded Corners 6">
            <a:extLst>
              <a:ext uri="{FF2B5EF4-FFF2-40B4-BE49-F238E27FC236}">
                <a16:creationId xmlns:a16="http://schemas.microsoft.com/office/drawing/2014/main" id="{3046B4F7-8E27-0F22-AC83-92F60CE1E46E}"/>
              </a:ext>
            </a:extLst>
          </p:cNvPr>
          <p:cNvSpPr/>
          <p:nvPr/>
        </p:nvSpPr>
        <p:spPr>
          <a:xfrm flipH="1">
            <a:off x="6346131" y="3566402"/>
            <a:ext cx="2016843" cy="577323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Ajánlat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elhangzása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Lemorzsolódás detektálás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Versenytárs említések</a:t>
            </a:r>
          </a:p>
        </p:txBody>
      </p:sp>
      <p:sp>
        <p:nvSpPr>
          <p:cNvPr id="2061" name="Rectangle: Rounded Corners 6">
            <a:extLst>
              <a:ext uri="{FF2B5EF4-FFF2-40B4-BE49-F238E27FC236}">
                <a16:creationId xmlns:a16="http://schemas.microsoft.com/office/drawing/2014/main" id="{5BFDE116-98CD-2D41-54A7-602B6BB68577}"/>
              </a:ext>
            </a:extLst>
          </p:cNvPr>
          <p:cNvSpPr/>
          <p:nvPr/>
        </p:nvSpPr>
        <p:spPr>
          <a:xfrm flipH="1">
            <a:off x="6346131" y="4193230"/>
            <a:ext cx="2011286" cy="581264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egat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ív/P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s-E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ív ügyintézők</a:t>
            </a:r>
            <a:b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Lemorzsolódás detektálás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2" name="Rectangle: Rounded Corners 6">
            <a:extLst>
              <a:ext uri="{FF2B5EF4-FFF2-40B4-BE49-F238E27FC236}">
                <a16:creationId xmlns:a16="http://schemas.microsoft.com/office/drawing/2014/main" id="{4627150B-2094-B38D-7421-E9FCBB42900A}"/>
              </a:ext>
            </a:extLst>
          </p:cNvPr>
          <p:cNvSpPr/>
          <p:nvPr/>
        </p:nvSpPr>
        <p:spPr>
          <a:xfrm flipH="1">
            <a:off x="4284128" y="4827663"/>
            <a:ext cx="1977171" cy="581264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Beszélőszétválasztás</a:t>
            </a:r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csend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tartás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detektálás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3" name="Rectangle: Rounded Corners 6">
            <a:extLst>
              <a:ext uri="{FF2B5EF4-FFF2-40B4-BE49-F238E27FC236}">
                <a16:creationId xmlns:a16="http://schemas.microsoft.com/office/drawing/2014/main" id="{F9CF31B2-8A4C-1698-63C6-C990854B524C}"/>
              </a:ext>
            </a:extLst>
          </p:cNvPr>
          <p:cNvSpPr/>
          <p:nvPr/>
        </p:nvSpPr>
        <p:spPr>
          <a:xfrm flipH="1">
            <a:off x="6346130" y="4823969"/>
            <a:ext cx="1977171" cy="581264"/>
          </a:xfrm>
          <a:prstGeom prst="roundRect">
            <a:avLst/>
          </a:prstGeom>
          <a:solidFill>
            <a:srgbClr val="3F3F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dominancia</a:t>
            </a:r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tudásbeli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hiányosság</a:t>
            </a:r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folyamatbeli</a:t>
            </a: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probléma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4" name="Rectangle: Rounded Corners 6">
            <a:extLst>
              <a:ext uri="{FF2B5EF4-FFF2-40B4-BE49-F238E27FC236}">
                <a16:creationId xmlns:a16="http://schemas.microsoft.com/office/drawing/2014/main" id="{B236397D-AD7F-85FB-DEFC-69F95D0AA7BD}"/>
              </a:ext>
            </a:extLst>
          </p:cNvPr>
          <p:cNvSpPr/>
          <p:nvPr/>
        </p:nvSpPr>
        <p:spPr>
          <a:xfrm flipH="1">
            <a:off x="4284128" y="5455692"/>
            <a:ext cx="1977171" cy="581264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Érthetőség:</a:t>
            </a:r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Vonalminőség</a:t>
            </a:r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Beszéd gyorsasága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5" name="Rectangle: Rounded Corners 6">
            <a:extLst>
              <a:ext uri="{FF2B5EF4-FFF2-40B4-BE49-F238E27FC236}">
                <a16:creationId xmlns:a16="http://schemas.microsoft.com/office/drawing/2014/main" id="{A298917A-FFC5-ED46-A983-F3D941671216}"/>
              </a:ext>
            </a:extLst>
          </p:cNvPr>
          <p:cNvSpPr/>
          <p:nvPr/>
        </p:nvSpPr>
        <p:spPr>
          <a:xfrm flipH="1">
            <a:off x="6338634" y="5455692"/>
            <a:ext cx="1977171" cy="581264"/>
          </a:xfrm>
          <a:prstGeom prst="roundRect">
            <a:avLst/>
          </a:prstGeom>
          <a:solidFill>
            <a:srgbClr val="64A5E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intonáció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artikuláció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6" name="Rectangle: Rounded Corners 6">
            <a:extLst>
              <a:ext uri="{FF2B5EF4-FFF2-40B4-BE49-F238E27FC236}">
                <a16:creationId xmlns:a16="http://schemas.microsoft.com/office/drawing/2014/main" id="{0D8EA3E3-E0E9-453A-E64B-3995D02ACA9B}"/>
              </a:ext>
            </a:extLst>
          </p:cNvPr>
          <p:cNvSpPr/>
          <p:nvPr/>
        </p:nvSpPr>
        <p:spPr>
          <a:xfrm flipH="1">
            <a:off x="775469" y="6085446"/>
            <a:ext cx="7581948" cy="295882"/>
          </a:xfrm>
          <a:prstGeom prst="roundRect">
            <a:avLst/>
          </a:prstGeom>
          <a:solidFill>
            <a:srgbClr val="2639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Felhő vagy </a:t>
            </a:r>
            <a:r>
              <a:rPr lang="hu-H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on-premise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Real-time 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Off-line?</a:t>
            </a:r>
          </a:p>
        </p:txBody>
      </p:sp>
    </p:spTree>
    <p:extLst>
      <p:ext uri="{BB962C8B-B14F-4D97-AF65-F5344CB8AC3E}">
        <p14:creationId xmlns:p14="http://schemas.microsoft.com/office/powerpoint/2010/main" val="733602859"/>
      </p:ext>
    </p:extLst>
  </p:cSld>
  <p:clrMapOvr>
    <a:masterClrMapping/>
  </p:clrMapOvr>
  <p:transition spd="med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ím 1"/>
          <p:cNvSpPr txBox="1">
            <a:spLocks/>
          </p:cNvSpPr>
          <p:nvPr/>
        </p:nvSpPr>
        <p:spPr bwMode="auto">
          <a:xfrm>
            <a:off x="395536" y="928670"/>
            <a:ext cx="4752528" cy="54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hu-H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Analitikai modul 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DSR felületbe integrált riportok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Online és offline anyagok feldolgozására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Az adatbányászat hang és CRM adatokon történik</a:t>
            </a:r>
          </a:p>
          <a:p>
            <a:pPr marL="342900" indent="-342900"/>
            <a:endParaRPr lang="hu-H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r>
              <a:rPr lang="hu-H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Modul tartalma 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Érzelem detektálás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Kulcsszó keresés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Produktív / nem produktív időszak detektálás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hu-HU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Prediktív analitika </a:t>
            </a:r>
          </a:p>
          <a:p>
            <a:pPr marL="800100" lvl="2" indent="-342900" eaLnBrk="0" hangingPunct="0">
              <a:spcBef>
                <a:spcPts val="600"/>
              </a:spcBef>
              <a:buBlip>
                <a:blip r:embed="rId3"/>
              </a:buBlip>
            </a:pPr>
            <a:r>
              <a:rPr lang="hu-HU" sz="1600" dirty="0">
                <a:solidFill>
                  <a:srgbClr val="003467"/>
                </a:solidFill>
                <a:latin typeface="Tahoma" pitchFamily="34" charset="0"/>
                <a:cs typeface="Tahoma" pitchFamily="34" charset="0"/>
              </a:rPr>
              <a:t>Pl. CRM adatokat elemezve javaslatot készít arra vonatkozóan mely ügyfelet kell felkeresni azért, hogy egységnyi idő alatt minél nagyobb hasznot realizáljon a vállalat </a:t>
            </a:r>
          </a:p>
          <a:p>
            <a:pPr marL="342900" indent="-342900">
              <a:buFontTx/>
              <a:buBlip>
                <a:blip r:embed="rId4"/>
              </a:buBlip>
            </a:pPr>
            <a:endParaRPr lang="hu-HU" sz="1200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hu-H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938E07B6-7697-48A3-B147-467924E165BB" descr="cid:image001.jpg@01CF8BDE.413337F0"/>
          <p:cNvPicPr/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5436096" y="2643182"/>
            <a:ext cx="31683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grafikon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36096" y="4572008"/>
            <a:ext cx="3600400" cy="1968837"/>
          </a:xfrm>
          <a:prstGeom prst="rect">
            <a:avLst/>
          </a:prstGeom>
        </p:spPr>
      </p:pic>
      <p:pic>
        <p:nvPicPr>
          <p:cNvPr id="8" name="0E1E8F65-1C60-435B-9873-733A962806C9" descr="cid:image010.jpg@01CF8BDE.413337F0"/>
          <p:cNvPicPr/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5448636" y="928670"/>
            <a:ext cx="31432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 bwMode="auto">
          <a:xfrm>
            <a:off x="5868144" y="210126"/>
            <a:ext cx="302433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hu-HU"/>
            </a:defPPr>
            <a:lvl1pPr algn="ctr" eaLnBrk="0" hangingPunct="0">
              <a:defRPr sz="1600" b="1">
                <a:solidFill>
                  <a:srgbClr val="003467"/>
                </a:solidFill>
                <a:latin typeface="Tahoma" pitchFamily="34" charset="0"/>
                <a:cs typeface="Tahoma" pitchFamily="34" charset="0"/>
              </a:defRPr>
            </a:lvl1pPr>
            <a:lvl2pPr algn="ctr" eaLnBrk="0" hangingPunct="0">
              <a:defRPr sz="4400"/>
            </a:lvl2pPr>
            <a:lvl3pPr lvl="2" algn="ctr" eaLnBrk="0"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3467"/>
                </a:solidFill>
                <a:latin typeface="Tahoma" pitchFamily="34" charset="0"/>
                <a:cs typeface="Tahoma" pitchFamily="34" charset="0"/>
              </a:defRPr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hu-HU" dirty="0"/>
              <a:t>Hang analitika jelentősége</a:t>
            </a:r>
            <a:endParaRPr lang="en-US" dirty="0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09A17D-E727-4B0D-AD88-2FBB4C428BA1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u-H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88659"/>
      </p:ext>
    </p:extLst>
  </p:cSld>
  <p:clrMapOvr>
    <a:masterClrMapping/>
  </p:clrMapOvr>
  <p:transition spd="med">
    <p:pull dir="r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6" ma:contentTypeDescription="Új dokumentum létrehozása." ma:contentTypeScope="" ma:versionID="f0552bb4ca801854855cc647d8abf5e8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2302c402d16f03e40ca707160dd9d6a3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4FE8AE-95DB-403B-A5FE-C13A48B03CBD}"/>
</file>

<file path=customXml/itemProps2.xml><?xml version="1.0" encoding="utf-8"?>
<ds:datastoreItem xmlns:ds="http://schemas.openxmlformats.org/officeDocument/2006/customXml" ds:itemID="{2CFF9B35-3C1A-437E-BA3C-D88694BB923C}"/>
</file>

<file path=docProps/app.xml><?xml version="1.0" encoding="utf-8"?>
<Properties xmlns="http://schemas.openxmlformats.org/officeDocument/2006/extended-properties" xmlns:vt="http://schemas.openxmlformats.org/officeDocument/2006/docPropsVTypes">
  <TotalTime>13071</TotalTime>
  <Words>1378</Words>
  <Application>Microsoft Office PowerPoint</Application>
  <PresentationFormat>Diavetítés a képernyőre (4:3 oldalarány)</PresentationFormat>
  <Paragraphs>298</Paragraphs>
  <Slides>26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Tahoma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INTRO</dc:title>
  <dc:creator>GAP+BI</dc:creator>
  <cp:lastModifiedBy>Bata István</cp:lastModifiedBy>
  <cp:revision>495</cp:revision>
  <dcterms:created xsi:type="dcterms:W3CDTF">2014-01-09T18:32:24Z</dcterms:created>
  <dcterms:modified xsi:type="dcterms:W3CDTF">2022-10-13T12:21:35Z</dcterms:modified>
</cp:coreProperties>
</file>