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4" r:id="rId8"/>
    <p:sldId id="265" r:id="rId9"/>
    <p:sldId id="260" r:id="rId10"/>
    <p:sldId id="259" r:id="rId11"/>
    <p:sldId id="261" r:id="rId12"/>
    <p:sldId id="267" r:id="rId13"/>
    <p:sldId id="262" r:id="rId14"/>
    <p:sldId id="274" r:id="rId15"/>
    <p:sldId id="266" r:id="rId16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7EF"/>
    <a:srgbClr val="5386F7"/>
    <a:srgbClr val="FF9966"/>
    <a:srgbClr val="CCECFF"/>
    <a:srgbClr val="3399FF"/>
    <a:srgbClr val="7ABDFA"/>
    <a:srgbClr val="00FF00"/>
    <a:srgbClr val="32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mos Viktor" userId="37f2ebab-d47b-452f-a397-04b0775e46ac" providerId="ADAL" clId="{1F2165A8-EF1C-4341-86C6-5FD553841574}"/>
    <pc:docChg chg="undo custSel delSld modSld">
      <pc:chgData name="Vámos Viktor" userId="37f2ebab-d47b-452f-a397-04b0775e46ac" providerId="ADAL" clId="{1F2165A8-EF1C-4341-86C6-5FD553841574}" dt="2024-04-24T13:15:35.970" v="216" actId="47"/>
      <pc:docMkLst>
        <pc:docMk/>
      </pc:docMkLst>
      <pc:sldChg chg="modSp mod">
        <pc:chgData name="Vámos Viktor" userId="37f2ebab-d47b-452f-a397-04b0775e46ac" providerId="ADAL" clId="{1F2165A8-EF1C-4341-86C6-5FD553841574}" dt="2024-04-24T12:39:54.865" v="199" actId="20577"/>
        <pc:sldMkLst>
          <pc:docMk/>
          <pc:sldMk cId="0" sldId="256"/>
        </pc:sldMkLst>
        <pc:spChg chg="mod">
          <ac:chgData name="Vámos Viktor" userId="37f2ebab-d47b-452f-a397-04b0775e46ac" providerId="ADAL" clId="{1F2165A8-EF1C-4341-86C6-5FD553841574}" dt="2024-04-24T12:39:54.865" v="19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Vámos Viktor" userId="37f2ebab-d47b-452f-a397-04b0775e46ac" providerId="ADAL" clId="{1F2165A8-EF1C-4341-86C6-5FD553841574}" dt="2024-04-24T12:02:56.529" v="198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Vámos Viktor" userId="37f2ebab-d47b-452f-a397-04b0775e46ac" providerId="ADAL" clId="{1F2165A8-EF1C-4341-86C6-5FD553841574}" dt="2024-04-24T12:41:18.608" v="200" actId="403"/>
        <pc:sldMkLst>
          <pc:docMk/>
          <pc:sldMk cId="2033932020" sldId="257"/>
        </pc:sldMkLst>
        <pc:spChg chg="mod">
          <ac:chgData name="Vámos Viktor" userId="37f2ebab-d47b-452f-a397-04b0775e46ac" providerId="ADAL" clId="{1F2165A8-EF1C-4341-86C6-5FD553841574}" dt="2024-04-24T12:41:18.608" v="200" actId="403"/>
          <ac:spMkLst>
            <pc:docMk/>
            <pc:sldMk cId="2033932020" sldId="257"/>
            <ac:spMk id="2" creationId="{A93BC528-C0FB-7EA1-D068-FF916C3DC4E9}"/>
          </ac:spMkLst>
        </pc:spChg>
      </pc:sldChg>
      <pc:sldChg chg="modSp mod">
        <pc:chgData name="Vámos Viktor" userId="37f2ebab-d47b-452f-a397-04b0775e46ac" providerId="ADAL" clId="{1F2165A8-EF1C-4341-86C6-5FD553841574}" dt="2024-04-24T12:43:38.256" v="209" actId="14100"/>
        <pc:sldMkLst>
          <pc:docMk/>
          <pc:sldMk cId="1516943999" sldId="258"/>
        </pc:sldMkLst>
        <pc:spChg chg="mod">
          <ac:chgData name="Vámos Viktor" userId="37f2ebab-d47b-452f-a397-04b0775e46ac" providerId="ADAL" clId="{1F2165A8-EF1C-4341-86C6-5FD553841574}" dt="2024-04-24T12:43:07.346" v="206" actId="20577"/>
          <ac:spMkLst>
            <pc:docMk/>
            <pc:sldMk cId="1516943999" sldId="258"/>
            <ac:spMk id="2" creationId="{265FC56D-1CEF-D45A-DC45-19639FCD594F}"/>
          </ac:spMkLst>
        </pc:spChg>
        <pc:spChg chg="mod">
          <ac:chgData name="Vámos Viktor" userId="37f2ebab-d47b-452f-a397-04b0775e46ac" providerId="ADAL" clId="{1F2165A8-EF1C-4341-86C6-5FD553841574}" dt="2024-04-24T12:43:34.337" v="208" actId="14100"/>
          <ac:spMkLst>
            <pc:docMk/>
            <pc:sldMk cId="1516943999" sldId="258"/>
            <ac:spMk id="6" creationId="{7EB09575-5E11-A52E-6A63-B0DF422AEFB2}"/>
          </ac:spMkLst>
        </pc:spChg>
        <pc:spChg chg="mod">
          <ac:chgData name="Vámos Viktor" userId="37f2ebab-d47b-452f-a397-04b0775e46ac" providerId="ADAL" clId="{1F2165A8-EF1C-4341-86C6-5FD553841574}" dt="2024-04-24T12:43:38.256" v="209" actId="14100"/>
          <ac:spMkLst>
            <pc:docMk/>
            <pc:sldMk cId="1516943999" sldId="258"/>
            <ac:spMk id="7" creationId="{7FF5D938-580F-56FC-F884-4319D6879C97}"/>
          </ac:spMkLst>
        </pc:spChg>
      </pc:sldChg>
      <pc:sldChg chg="modSp mod">
        <pc:chgData name="Vámos Viktor" userId="37f2ebab-d47b-452f-a397-04b0775e46ac" providerId="ADAL" clId="{1F2165A8-EF1C-4341-86C6-5FD553841574}" dt="2024-04-22T11:00:48.988" v="193" actId="27636"/>
        <pc:sldMkLst>
          <pc:docMk/>
          <pc:sldMk cId="3175547452" sldId="259"/>
        </pc:sldMkLst>
        <pc:spChg chg="mod">
          <ac:chgData name="Vámos Viktor" userId="37f2ebab-d47b-452f-a397-04b0775e46ac" providerId="ADAL" clId="{1F2165A8-EF1C-4341-86C6-5FD553841574}" dt="2024-04-22T11:00:48.988" v="193" actId="27636"/>
          <ac:spMkLst>
            <pc:docMk/>
            <pc:sldMk cId="3175547452" sldId="259"/>
            <ac:spMk id="2" creationId="{74A2E4FD-7747-8F1F-4B05-EF2865A6EDA3}"/>
          </ac:spMkLst>
        </pc:spChg>
      </pc:sldChg>
      <pc:sldChg chg="modSp mod">
        <pc:chgData name="Vámos Viktor" userId="37f2ebab-d47b-452f-a397-04b0775e46ac" providerId="ADAL" clId="{1F2165A8-EF1C-4341-86C6-5FD553841574}" dt="2024-04-24T13:03:24.194" v="212" actId="20577"/>
        <pc:sldMkLst>
          <pc:docMk/>
          <pc:sldMk cId="2258864393" sldId="260"/>
        </pc:sldMkLst>
        <pc:spChg chg="mod">
          <ac:chgData name="Vámos Viktor" userId="37f2ebab-d47b-452f-a397-04b0775e46ac" providerId="ADAL" clId="{1F2165A8-EF1C-4341-86C6-5FD553841574}" dt="2024-04-24T13:03:24.194" v="212" actId="20577"/>
          <ac:spMkLst>
            <pc:docMk/>
            <pc:sldMk cId="2258864393" sldId="260"/>
            <ac:spMk id="15" creationId="{A3245851-C2DF-EBE9-3DB3-5C5CDF212C59}"/>
          </ac:spMkLst>
        </pc:spChg>
      </pc:sldChg>
      <pc:sldChg chg="del">
        <pc:chgData name="Vámos Viktor" userId="37f2ebab-d47b-452f-a397-04b0775e46ac" providerId="ADAL" clId="{1F2165A8-EF1C-4341-86C6-5FD553841574}" dt="2024-04-24T13:15:35.970" v="216" actId="47"/>
        <pc:sldMkLst>
          <pc:docMk/>
          <pc:sldMk cId="2426085759" sldId="263"/>
        </pc:sldMkLst>
      </pc:sldChg>
      <pc:sldChg chg="modSp mod">
        <pc:chgData name="Vámos Viktor" userId="37f2ebab-d47b-452f-a397-04b0775e46ac" providerId="ADAL" clId="{1F2165A8-EF1C-4341-86C6-5FD553841574}" dt="2024-04-24T12:53:20.106" v="211" actId="1076"/>
        <pc:sldMkLst>
          <pc:docMk/>
          <pc:sldMk cId="736543138" sldId="264"/>
        </pc:sldMkLst>
        <pc:picChg chg="mod">
          <ac:chgData name="Vámos Viktor" userId="37f2ebab-d47b-452f-a397-04b0775e46ac" providerId="ADAL" clId="{1F2165A8-EF1C-4341-86C6-5FD553841574}" dt="2024-04-24T12:53:20.106" v="211" actId="1076"/>
          <ac:picMkLst>
            <pc:docMk/>
            <pc:sldMk cId="736543138" sldId="264"/>
            <ac:picMk id="11" creationId="{66ADA346-7575-AF30-3928-112A304DC861}"/>
          </ac:picMkLst>
        </pc:picChg>
      </pc:sldChg>
      <pc:sldChg chg="modSp mod">
        <pc:chgData name="Vámos Viktor" userId="37f2ebab-d47b-452f-a397-04b0775e46ac" providerId="ADAL" clId="{1F2165A8-EF1C-4341-86C6-5FD553841574}" dt="2024-04-24T13:15:28.079" v="215" actId="20577"/>
        <pc:sldMkLst>
          <pc:docMk/>
          <pc:sldMk cId="4293519569" sldId="267"/>
        </pc:sldMkLst>
        <pc:spChg chg="mod">
          <ac:chgData name="Vámos Viktor" userId="37f2ebab-d47b-452f-a397-04b0775e46ac" providerId="ADAL" clId="{1F2165A8-EF1C-4341-86C6-5FD553841574}" dt="2024-04-24T13:15:28.079" v="215" actId="20577"/>
          <ac:spMkLst>
            <pc:docMk/>
            <pc:sldMk cId="4293519569" sldId="267"/>
            <ac:spMk id="2" creationId="{90B49B4E-1733-E568-438C-9C4C8802E1C5}"/>
          </ac:spMkLst>
        </pc:spChg>
      </pc:sldChg>
      <pc:sldChg chg="del">
        <pc:chgData name="Vámos Viktor" userId="37f2ebab-d47b-452f-a397-04b0775e46ac" providerId="ADAL" clId="{1F2165A8-EF1C-4341-86C6-5FD553841574}" dt="2024-04-22T11:01:25.449" v="194" actId="2696"/>
        <pc:sldMkLst>
          <pc:docMk/>
          <pc:sldMk cId="312746216" sldId="268"/>
        </pc:sldMkLst>
      </pc:sldChg>
      <pc:sldChg chg="del">
        <pc:chgData name="Vámos Viktor" userId="37f2ebab-d47b-452f-a397-04b0775e46ac" providerId="ADAL" clId="{1F2165A8-EF1C-4341-86C6-5FD553841574}" dt="2024-04-22T10:40:49.978" v="0" actId="47"/>
        <pc:sldMkLst>
          <pc:docMk/>
          <pc:sldMk cId="2767014660" sldId="269"/>
        </pc:sldMkLst>
      </pc:sldChg>
      <pc:sldChg chg="del">
        <pc:chgData name="Vámos Viktor" userId="37f2ebab-d47b-452f-a397-04b0775e46ac" providerId="ADAL" clId="{1F2165A8-EF1C-4341-86C6-5FD553841574}" dt="2024-04-22T10:41:28.319" v="1" actId="2696"/>
        <pc:sldMkLst>
          <pc:docMk/>
          <pc:sldMk cId="2472514577" sldId="270"/>
        </pc:sldMkLst>
      </pc:sldChg>
      <pc:sldChg chg="del">
        <pc:chgData name="Vámos Viktor" userId="37f2ebab-d47b-452f-a397-04b0775e46ac" providerId="ADAL" clId="{1F2165A8-EF1C-4341-86C6-5FD553841574}" dt="2024-04-22T10:41:33.471" v="2" actId="2696"/>
        <pc:sldMkLst>
          <pc:docMk/>
          <pc:sldMk cId="1365387914" sldId="272"/>
        </pc:sldMkLst>
      </pc:sldChg>
      <pc:sldChg chg="del">
        <pc:chgData name="Vámos Viktor" userId="37f2ebab-d47b-452f-a397-04b0775e46ac" providerId="ADAL" clId="{1F2165A8-EF1C-4341-86C6-5FD553841574}" dt="2024-04-22T10:41:40.459" v="3" actId="2696"/>
        <pc:sldMkLst>
          <pc:docMk/>
          <pc:sldMk cId="3724427343" sldId="273"/>
        </pc:sldMkLst>
      </pc:sldChg>
      <pc:sldChg chg="modSp mod">
        <pc:chgData name="Vámos Viktor" userId="37f2ebab-d47b-452f-a397-04b0775e46ac" providerId="ADAL" clId="{1F2165A8-EF1C-4341-86C6-5FD553841574}" dt="2024-04-22T10:45:17.762" v="187" actId="6549"/>
        <pc:sldMkLst>
          <pc:docMk/>
          <pc:sldMk cId="1242401197" sldId="274"/>
        </pc:sldMkLst>
        <pc:spChg chg="mod">
          <ac:chgData name="Vámos Viktor" userId="37f2ebab-d47b-452f-a397-04b0775e46ac" providerId="ADAL" clId="{1F2165A8-EF1C-4341-86C6-5FD553841574}" dt="2024-04-22T10:45:17.762" v="187" actId="6549"/>
          <ac:spMkLst>
            <pc:docMk/>
            <pc:sldMk cId="1242401197" sldId="274"/>
            <ac:spMk id="2" creationId="{CD0E7731-13B0-8865-6116-580A456F1A9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hrt-my.sharepoint.com/personal/vamosv_ahrt_hu/Documents/Asztal/Energy%20saving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hrt-my.sharepoint.com/personal/vamosv_ahrt_hu/Documents/Asztal/Energy%20saving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hrt-my.sharepoint.com/personal/vamosv_ahrt_hu/Documents/Asztal/Energy%20saving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7-458B-A82D-65B77DB80D7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7-458B-A82D-65B77DB80D7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77-458B-A82D-65B77DB80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586296"/>
        <c:axId val="300585120"/>
      </c:barChart>
      <c:catAx>
        <c:axId val="300586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0585120"/>
        <c:crosses val="autoZero"/>
        <c:auto val="1"/>
        <c:lblAlgn val="ctr"/>
        <c:lblOffset val="100"/>
        <c:noMultiLvlLbl val="0"/>
      </c:catAx>
      <c:valAx>
        <c:axId val="30058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586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Energiamegtakarítás</a:t>
            </a:r>
          </a:p>
        </c:rich>
      </c:tx>
      <c:layout>
        <c:manualLayout>
          <c:xMode val="edge"/>
          <c:yMode val="edge"/>
          <c:x val="0.33871495736058826"/>
          <c:y val="2.920392850326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A9-4FCD-BFA3-1377D6D028C2}"/>
              </c:ext>
            </c:extLst>
          </c:dPt>
          <c:dPt>
            <c:idx val="1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9-4FCD-BFA3-1377D6D028C2}"/>
              </c:ext>
            </c:extLst>
          </c:dPt>
          <c:dLbls>
            <c:delete val="1"/>
          </c:dLbls>
          <c:val>
            <c:numRef>
              <c:f>AMC!$F$14:$F$15</c:f>
              <c:numCache>
                <c:formatCode>0.00</c:formatCode>
                <c:ptCount val="2"/>
                <c:pt idx="0">
                  <c:v>10.251350872</c:v>
                </c:pt>
                <c:pt idx="1">
                  <c:v>4.9933062880000012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9-4FCD-BFA3-1377D6D028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Nemzetiségi</a:t>
            </a:r>
            <a:r>
              <a:rPr lang="hu-HU" baseline="0" dirty="0"/>
              <a:t> hálózat</a:t>
            </a:r>
            <a:endParaRPr lang="hu-H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22145120159511"/>
          <c:y val="0.12168721689840926"/>
          <c:w val="0.75570975968097798"/>
          <c:h val="0.76217975452634545"/>
        </c:manualLayout>
      </c:layout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5-4E46-B3FE-9A57ABB47078}"/>
              </c:ext>
            </c:extLst>
          </c:dPt>
          <c:dPt>
            <c:idx val="1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5-4E46-B3FE-9A57ABB47078}"/>
              </c:ext>
            </c:extLst>
          </c:dPt>
          <c:val>
            <c:numRef>
              <c:f>'[Energy savings.xlsx]DAM'!$D$31:$D$32</c:f>
              <c:numCache>
                <c:formatCode>0</c:formatCode>
                <c:ptCount val="2"/>
                <c:pt idx="0">
                  <c:v>550.36785714285713</c:v>
                </c:pt>
                <c:pt idx="1">
                  <c:v>206.64214285714286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F5-4E46-B3FE-9A57ABB47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Dankó hálózat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976372946045595"/>
          <c:y val="0.12110552763819098"/>
          <c:w val="0.76047214687437048"/>
          <c:h val="0.76331658291457283"/>
        </c:manualLayout>
      </c:layout>
      <c:pie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55-46E1-AF35-AD129FFFCCF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55-46E1-AF35-AD129FFFCCF1}"/>
              </c:ext>
            </c:extLst>
          </c:dPt>
          <c:val>
            <c:numRef>
              <c:f>'[Energy savings.xlsx]DAM'!$D$35:$D$36</c:f>
              <c:numCache>
                <c:formatCode>0</c:formatCode>
                <c:ptCount val="2"/>
                <c:pt idx="0">
                  <c:v>388.41214285714284</c:v>
                </c:pt>
                <c:pt idx="1">
                  <c:v>119.40714285714284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55-46E1-AF35-AD129FFFC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0.49136</cdr:x>
      <cdr:y>0.59283</cdr:y>
    </cdr:from>
    <cdr:to>
      <cdr:x>0.80102</cdr:x>
      <cdr:y>0.82005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15A0FC07-51E5-C0CA-37AE-0C1FC4480D90}"/>
            </a:ext>
          </a:extLst>
        </cdr:cNvPr>
        <cdr:cNvSpPr txBox="1"/>
      </cdr:nvSpPr>
      <cdr:spPr>
        <a:xfrm xmlns:a="http://schemas.openxmlformats.org/drawingml/2006/main">
          <a:off x="1774192" y="1546826"/>
          <a:ext cx="1118077" cy="592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200" dirty="0"/>
            <a:t>10.25 </a:t>
          </a:r>
          <a:r>
            <a:rPr lang="hu-HU" sz="1200" dirty="0" err="1"/>
            <a:t>GWh</a:t>
          </a:r>
          <a:endParaRPr lang="hu-HU" sz="1200" dirty="0"/>
        </a:p>
        <a:p xmlns:a="http://schemas.openxmlformats.org/drawingml/2006/main">
          <a:r>
            <a:rPr lang="hu-HU" sz="1200" dirty="0"/>
            <a:t>67.3%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0.46893</cdr:x>
      <cdr:y>0.54849</cdr:y>
    </cdr:from>
    <cdr:to>
      <cdr:x>0.82939</cdr:x>
      <cdr:y>0.71391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01B29D2A-6F80-7EB1-95E8-995DC2A2FE60}"/>
            </a:ext>
          </a:extLst>
        </cdr:cNvPr>
        <cdr:cNvSpPr txBox="1"/>
      </cdr:nvSpPr>
      <cdr:spPr>
        <a:xfrm xmlns:a="http://schemas.openxmlformats.org/drawingml/2006/main">
          <a:off x="1189557" y="1479689"/>
          <a:ext cx="914400" cy="446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 dirty="0"/>
            <a:t>550 </a:t>
          </a:r>
          <a:r>
            <a:rPr lang="hu-HU" sz="1100" dirty="0" err="1"/>
            <a:t>MWh</a:t>
          </a:r>
          <a:endParaRPr lang="hu-HU" sz="1100" dirty="0"/>
        </a:p>
        <a:p xmlns:a="http://schemas.openxmlformats.org/drawingml/2006/main">
          <a:r>
            <a:rPr lang="hu-HU" dirty="0"/>
            <a:t>72.7%</a:t>
          </a:r>
          <a:endParaRPr lang="hu-H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D127-455F-4F64-9693-C351F7D3ED8A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D2D28-A3B7-469D-9548-D4260EB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597819"/>
            <a:ext cx="4932040" cy="1102519"/>
          </a:xfrm>
        </p:spPr>
        <p:txBody>
          <a:bodyPr>
            <a:noAutofit/>
          </a:bodyPr>
          <a:lstStyle>
            <a:lvl1pPr algn="r">
              <a:defRPr sz="4800">
                <a:latin typeface="Arial Black" pitchFamily="34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4248472" cy="131445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8" name="Téglalap 7"/>
          <p:cNvSpPr/>
          <p:nvPr userDrawn="1"/>
        </p:nvSpPr>
        <p:spPr>
          <a:xfrm>
            <a:off x="6084168" y="4083918"/>
            <a:ext cx="3024336" cy="105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3" name="Egyenes összekötő 12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467544" y="1167594"/>
          <a:ext cx="40324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buClr>
                <a:srgbClr val="95C122"/>
              </a:buClr>
              <a:defRPr sz="3200"/>
            </a:lvl1pPr>
            <a:lvl2pPr>
              <a:buClr>
                <a:srgbClr val="95C122"/>
              </a:buClr>
              <a:defRPr sz="2800"/>
            </a:lvl2pPr>
            <a:lvl3pPr>
              <a:buClr>
                <a:srgbClr val="95C122"/>
              </a:buClr>
              <a:defRPr sz="2400"/>
            </a:lvl3pPr>
            <a:lvl4pPr>
              <a:buClr>
                <a:srgbClr val="95C122"/>
              </a:buClr>
              <a:defRPr sz="2000"/>
            </a:lvl4pPr>
            <a:lvl5pPr>
              <a:buClr>
                <a:srgbClr val="95C12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04" y="4803998"/>
            <a:ext cx="5760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05014B-8F3C-4373-AAD4-F51BE370377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53" y="4775532"/>
            <a:ext cx="825000" cy="288000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457200" y="4948014"/>
            <a:ext cx="76431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 userDrawn="1"/>
        </p:nvSpPr>
        <p:spPr>
          <a:xfrm>
            <a:off x="1835696" y="4845056"/>
            <a:ext cx="48381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b="1" spc="300" dirty="0">
                <a:latin typeface="Arial Black" panose="020B0A04020102020204" pitchFamily="34" charset="0"/>
              </a:rPr>
              <a:t>ANTENNA HUNGÁRIA ZRT.</a:t>
            </a:r>
            <a:r>
              <a:rPr lang="hu-HU" sz="800" b="1" spc="300" baseline="0" dirty="0">
                <a:latin typeface="Arial Black" panose="020B0A04020102020204" pitchFamily="34" charset="0"/>
              </a:rPr>
              <a:t>  </a:t>
            </a:r>
            <a:r>
              <a:rPr lang="hu-HU" sz="7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1119 Budapest, Petzvál József u. 31-33.   </a:t>
            </a:r>
            <a:r>
              <a:rPr lang="hu-HU" sz="700" b="0" spc="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www.ahrt.hu</a:t>
            </a:r>
            <a:endParaRPr lang="hu-HU" sz="700" b="0" spc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1_16.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vamosv@ahrt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597819"/>
            <a:ext cx="3707904" cy="1189955"/>
          </a:xfrm>
        </p:spPr>
        <p:txBody>
          <a:bodyPr/>
          <a:lstStyle/>
          <a:p>
            <a:pPr algn="l"/>
            <a:r>
              <a:rPr lang="hu-HU" sz="2000" dirty="0"/>
              <a:t>Energiamegtakarítási lehetőségek MDCL technológiák alkalmazásával</a:t>
            </a:r>
            <a:endParaRPr lang="en-US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075806"/>
            <a:ext cx="4248472" cy="13144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hu-HU" sz="1800" dirty="0"/>
              <a:t>Vámos Viktor</a:t>
            </a:r>
          </a:p>
          <a:p>
            <a:pPr algn="l">
              <a:spcBef>
                <a:spcPts val="0"/>
              </a:spcBef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</a:rPr>
              <a:t>Szenior műsorszóró rendszerüzemeltető</a:t>
            </a:r>
          </a:p>
          <a:p>
            <a:pPr algn="l">
              <a:spcBef>
                <a:spcPts val="0"/>
              </a:spcBef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mérnök</a:t>
            </a:r>
          </a:p>
          <a:p>
            <a:pPr algn="l">
              <a:spcBef>
                <a:spcPts val="0"/>
              </a:spcBef>
            </a:pPr>
            <a:r>
              <a:rPr lang="hu-HU" sz="1800" dirty="0">
                <a:latin typeface="Calibri" panose="020F0502020204030204" pitchFamily="34" charset="0"/>
              </a:rPr>
              <a:t>Antenna Hungaria Zrt.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760393F-64F0-A632-49EB-062B0C08F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56" y="1041075"/>
            <a:ext cx="4138444" cy="441099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u-HU" sz="1400" dirty="0"/>
              <a:t>Egy kivétellel az összes többi KH állomáson </a:t>
            </a:r>
            <a:r>
              <a:rPr lang="hu-HU" sz="1400" dirty="0" err="1"/>
              <a:t>Transradio</a:t>
            </a:r>
            <a:r>
              <a:rPr lang="hu-HU" sz="1400" dirty="0"/>
              <a:t> típusú adóberendezés üzemel, amelyek képesek DAM üzemmódban sugározni.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Az energiamegtakarítási adatok, szimulált körülmények között végzett, állomási méréseken alapulnak.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A DAM karakterisztika 1.5 dB-es maximális vivőelnyomásra volt beállítva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Így a mérések alapján további 300 </a:t>
            </a:r>
            <a:r>
              <a:rPr lang="hu-HU" sz="1400" dirty="0" err="1"/>
              <a:t>MWh</a:t>
            </a:r>
            <a:r>
              <a:rPr lang="hu-HU" sz="1400" dirty="0"/>
              <a:t> éves energiamegtakarítási potenciál rejlik az MDCL használatában a középhullámú adóhálózatokban. Ez hozzávetőleg további </a:t>
            </a:r>
            <a:r>
              <a:rPr lang="hu-HU" sz="1400" b="1" dirty="0"/>
              <a:t>78.6 tonna CO</a:t>
            </a:r>
            <a:r>
              <a:rPr lang="hu-HU" sz="1400" b="1" baseline="-25000" dirty="0"/>
              <a:t>2</a:t>
            </a:r>
            <a:r>
              <a:rPr lang="hu-HU" sz="1400" b="1" dirty="0"/>
              <a:t> kibocsátás csökkenésnek felel meg. </a:t>
            </a:r>
          </a:p>
          <a:p>
            <a:endParaRPr lang="hu-HU" sz="1400" dirty="0"/>
          </a:p>
          <a:p>
            <a:endParaRPr lang="hu-HU" sz="14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D657F3F-217E-6FC0-643E-846956E0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További energiamegtakarítási lehetőségek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D5E6F78-79B4-5D8D-020E-340A9D3AC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10</a:t>
            </a:fld>
            <a:endParaRPr lang="hu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48E71AA-C8DC-496C-8629-C69565FB9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458999"/>
              </p:ext>
            </p:extLst>
          </p:nvPr>
        </p:nvGraphicFramePr>
        <p:xfrm>
          <a:off x="4350619" y="1359881"/>
          <a:ext cx="2536753" cy="269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C48FA6-A9DA-B3E8-217B-6AEC48CD5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542382"/>
              </p:ext>
            </p:extLst>
          </p:nvPr>
        </p:nvGraphicFramePr>
        <p:xfrm>
          <a:off x="6427734" y="1353840"/>
          <a:ext cx="2536753" cy="270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B43B7D1E-D114-55A9-CF86-DA734A3232C5}"/>
              </a:ext>
            </a:extLst>
          </p:cNvPr>
          <p:cNvSpPr txBox="1"/>
          <p:nvPr/>
        </p:nvSpPr>
        <p:spPr>
          <a:xfrm>
            <a:off x="4859327" y="2129284"/>
            <a:ext cx="7873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207 </a:t>
            </a:r>
            <a:r>
              <a:rPr lang="hu-HU" sz="1100" dirty="0" err="1"/>
              <a:t>MWh</a:t>
            </a:r>
            <a:endParaRPr lang="hu-HU" sz="1100" dirty="0"/>
          </a:p>
          <a:p>
            <a:r>
              <a:rPr lang="hu-HU" sz="1100" dirty="0"/>
              <a:t>27.3%</a:t>
            </a:r>
            <a:endParaRPr lang="hu-HU" sz="1200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E45D9DF-0CDD-723E-1C7F-02DEBF0E33A9}"/>
              </a:ext>
            </a:extLst>
          </p:cNvPr>
          <p:cNvSpPr txBox="1"/>
          <p:nvPr/>
        </p:nvSpPr>
        <p:spPr>
          <a:xfrm>
            <a:off x="6898044" y="2008897"/>
            <a:ext cx="7873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119 </a:t>
            </a:r>
            <a:r>
              <a:rPr lang="hu-HU" sz="1100" dirty="0" err="1"/>
              <a:t>MWh</a:t>
            </a:r>
            <a:endParaRPr lang="hu-HU" sz="1100" dirty="0"/>
          </a:p>
          <a:p>
            <a:r>
              <a:rPr lang="hu-HU" sz="1100" dirty="0"/>
              <a:t>23.5%</a:t>
            </a:r>
            <a:endParaRPr lang="hu-HU" sz="120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22C141B-0A66-3EFA-5AB7-8A959C138315}"/>
              </a:ext>
            </a:extLst>
          </p:cNvPr>
          <p:cNvSpPr txBox="1"/>
          <p:nvPr/>
        </p:nvSpPr>
        <p:spPr>
          <a:xfrm>
            <a:off x="7681326" y="2756927"/>
            <a:ext cx="7873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388 </a:t>
            </a:r>
            <a:r>
              <a:rPr lang="hu-HU" sz="1100" dirty="0" err="1"/>
              <a:t>MWh</a:t>
            </a:r>
            <a:endParaRPr lang="hu-HU" sz="1100" dirty="0"/>
          </a:p>
          <a:p>
            <a:r>
              <a:rPr lang="hu-HU" sz="1200" dirty="0"/>
              <a:t>76.5%</a:t>
            </a:r>
          </a:p>
        </p:txBody>
      </p:sp>
    </p:spTree>
    <p:extLst>
      <p:ext uri="{BB962C8B-B14F-4D97-AF65-F5344CB8AC3E}">
        <p14:creationId xmlns:p14="http://schemas.microsoft.com/office/powerpoint/2010/main" val="164689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D0E7731-13B0-8865-6116-580A456F1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2"/>
          </a:xfrm>
        </p:spPr>
        <p:txBody>
          <a:bodyPr>
            <a:normAutofit/>
          </a:bodyPr>
          <a:lstStyle/>
          <a:p>
            <a:pPr marL="347472" indent="-347472" algn="l" rtl="0" eaLnBrk="1" latinLnBrk="0" hangingPunct="1">
              <a:spcBef>
                <a:spcPts val="480"/>
              </a:spcBef>
              <a:spcAft>
                <a:spcPts val="0"/>
              </a:spcAft>
              <a:buClr>
                <a:srgbClr val="95C122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Szubjektív vizsgálatok:</a:t>
            </a:r>
            <a:endParaRPr lang="hu-HU" sz="1800" dirty="0">
              <a:effectLst/>
            </a:endParaRPr>
          </a:p>
          <a:p>
            <a:pPr marL="740664" indent="-283464" algn="l" rtl="0" eaLnBrk="1" latinLnBrk="0" hangingPunct="1">
              <a:spcBef>
                <a:spcPts val="384"/>
              </a:spcBef>
              <a:spcAft>
                <a:spcPts val="0"/>
              </a:spcAft>
            </a:pPr>
            <a:r>
              <a:rPr lang="hu-HU" sz="1400" dirty="0">
                <a:solidFill>
                  <a:srgbClr val="000000"/>
                </a:solidFill>
              </a:rPr>
              <a:t>Üzemi körülmények között n</a:t>
            </a:r>
            <a:r>
              <a:rPr lang="hu-H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volt hallható különbség egyik esetben sem az MDCL bekapcsolásával.</a:t>
            </a:r>
            <a:endParaRPr lang="hu-HU" sz="1400" dirty="0">
              <a:effectLst/>
            </a:endParaRPr>
          </a:p>
          <a:p>
            <a:pPr marL="740664" indent="-283464" algn="l" rtl="0" eaLnBrk="1" latinLnBrk="0" hangingPunct="1">
              <a:spcBef>
                <a:spcPts val="384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Antenna Hungáriához nem érkezett be hallgatói panasz, az AMC üzemmód bekapcsolása óta</a:t>
            </a:r>
            <a:endParaRPr lang="hu-HU" sz="1400" dirty="0">
              <a:effectLst/>
            </a:endParaRPr>
          </a:p>
          <a:p>
            <a:pPr marL="740664" indent="-283464" algn="l" rtl="0" eaLnBrk="1" latinLnBrk="0" hangingPunct="1">
              <a:spcBef>
                <a:spcPts val="384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Egy terepi vizsgálat során, ahol a szinkron járatást vizsgáltuk, nem volt tapasztalható hallható minőségromlás, még a lefedett területek határán sem.</a:t>
            </a:r>
            <a:endParaRPr lang="hu-HU" sz="1400" dirty="0">
              <a:effectLst/>
            </a:endParaRPr>
          </a:p>
          <a:p>
            <a:pPr marL="347472" indent="-347472" algn="l" rtl="0" eaLnBrk="1" latinLnBrk="0" hangingPunct="1">
              <a:spcBef>
                <a:spcPts val="480"/>
              </a:spcBef>
              <a:spcAft>
                <a:spcPts val="0"/>
              </a:spcAft>
              <a:buClr>
                <a:srgbClr val="95C122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Mérhető paraméterek:</a:t>
            </a:r>
            <a:endParaRPr lang="hu-HU" sz="1800" dirty="0">
              <a:effectLst/>
            </a:endParaRPr>
          </a:p>
          <a:p>
            <a:pPr marL="740664" indent="-283464" algn="l" rtl="0" eaLnBrk="1" latinLnBrk="0" hangingPunct="1">
              <a:spcBef>
                <a:spcPts val="384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 MDCL szabályzást megmértük mindkét alkalmazott karakterisztika esetében</a:t>
            </a:r>
            <a:endParaRPr lang="hu-HU" sz="1400" dirty="0">
              <a:effectLst/>
            </a:endParaRPr>
          </a:p>
          <a:p>
            <a:pPr marL="740664" indent="-283464" algn="l" rtl="0" eaLnBrk="1" latinLnBrk="0" hangingPunct="1">
              <a:spcBef>
                <a:spcPts val="384"/>
              </a:spcBef>
              <a:spcAft>
                <a:spcPts val="0"/>
              </a:spcAft>
            </a:pPr>
            <a:r>
              <a:rPr lang="hu-HU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mérések alapján sem az AMC, sem a DAM mód nem okozott megnövekedett torzítást, egyik adóberendezés esetén sem.</a:t>
            </a:r>
            <a:endParaRPr lang="hu-HU" sz="1400" dirty="0">
              <a:effectLst/>
            </a:endParaRPr>
          </a:p>
          <a:p>
            <a:pPr marL="457200" lvl="1" indent="0">
              <a:buNone/>
            </a:pPr>
            <a:endParaRPr lang="hu-HU" sz="1600" dirty="0"/>
          </a:p>
          <a:p>
            <a:endParaRPr lang="hu-HU" sz="2000" dirty="0"/>
          </a:p>
          <a:p>
            <a:pPr lvl="1"/>
            <a:endParaRPr lang="hu-HU" sz="16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992F743-8F9C-E692-4336-406358AE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4135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Minőségi paraméterek mérése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45594D-655E-98C9-4252-02E0F3560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240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E749C22-AA95-4F3C-337E-0DCC1248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90" y="826913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Köszönöm a megtisztelő figyelmet!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923D43A-D73B-C363-661D-36D97C4D8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A58D010-3116-922D-4C34-01D69088A62D}"/>
              </a:ext>
            </a:extLst>
          </p:cNvPr>
          <p:cNvSpPr txBox="1"/>
          <p:nvPr/>
        </p:nvSpPr>
        <p:spPr>
          <a:xfrm>
            <a:off x="295678" y="206769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Kapcsolat:</a:t>
            </a:r>
            <a:r>
              <a:rPr lang="hu-HU" dirty="0"/>
              <a:t>		</a:t>
            </a:r>
            <a:endParaRPr lang="hu-HU" u="sng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6954825-CEA4-C42B-4F41-AB8A2E163ADC}"/>
              </a:ext>
            </a:extLst>
          </p:cNvPr>
          <p:cNvSpPr txBox="1"/>
          <p:nvPr/>
        </p:nvSpPr>
        <p:spPr>
          <a:xfrm>
            <a:off x="2915816" y="2427734"/>
            <a:ext cx="39260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Viktor Vámos</a:t>
            </a:r>
          </a:p>
          <a:p>
            <a:pPr algn="l">
              <a:spcBef>
                <a:spcPts val="0"/>
              </a:spcBef>
            </a:pPr>
            <a:r>
              <a:rPr lang="hu-HU" sz="1600" dirty="0"/>
              <a:t>Szenior műsorszóró rendszerüzemeltető </a:t>
            </a:r>
          </a:p>
          <a:p>
            <a:pPr algn="l">
              <a:spcBef>
                <a:spcPts val="0"/>
              </a:spcBef>
            </a:pPr>
            <a:r>
              <a:rPr lang="hu-HU" sz="1600" dirty="0"/>
              <a:t>mérnök</a:t>
            </a:r>
          </a:p>
          <a:p>
            <a:pPr algn="l">
              <a:spcBef>
                <a:spcPts val="0"/>
              </a:spcBef>
            </a:pPr>
            <a:r>
              <a:rPr lang="hu-HU" sz="1600" dirty="0"/>
              <a:t>Antenna Hungaria Zrt.</a:t>
            </a:r>
            <a:endParaRPr lang="en-US" sz="1600" dirty="0"/>
          </a:p>
          <a:p>
            <a:r>
              <a:rPr lang="hu-HU" sz="16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vamosv@ahrt.hu</a:t>
            </a:r>
            <a:endParaRPr lang="hu-HU" sz="1600" u="sng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620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93BC528-C0FB-7EA1-D068-FF916C3D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469879"/>
          </a:xfrm>
        </p:spPr>
        <p:txBody>
          <a:bodyPr>
            <a:normAutofit/>
          </a:bodyPr>
          <a:lstStyle/>
          <a:p>
            <a:r>
              <a:rPr lang="hu-HU" sz="2000" dirty="0"/>
              <a:t>MDCL technológiák elmélete</a:t>
            </a:r>
          </a:p>
          <a:p>
            <a:pPr lvl="1"/>
            <a:r>
              <a:rPr lang="hu-HU" sz="1800" dirty="0"/>
              <a:t>NRSC definíció, </a:t>
            </a:r>
            <a:r>
              <a:rPr lang="hu-HU" sz="1800" dirty="0" err="1"/>
              <a:t>sztenderdizált</a:t>
            </a:r>
            <a:r>
              <a:rPr lang="hu-HU" sz="1800" dirty="0"/>
              <a:t> karakterisztikák</a:t>
            </a:r>
          </a:p>
          <a:p>
            <a:pPr lvl="1"/>
            <a:r>
              <a:rPr lang="hu-HU" sz="1800" dirty="0"/>
              <a:t>Különböző megoldások ugyanarra a problémára</a:t>
            </a:r>
          </a:p>
          <a:p>
            <a:r>
              <a:rPr lang="hu-HU" sz="2000" dirty="0"/>
              <a:t>Középhullámú hálózatok Magyarországon</a:t>
            </a:r>
          </a:p>
          <a:p>
            <a:pPr lvl="1"/>
            <a:r>
              <a:rPr lang="hu-HU" sz="1800" dirty="0"/>
              <a:t>Solt – legnagyobb félvezetős adóberendezés a világon</a:t>
            </a:r>
          </a:p>
          <a:p>
            <a:pPr lvl="1"/>
            <a:r>
              <a:rPr lang="hu-HU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Energiamegtakarítás Solton</a:t>
            </a:r>
          </a:p>
          <a:p>
            <a:r>
              <a:rPr lang="hu-HU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További középhullámú adótípusok</a:t>
            </a:r>
            <a:endParaRPr lang="hu-HU" sz="2200" dirty="0"/>
          </a:p>
          <a:p>
            <a:pPr lvl="1"/>
            <a:r>
              <a:rPr lang="hu-HU" sz="1800" dirty="0"/>
              <a:t>Energiamegtakarítási mérések</a:t>
            </a:r>
            <a:r>
              <a:rPr lang="hu-HU" sz="1600" dirty="0"/>
              <a:t> </a:t>
            </a:r>
          </a:p>
          <a:p>
            <a:r>
              <a:rPr lang="hu-HU" sz="2000" dirty="0"/>
              <a:t>Minőségi paraméterek mérései</a:t>
            </a:r>
          </a:p>
          <a:p>
            <a:endParaRPr lang="hu-HU" sz="24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2036873C-8ADD-41A1-D5EC-97F308D2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48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hu-HU" sz="3200" dirty="0"/>
              <a:t>Tartalom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6CFC80A-FE2E-ABB2-3D36-4CF490742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393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65FC56D-1CEF-D45A-DC45-19639FCD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20882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hu-HU" sz="1500" dirty="0"/>
              <a:t>„</a:t>
            </a:r>
            <a:r>
              <a:rPr lang="en-US" sz="1500" dirty="0"/>
              <a:t>A system for reducing the electrical energy consumption of AM transmitters whereby either the carrier or carrier and sidebands are dynamically reduced as a function of the modulation index.</a:t>
            </a:r>
            <a:r>
              <a:rPr lang="hu-HU" sz="1500" b="0" i="0" dirty="0">
                <a:effectLst/>
              </a:rPr>
              <a:t>” – NRSC-G101-A</a:t>
            </a:r>
          </a:p>
          <a:p>
            <a:pPr>
              <a:spcBef>
                <a:spcPts val="1200"/>
              </a:spcBef>
            </a:pPr>
            <a:r>
              <a:rPr lang="hu-HU" sz="1500" dirty="0"/>
              <a:t>Az </a:t>
            </a:r>
            <a:r>
              <a:rPr lang="en-US" sz="1500" dirty="0"/>
              <a:t>MDCL</a:t>
            </a:r>
            <a:r>
              <a:rPr lang="hu-HU" sz="1500" dirty="0"/>
              <a:t> technológiák lehetőséget teremtenek arra, hogy úgy csökkentsük a középhullámú adóberendezések energiafogyasztását, hogy a beavatkozásnak minimális legyen a hatása a hangminőségre vagy a lefedett terület nagyságára. </a:t>
            </a:r>
          </a:p>
          <a:p>
            <a:pPr>
              <a:spcBef>
                <a:spcPts val="1200"/>
              </a:spcBef>
            </a:pPr>
            <a:r>
              <a:rPr lang="hu-HU" sz="1500" dirty="0"/>
              <a:t>Az NRSC irányelv több különböző, </a:t>
            </a:r>
            <a:r>
              <a:rPr lang="hu-HU" sz="1500" dirty="0" err="1"/>
              <a:t>sztenderdizált</a:t>
            </a:r>
            <a:r>
              <a:rPr lang="hu-HU" sz="1500" dirty="0"/>
              <a:t> MDCL karakterisztikát definiál (DAM, DCC, AMC, stb.).</a:t>
            </a:r>
          </a:p>
          <a:p>
            <a:pPr>
              <a:spcBef>
                <a:spcPts val="1200"/>
              </a:spcBef>
            </a:pPr>
            <a:r>
              <a:rPr lang="hu-HU" sz="1500" dirty="0"/>
              <a:t>2 fő megközelítés: </a:t>
            </a:r>
          </a:p>
          <a:p>
            <a:endParaRPr lang="hu-HU" sz="1200" b="0" i="0" dirty="0">
              <a:effectLst/>
              <a:latin typeface="Arial" panose="020B0604020202020204" pitchFamily="34" charset="0"/>
            </a:endParaRPr>
          </a:p>
          <a:p>
            <a:pPr lvl="1"/>
            <a:endParaRPr lang="hu-HU" sz="800" dirty="0"/>
          </a:p>
          <a:p>
            <a:pPr lvl="1"/>
            <a:endParaRPr lang="hu-HU" sz="800" dirty="0"/>
          </a:p>
          <a:p>
            <a:pPr lvl="1"/>
            <a:endParaRPr lang="hu-HU" sz="800" dirty="0"/>
          </a:p>
          <a:p>
            <a:pPr lvl="1"/>
            <a:endParaRPr lang="hu-HU" sz="800" dirty="0"/>
          </a:p>
          <a:p>
            <a:pPr lvl="1"/>
            <a:endParaRPr lang="hu-HU" sz="800" dirty="0"/>
          </a:p>
          <a:p>
            <a:pPr lvl="1"/>
            <a:endParaRPr lang="hu-HU" sz="800" dirty="0"/>
          </a:p>
          <a:p>
            <a:pPr lvl="1"/>
            <a:endParaRPr lang="hu-HU" sz="800" dirty="0"/>
          </a:p>
          <a:p>
            <a:pPr lvl="1"/>
            <a:endParaRPr lang="hu-HU" sz="8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775697A-6005-2C90-AFDB-E08BD423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9588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/>
              <a:t>Modulation</a:t>
            </a:r>
            <a:r>
              <a:rPr lang="hu-HU" sz="2400" dirty="0"/>
              <a:t> </a:t>
            </a:r>
            <a:r>
              <a:rPr lang="hu-HU" sz="2400" dirty="0" err="1"/>
              <a:t>Dependent</a:t>
            </a:r>
            <a:r>
              <a:rPr lang="hu-HU" sz="2400" dirty="0"/>
              <a:t> </a:t>
            </a:r>
            <a:r>
              <a:rPr lang="hu-HU" sz="2400" dirty="0" err="1"/>
              <a:t>Carrier</a:t>
            </a:r>
            <a:r>
              <a:rPr lang="hu-HU" sz="2400" dirty="0"/>
              <a:t> </a:t>
            </a:r>
            <a:r>
              <a:rPr lang="hu-HU" sz="2400" dirty="0" err="1"/>
              <a:t>Level</a:t>
            </a:r>
            <a:endParaRPr lang="hu-HU" sz="24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914E7F8-A26C-4CC3-6F27-8D4C6DCDD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EB09575-5E11-A52E-6A63-B0DF422AEFB2}"/>
              </a:ext>
            </a:extLst>
          </p:cNvPr>
          <p:cNvSpPr txBox="1"/>
          <p:nvPr/>
        </p:nvSpPr>
        <p:spPr>
          <a:xfrm>
            <a:off x="5030280" y="3242238"/>
            <a:ext cx="3286136" cy="12311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hu-HU" sz="1200" b="1" dirty="0"/>
              <a:t>AMC (</a:t>
            </a:r>
            <a:r>
              <a:rPr lang="hu-HU" sz="1200" b="1" dirty="0" err="1"/>
              <a:t>Amplitude</a:t>
            </a:r>
            <a:r>
              <a:rPr lang="hu-HU" sz="1200" b="1" dirty="0"/>
              <a:t> </a:t>
            </a:r>
            <a:r>
              <a:rPr lang="hu-HU" sz="1200" b="1" dirty="0" err="1"/>
              <a:t>Modulation</a:t>
            </a:r>
            <a:r>
              <a:rPr lang="hu-HU" sz="1200" b="1" dirty="0"/>
              <a:t> </a:t>
            </a:r>
            <a:r>
              <a:rPr lang="hu-HU" sz="1200" b="1" dirty="0" err="1"/>
              <a:t>Companding</a:t>
            </a:r>
            <a:r>
              <a:rPr lang="hu-HU" sz="1200" b="1" dirty="0"/>
              <a:t>): </a:t>
            </a:r>
          </a:p>
          <a:p>
            <a:pPr lvl="1"/>
            <a:r>
              <a:rPr lang="hu-HU" sz="1000" dirty="0"/>
              <a:t>A vivőt és az oldalsávot egyszerre csökkenti a moduláció függvényében.</a:t>
            </a:r>
          </a:p>
          <a:p>
            <a:pPr lvl="1"/>
            <a:r>
              <a:rPr lang="hu-HU" sz="1000" dirty="0"/>
              <a:t>Az AMC az egyetlen ilyen elven működő karakterisztika (legelőször a BBC alkalmazta).</a:t>
            </a:r>
          </a:p>
          <a:p>
            <a:pPr lvl="1"/>
            <a:endParaRPr lang="hu-HU" sz="1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FF5D938-580F-56FC-F884-4319D6879C97}"/>
              </a:ext>
            </a:extLst>
          </p:cNvPr>
          <p:cNvSpPr txBox="1"/>
          <p:nvPr/>
        </p:nvSpPr>
        <p:spPr>
          <a:xfrm>
            <a:off x="657720" y="3242238"/>
            <a:ext cx="3122192" cy="1200329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lvl="1"/>
            <a:r>
              <a:rPr lang="hu-HU" sz="1200" b="1" dirty="0"/>
              <a:t>DCS (</a:t>
            </a:r>
            <a:r>
              <a:rPr lang="hu-HU" sz="1200" b="1" dirty="0" err="1"/>
              <a:t>Dynamic</a:t>
            </a:r>
            <a:r>
              <a:rPr lang="hu-HU" sz="1200" b="1" dirty="0"/>
              <a:t> </a:t>
            </a:r>
            <a:r>
              <a:rPr lang="hu-HU" sz="1200" b="1" dirty="0" err="1"/>
              <a:t>Carrier</a:t>
            </a:r>
            <a:r>
              <a:rPr lang="hu-HU" sz="1200" b="1" dirty="0"/>
              <a:t> Systems): </a:t>
            </a:r>
          </a:p>
          <a:p>
            <a:pPr lvl="1"/>
            <a:r>
              <a:rPr lang="hu-HU" sz="1000" dirty="0"/>
              <a:t>Csak a vivőt csökkenti, az oldalsáv változatlanul kisugárzásra kerül. Több különböző ilyen karakterisztika létezik, például a DCC, </a:t>
            </a:r>
            <a:r>
              <a:rPr lang="hu-HU" sz="1000" b="1" dirty="0"/>
              <a:t>DAM</a:t>
            </a:r>
            <a:r>
              <a:rPr lang="hu-HU" sz="1000" dirty="0"/>
              <a:t>, vagy az ACC. </a:t>
            </a:r>
          </a:p>
          <a:p>
            <a:pPr lvl="1"/>
            <a:endParaRPr lang="hu-HU" sz="1000" dirty="0"/>
          </a:p>
          <a:p>
            <a:pPr lvl="1"/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51694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CF0DFF2-D6AE-E9F8-48E9-A81DBA75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453"/>
            <a:ext cx="8229600" cy="637580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/>
              <a:t>Dynamic</a:t>
            </a:r>
            <a:r>
              <a:rPr lang="hu-HU" sz="2400" dirty="0"/>
              <a:t> </a:t>
            </a:r>
            <a:r>
              <a:rPr lang="hu-HU" sz="2400" dirty="0" err="1"/>
              <a:t>Amplitude</a:t>
            </a:r>
            <a:r>
              <a:rPr lang="hu-HU" sz="2400" dirty="0"/>
              <a:t> </a:t>
            </a:r>
            <a:r>
              <a:rPr lang="hu-HU" sz="2400" dirty="0" err="1"/>
              <a:t>Modulation</a:t>
            </a:r>
            <a:endParaRPr lang="hu-HU" sz="24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950E596-2062-7382-6E46-8890C4C1B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16297A4-EF22-1F48-11FE-887FC6F2F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11668" r="694" b="1"/>
          <a:stretch/>
        </p:blipFill>
        <p:spPr bwMode="auto">
          <a:xfrm>
            <a:off x="4572000" y="872910"/>
            <a:ext cx="4176464" cy="1987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Tartalom helye 10" descr="A képen diagram, sor, Párhuzamos, tervezés látható&#10;&#10;Automatikusan generált leírás">
            <a:extLst>
              <a:ext uri="{FF2B5EF4-FFF2-40B4-BE49-F238E27FC236}">
                <a16:creationId xmlns:a16="http://schemas.microsoft.com/office/drawing/2014/main" id="{66ADA346-7575-AF30-3928-112A304DC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 b="13114"/>
          <a:stretch/>
        </p:blipFill>
        <p:spPr>
          <a:xfrm>
            <a:off x="4644008" y="3229344"/>
            <a:ext cx="3456384" cy="1431224"/>
          </a:xfr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C9519A1-49B7-43D2-4381-47000F4E7013}"/>
              </a:ext>
            </a:extLst>
          </p:cNvPr>
          <p:cNvSpPr txBox="1"/>
          <p:nvPr/>
        </p:nvSpPr>
        <p:spPr>
          <a:xfrm>
            <a:off x="323528" y="1059582"/>
            <a:ext cx="4114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Alap gondolat: a modern vevőkészülékek számára már nincs szükség nagy szintű vivőre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 vivő lecsökkenthető az alacsony modulációs mélységek esetén, míg a nagyobb kivezérlés esetén növelni kell a vivőt, hogy elkerüljük a túlvezérlést.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Az oldalsáv változatlan marad, míg a vivő csökkentésre kerül.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Az alacsonyabb átlagos modulációs mélységű műsorok esetében a leghatékonyabb (beszélgetés)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Negatívum: az </a:t>
            </a:r>
            <a:r>
              <a:rPr lang="hu-HU" sz="1400" dirty="0" err="1"/>
              <a:t>audio</a:t>
            </a:r>
            <a:r>
              <a:rPr lang="hu-HU" sz="1400" dirty="0"/>
              <a:t> tartalom dinamikája lecsökken valamelyest</a:t>
            </a:r>
            <a:r>
              <a:rPr lang="hu-HU" sz="1600" dirty="0"/>
              <a:t>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63796D6-9E5C-C94C-2E9B-83DFF536F513}"/>
              </a:ext>
            </a:extLst>
          </p:cNvPr>
          <p:cNvSpPr txBox="1"/>
          <p:nvPr/>
        </p:nvSpPr>
        <p:spPr>
          <a:xfrm>
            <a:off x="4511202" y="2886952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solidFill>
                  <a:srgbClr val="0B57EF"/>
                </a:solidFill>
              </a:rPr>
              <a:t>*</a:t>
            </a:r>
            <a:r>
              <a:rPr lang="hu-HU" sz="900" i="1" dirty="0" err="1">
                <a:solidFill>
                  <a:srgbClr val="0B57EF"/>
                </a:solidFill>
              </a:rPr>
              <a:t>Nautel</a:t>
            </a:r>
            <a:r>
              <a:rPr lang="hu-HU" sz="900" i="1" dirty="0">
                <a:solidFill>
                  <a:srgbClr val="0B57EF"/>
                </a:solidFill>
              </a:rPr>
              <a:t> NX </a:t>
            </a:r>
            <a:r>
              <a:rPr lang="hu-HU" sz="900" i="1" dirty="0" err="1">
                <a:solidFill>
                  <a:srgbClr val="0B57EF"/>
                </a:solidFill>
              </a:rPr>
              <a:t>series</a:t>
            </a:r>
            <a:r>
              <a:rPr lang="hu-HU" sz="900" i="1" dirty="0">
                <a:solidFill>
                  <a:srgbClr val="0B57EF"/>
                </a:solidFill>
              </a:rPr>
              <a:t> </a:t>
            </a:r>
            <a:r>
              <a:rPr lang="hu-HU" sz="900" i="1" dirty="0" err="1">
                <a:solidFill>
                  <a:srgbClr val="0B57EF"/>
                </a:solidFill>
              </a:rPr>
              <a:t>Operating</a:t>
            </a:r>
            <a:r>
              <a:rPr lang="hu-HU" sz="900" i="1" dirty="0">
                <a:solidFill>
                  <a:srgbClr val="0B57EF"/>
                </a:solidFill>
              </a:rPr>
              <a:t> </a:t>
            </a:r>
            <a:r>
              <a:rPr lang="hu-HU" sz="900" i="1" dirty="0" err="1">
                <a:solidFill>
                  <a:srgbClr val="0B57EF"/>
                </a:solidFill>
              </a:rPr>
              <a:t>Manual</a:t>
            </a:r>
            <a:endParaRPr lang="hu-HU" sz="900" i="1" dirty="0">
              <a:solidFill>
                <a:srgbClr val="0B5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4B6ECEA0-6671-00E5-77F5-030CC8994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9562"/>
            <a:ext cx="4042792" cy="381642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</a:pPr>
            <a:r>
              <a:rPr lang="hu-HU" sz="1400" dirty="0">
                <a:latin typeface="+mn-lt"/>
                <a:cs typeface="+mn-cs"/>
              </a:rPr>
              <a:t>Alap gondolat: a megnövekedett zaj nem hallható a hangosabb tartalom mellett</a:t>
            </a:r>
          </a:p>
          <a:p>
            <a:pPr marL="285750" indent="-285750">
              <a:spcBef>
                <a:spcPts val="600"/>
              </a:spcBef>
            </a:pPr>
            <a:r>
              <a:rPr lang="hu-HU" sz="1400" dirty="0">
                <a:latin typeface="+mn-lt"/>
                <a:cs typeface="+mn-cs"/>
              </a:rPr>
              <a:t>Az alacsony modulációs mélységű tartalom esetén nem változik a vivőszint, míg a magasabb modulációs indexek esetében lineárisan csökken a vivőszint.</a:t>
            </a:r>
          </a:p>
          <a:p>
            <a:pPr marL="285750" indent="-285750">
              <a:spcBef>
                <a:spcPts val="600"/>
              </a:spcBef>
            </a:pPr>
            <a:r>
              <a:rPr lang="hu-HU" sz="1400" dirty="0">
                <a:latin typeface="+mn-lt"/>
                <a:cs typeface="+mn-cs"/>
              </a:rPr>
              <a:t>Az oldalsáv párhuzamosan csökken a vivővel, hogy elkerüljük a túlmodulációs állapotokat.</a:t>
            </a:r>
          </a:p>
          <a:p>
            <a:pPr marL="285750" indent="-285750">
              <a:spcBef>
                <a:spcPts val="600"/>
              </a:spcBef>
            </a:pPr>
            <a:r>
              <a:rPr lang="hu-HU" sz="1400" dirty="0">
                <a:latin typeface="+mn-lt"/>
                <a:cs typeface="+mn-cs"/>
              </a:rPr>
              <a:t>A magasabb átlagos modulációs mélységgel rendelkező műsorok esetén a leghatékonyabb. (főként zene)</a:t>
            </a:r>
          </a:p>
          <a:p>
            <a:pPr marL="285750" indent="-285750">
              <a:spcBef>
                <a:spcPts val="600"/>
              </a:spcBef>
            </a:pPr>
            <a:r>
              <a:rPr lang="hu-HU" sz="1400" dirty="0">
                <a:latin typeface="+mn-lt"/>
                <a:cs typeface="+mn-cs"/>
              </a:rPr>
              <a:t>Nincs semmilyen negatív hatása a hangminőségre.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8B25948-8100-5928-6754-F6C48EF3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/>
              <a:t>Amplitude</a:t>
            </a:r>
            <a:r>
              <a:rPr lang="hu-HU" sz="2400" dirty="0"/>
              <a:t> </a:t>
            </a:r>
            <a:r>
              <a:rPr lang="hu-HU" sz="2400" dirty="0" err="1"/>
              <a:t>Modulation</a:t>
            </a:r>
            <a:r>
              <a:rPr lang="hu-HU" sz="2400" dirty="0"/>
              <a:t> </a:t>
            </a:r>
            <a:r>
              <a:rPr lang="hu-HU" sz="2400" dirty="0" err="1"/>
              <a:t>Companding</a:t>
            </a:r>
            <a:endParaRPr lang="hu-HU" sz="24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6EE9807-C7CB-CA6F-2A05-32CBA58D1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D2DE408-E1A3-4DF5-5901-DA4A33558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11111" r="6739"/>
          <a:stretch/>
        </p:blipFill>
        <p:spPr bwMode="auto">
          <a:xfrm>
            <a:off x="4716016" y="843558"/>
            <a:ext cx="3816424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B7A2733-1479-87F1-54BC-60F0321619C0}"/>
              </a:ext>
            </a:extLst>
          </p:cNvPr>
          <p:cNvSpPr txBox="1"/>
          <p:nvPr/>
        </p:nvSpPr>
        <p:spPr>
          <a:xfrm>
            <a:off x="4665351" y="2888382"/>
            <a:ext cx="37436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solidFill>
                  <a:srgbClr val="0B57EF"/>
                </a:solidFill>
              </a:rPr>
              <a:t>*https://www.nautel.com/news/reducing-operating-expenses-via-mdcl/</a:t>
            </a:r>
          </a:p>
        </p:txBody>
      </p:sp>
      <p:pic>
        <p:nvPicPr>
          <p:cNvPr id="8" name="Tartalom helye 10" descr="A képen diagram, sor, Párhuzamos, tervezés látható">
            <a:extLst>
              <a:ext uri="{FF2B5EF4-FFF2-40B4-BE49-F238E27FC236}">
                <a16:creationId xmlns:a16="http://schemas.microsoft.com/office/drawing/2014/main" id="{8C12FD60-5F1C-0305-3933-863E043D5D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 b="13114"/>
          <a:stretch/>
        </p:blipFill>
        <p:spPr>
          <a:xfrm>
            <a:off x="4952657" y="3251430"/>
            <a:ext cx="3456384" cy="143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A5E33AB-D62F-FDF4-D12B-CCA31021D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114" y="1079884"/>
            <a:ext cx="2520280" cy="81815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/>
              <a:t>Kossuth Rádió</a:t>
            </a:r>
          </a:p>
          <a:p>
            <a:pPr lvl="1">
              <a:buClrTx/>
            </a:pPr>
            <a:r>
              <a:rPr lang="hu-HU" sz="1000" dirty="0"/>
              <a:t>1 állomás</a:t>
            </a:r>
          </a:p>
          <a:p>
            <a:pPr lvl="1">
              <a:buClrTx/>
            </a:pPr>
            <a:r>
              <a:rPr lang="hu-HU" sz="1000" dirty="0"/>
              <a:t>2 MW kimenő teljesítmény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DC0BB61-0A54-3578-980B-F2020C8F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Középhullámú hálózatok Magyarországon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7FE0043-D85D-AC4D-5844-2BB61F5A6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7D839B9-0904-10FB-01FD-521D14398E57}"/>
              </a:ext>
            </a:extLst>
          </p:cNvPr>
          <p:cNvSpPr txBox="1"/>
          <p:nvPr/>
        </p:nvSpPr>
        <p:spPr>
          <a:xfrm>
            <a:off x="3353036" y="1079884"/>
            <a:ext cx="2520280" cy="830997"/>
          </a:xfrm>
          <a:prstGeom prst="rect">
            <a:avLst/>
          </a:prstGeom>
          <a:solidFill>
            <a:srgbClr val="7ABDFA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Nemzetiségi Rádió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000" dirty="0">
                <a:latin typeface="Arial" pitchFamily="34" charset="0"/>
                <a:cs typeface="Arial" pitchFamily="34" charset="0"/>
              </a:rPr>
              <a:t>5 állomás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000" dirty="0">
                <a:latin typeface="Arial" pitchFamily="34" charset="0"/>
                <a:cs typeface="Arial" pitchFamily="34" charset="0"/>
              </a:rPr>
              <a:t>Összesen 455 kW kimenő teljesítmény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AB209CC-7A90-C1FD-A897-733531AC00DA}"/>
              </a:ext>
            </a:extLst>
          </p:cNvPr>
          <p:cNvSpPr txBox="1"/>
          <p:nvPr/>
        </p:nvSpPr>
        <p:spPr>
          <a:xfrm>
            <a:off x="6355081" y="1079884"/>
            <a:ext cx="2447805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Dankó Rádió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000" dirty="0">
                <a:latin typeface="Arial" pitchFamily="34" charset="0"/>
                <a:cs typeface="Arial" pitchFamily="34" charset="0"/>
              </a:rPr>
              <a:t>4 állomás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000" dirty="0">
                <a:latin typeface="Arial" pitchFamily="34" charset="0"/>
                <a:cs typeface="Arial" pitchFamily="34" charset="0"/>
              </a:rPr>
              <a:t>Összesen 70 kW kimenő teljesítmény</a:t>
            </a:r>
          </a:p>
        </p:txBody>
      </p:sp>
      <p:pic>
        <p:nvPicPr>
          <p:cNvPr id="10" name="Kép 9" descr="A képen térkép, szöveg, atlasz, diagram látható&#10;&#10;Automatikusan generált leírás">
            <a:extLst>
              <a:ext uri="{FF2B5EF4-FFF2-40B4-BE49-F238E27FC236}">
                <a16:creationId xmlns:a16="http://schemas.microsoft.com/office/drawing/2014/main" id="{67B0AE0E-3A4F-5545-580C-F5C38EE84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8" y="2222495"/>
            <a:ext cx="2821556" cy="1708499"/>
          </a:xfrm>
          <a:prstGeom prst="rect">
            <a:avLst/>
          </a:prstGeom>
          <a:ln>
            <a:solidFill>
              <a:srgbClr val="7ABDFA"/>
            </a:solidFill>
          </a:ln>
        </p:spPr>
      </p:pic>
      <p:pic>
        <p:nvPicPr>
          <p:cNvPr id="12" name="Kép 11" descr="A képen szöveg, térkép, atlasz, diagram látható">
            <a:extLst>
              <a:ext uri="{FF2B5EF4-FFF2-40B4-BE49-F238E27FC236}">
                <a16:creationId xmlns:a16="http://schemas.microsoft.com/office/drawing/2014/main" id="{74D88DA9-517A-E6B0-DDE6-9CF6013A1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01" y="2219214"/>
            <a:ext cx="2821556" cy="170099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4" name="Kép 13" descr="A képen térkép, szöveg, atlasz látható">
            <a:extLst>
              <a:ext uri="{FF2B5EF4-FFF2-40B4-BE49-F238E27FC236}">
                <a16:creationId xmlns:a16="http://schemas.microsoft.com/office/drawing/2014/main" id="{B2FDD873-9B92-3122-3F93-8DB40390E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0" y="2222496"/>
            <a:ext cx="2821556" cy="171015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A3245851-C2DF-EBE9-3DB3-5C5CDF212C59}"/>
              </a:ext>
            </a:extLst>
          </p:cNvPr>
          <p:cNvSpPr txBox="1"/>
          <p:nvPr/>
        </p:nvSpPr>
        <p:spPr>
          <a:xfrm>
            <a:off x="539552" y="4443958"/>
            <a:ext cx="524374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i="1" dirty="0">
                <a:solidFill>
                  <a:srgbClr val="0B57EF"/>
                </a:solidFill>
              </a:rPr>
              <a:t>*A nappali lefedettségi térképek a Nemzeti Média- és Hírközlési Hatóság honlapjáról származnak. </a:t>
            </a:r>
            <a:endParaRPr lang="en-US" sz="900" i="1" dirty="0">
              <a:solidFill>
                <a:srgbClr val="0B57EF"/>
              </a:solidFill>
            </a:endParaRP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25886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4A2E4FD-7747-8F1F-4B05-EF2865A6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53" y="987574"/>
            <a:ext cx="4608512" cy="38164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hu-HU" sz="1400" dirty="0"/>
              <a:t>Egyetlen adóberendezés képes lefedni az egész Kárpát-medencét.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Az itt üzemelő </a:t>
            </a:r>
            <a:r>
              <a:rPr lang="hu-HU" sz="1400" dirty="0" err="1"/>
              <a:t>Nautel</a:t>
            </a:r>
            <a:r>
              <a:rPr lang="hu-HU" sz="1400" dirty="0"/>
              <a:t> adóberendezés a legkorszerűbb KH adótípus a világon, amely a legnagyobb teljesítményű félvezetős adóberendezés is egyben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Az adóberendezés kiemelkedő, 90%-os hatásfokkal üzemel.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Emellett elérhető az összes ismert MDCL karakterisztika is, szabadon </a:t>
            </a:r>
            <a:r>
              <a:rPr lang="hu-HU" sz="1400" dirty="0" err="1"/>
              <a:t>paraméterezhetően</a:t>
            </a:r>
            <a:r>
              <a:rPr lang="hu-HU" sz="1400" dirty="0"/>
              <a:t>. 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Jelenleg AMC módban üzemel, 3 dB-es maximális vivőelnyomással.  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Van egy telepített AC energia monitoring rendszer az állomáson, ami napi 24 órában </a:t>
            </a:r>
            <a:r>
              <a:rPr lang="hu-HU" sz="1400" dirty="0" err="1"/>
              <a:t>monitorozza</a:t>
            </a:r>
            <a:r>
              <a:rPr lang="hu-HU" sz="1400" dirty="0"/>
              <a:t> az 5 adóberendezés és az összegző áramfelvételét.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C076B57-A431-AA75-C742-1EE5ED8F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087"/>
            <a:ext cx="8229600" cy="541463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2 MW-os középhullámú állomás Solton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542D664-245A-CDAE-4AE4-06504E9B8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268BED9-8B89-E339-B59D-371048215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3598"/>
            <a:ext cx="3956639" cy="29670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441E7C3-25FB-6958-5B8C-6DE6A13C14F8}"/>
              </a:ext>
            </a:extLst>
          </p:cNvPr>
          <p:cNvSpPr txBox="1"/>
          <p:nvPr/>
        </p:nvSpPr>
        <p:spPr>
          <a:xfrm>
            <a:off x="4853509" y="4401328"/>
            <a:ext cx="4139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solidFill>
                  <a:srgbClr val="0B57EF"/>
                </a:solidFill>
              </a:rPr>
              <a:t>*Solt adóterem</a:t>
            </a:r>
          </a:p>
        </p:txBody>
      </p:sp>
    </p:spTree>
    <p:extLst>
      <p:ext uri="{BB962C8B-B14F-4D97-AF65-F5344CB8AC3E}">
        <p14:creationId xmlns:p14="http://schemas.microsoft.com/office/powerpoint/2010/main" val="3175547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A4FBBBF-AC9A-267A-FFCD-344767D4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Autofit/>
          </a:bodyPr>
          <a:lstStyle/>
          <a:p>
            <a:pPr algn="ctr"/>
            <a:r>
              <a:rPr lang="hu-HU" sz="2400" dirty="0"/>
              <a:t>Energiamegtakarítás számokban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FCE1A00-C4DF-8619-B0E4-598ACEFDF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8</a:t>
            </a:fld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9915C9B3-1270-1741-2E5B-1C268A0F1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43528"/>
              </p:ext>
            </p:extLst>
          </p:nvPr>
        </p:nvGraphicFramePr>
        <p:xfrm>
          <a:off x="457200" y="1191526"/>
          <a:ext cx="4204618" cy="1373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286">
                  <a:extLst>
                    <a:ext uri="{9D8B030D-6E8A-4147-A177-3AD203B41FA5}">
                      <a16:colId xmlns:a16="http://schemas.microsoft.com/office/drawing/2014/main" val="1846072889"/>
                    </a:ext>
                  </a:extLst>
                </a:gridCol>
                <a:gridCol w="357818">
                  <a:extLst>
                    <a:ext uri="{9D8B030D-6E8A-4147-A177-3AD203B41FA5}">
                      <a16:colId xmlns:a16="http://schemas.microsoft.com/office/drawing/2014/main" val="3756269540"/>
                    </a:ext>
                  </a:extLst>
                </a:gridCol>
                <a:gridCol w="1813059">
                  <a:extLst>
                    <a:ext uri="{9D8B030D-6E8A-4147-A177-3AD203B41FA5}">
                      <a16:colId xmlns:a16="http://schemas.microsoft.com/office/drawing/2014/main" val="4289868331"/>
                    </a:ext>
                  </a:extLst>
                </a:gridCol>
                <a:gridCol w="1455455">
                  <a:extLst>
                    <a:ext uri="{9D8B030D-6E8A-4147-A177-3AD203B41FA5}">
                      <a16:colId xmlns:a16="http://schemas.microsoft.com/office/drawing/2014/main" val="1009112686"/>
                    </a:ext>
                  </a:extLst>
                </a:gridCol>
              </a:tblGrid>
              <a:tr h="17660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 AM mód</a:t>
                      </a:r>
                    </a:p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Átlagos felvett teljesítmény [kW]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Éves energiafogyasztás [</a:t>
                      </a:r>
                      <a:r>
                        <a:rPr lang="hu-HU" sz="1000" b="1" u="none" strike="noStrike" dirty="0" err="1">
                          <a:effectLst/>
                        </a:rPr>
                        <a:t>GWh</a:t>
                      </a:r>
                      <a:r>
                        <a:rPr lang="hu-HU" sz="1000" b="1" u="none" strike="noStrike" dirty="0">
                          <a:effectLst/>
                        </a:rPr>
                        <a:t>]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2428601627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TXA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464.5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3.08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337397664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TXB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459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3.04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3926125529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TXC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455.2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3.02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2914349501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TXD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463.2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3.07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1841418360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TXE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458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3.04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1053538880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SUM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u="none" strike="noStrike" dirty="0">
                          <a:effectLst/>
                        </a:rPr>
                        <a:t>15.24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733071487"/>
                  </a:ext>
                </a:extLst>
              </a:tr>
            </a:tbl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8809E3-125C-B09D-2B47-F274676F3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857955"/>
              </p:ext>
            </p:extLst>
          </p:nvPr>
        </p:nvGraphicFramePr>
        <p:xfrm>
          <a:off x="4932040" y="898617"/>
          <a:ext cx="3610744" cy="260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60F0DCE3-2457-AF63-34B4-8A144609D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87140"/>
              </p:ext>
            </p:extLst>
          </p:nvPr>
        </p:nvGraphicFramePr>
        <p:xfrm>
          <a:off x="450056" y="2847709"/>
          <a:ext cx="4219678" cy="1373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286">
                  <a:extLst>
                    <a:ext uri="{9D8B030D-6E8A-4147-A177-3AD203B41FA5}">
                      <a16:colId xmlns:a16="http://schemas.microsoft.com/office/drawing/2014/main" val="1445934186"/>
                    </a:ext>
                  </a:extLst>
                </a:gridCol>
                <a:gridCol w="401672">
                  <a:extLst>
                    <a:ext uri="{9D8B030D-6E8A-4147-A177-3AD203B41FA5}">
                      <a16:colId xmlns:a16="http://schemas.microsoft.com/office/drawing/2014/main" val="2281179004"/>
                    </a:ext>
                  </a:extLst>
                </a:gridCol>
                <a:gridCol w="1757863">
                  <a:extLst>
                    <a:ext uri="{9D8B030D-6E8A-4147-A177-3AD203B41FA5}">
                      <a16:colId xmlns:a16="http://schemas.microsoft.com/office/drawing/2014/main" val="2832998989"/>
                    </a:ext>
                  </a:extLst>
                </a:gridCol>
                <a:gridCol w="1481857">
                  <a:extLst>
                    <a:ext uri="{9D8B030D-6E8A-4147-A177-3AD203B41FA5}">
                      <a16:colId xmlns:a16="http://schemas.microsoft.com/office/drawing/2014/main" val="1655740155"/>
                    </a:ext>
                  </a:extLst>
                </a:gridCol>
              </a:tblGrid>
              <a:tr h="17660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AMC mód</a:t>
                      </a:r>
                    </a:p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Átlagos felvett teljesítmény [kW]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u="none" strike="noStrike" dirty="0">
                          <a:effectLst/>
                        </a:rPr>
                        <a:t>Éves energiafogyasztás [</a:t>
                      </a:r>
                      <a:r>
                        <a:rPr lang="hu-HU" sz="1000" b="1" u="none" strike="noStrike" dirty="0" err="1">
                          <a:effectLst/>
                        </a:rPr>
                        <a:t>GWh</a:t>
                      </a:r>
                      <a:r>
                        <a:rPr lang="hu-HU" sz="1000" b="1" u="none" strike="noStrike" dirty="0">
                          <a:effectLst/>
                        </a:rPr>
                        <a:t>]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1175944153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TXA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313.48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2.08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369119005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TXB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310.82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2.06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326372515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TXC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306.2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2.03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2308477582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TXD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309.28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2.05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2406915477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TXE</a:t>
                      </a:r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>
                          <a:effectLst/>
                        </a:rPr>
                        <a:t>306.8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u="none" strike="noStrike" dirty="0">
                          <a:effectLst/>
                        </a:rPr>
                        <a:t>2.03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3876127146"/>
                  </a:ext>
                </a:extLst>
              </a:tr>
              <a:tr h="176601">
                <a:tc vMerge="1"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SUM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1" u="none" strike="noStrike" dirty="0">
                          <a:effectLst/>
                        </a:rPr>
                        <a:t>10.25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:a16="http://schemas.microsoft.com/office/drawing/2014/main" val="278967723"/>
                  </a:ext>
                </a:extLst>
              </a:tr>
            </a:tbl>
          </a:graphicData>
        </a:graphic>
      </p:graphicFrame>
      <p:sp>
        <p:nvSpPr>
          <p:cNvPr id="8" name="Szövegdoboz 10">
            <a:extLst>
              <a:ext uri="{FF2B5EF4-FFF2-40B4-BE49-F238E27FC236}">
                <a16:creationId xmlns:a16="http://schemas.microsoft.com/office/drawing/2014/main" id="{2D99B7E1-376F-85B5-BF8E-A10322BF9402}"/>
              </a:ext>
            </a:extLst>
          </p:cNvPr>
          <p:cNvSpPr txBox="1"/>
          <p:nvPr/>
        </p:nvSpPr>
        <p:spPr>
          <a:xfrm>
            <a:off x="5868144" y="1873735"/>
            <a:ext cx="974432" cy="5539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/>
              <a:t>4.99 </a:t>
            </a:r>
            <a:r>
              <a:rPr lang="hu-HU" sz="1200" dirty="0" err="1"/>
              <a:t>GWh</a:t>
            </a:r>
            <a:endParaRPr lang="hu-HU" sz="1200" dirty="0"/>
          </a:p>
          <a:p>
            <a:r>
              <a:rPr lang="hu-HU" sz="1200" dirty="0"/>
              <a:t>32.7 %</a:t>
            </a:r>
            <a:r>
              <a:rPr lang="hu-HU" sz="1800" dirty="0"/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217616B-0135-4538-9638-F59C344B6431}"/>
              </a:ext>
            </a:extLst>
          </p:cNvPr>
          <p:cNvSpPr txBox="1"/>
          <p:nvPr/>
        </p:nvSpPr>
        <p:spPr>
          <a:xfrm>
            <a:off x="5076056" y="3634922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chemeClr val="accent3">
                    <a:lumMod val="2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= 1310 tonna CO</a:t>
            </a:r>
            <a:r>
              <a:rPr lang="hu-HU" sz="2800" baseline="-25000" dirty="0">
                <a:solidFill>
                  <a:schemeClr val="accent3">
                    <a:lumMod val="2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</a:t>
            </a:r>
            <a:r>
              <a:rPr lang="hu-HU" sz="2800" dirty="0">
                <a:solidFill>
                  <a:schemeClr val="accent3">
                    <a:lumMod val="25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434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0B49B4E-1733-E568-438C-9C4C8802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915000" cy="3394472"/>
          </a:xfrm>
        </p:spPr>
        <p:txBody>
          <a:bodyPr>
            <a:normAutofit/>
          </a:bodyPr>
          <a:lstStyle/>
          <a:p>
            <a:r>
              <a:rPr lang="hu-HU" sz="1500" dirty="0"/>
              <a:t>Marcali rádióállomáson a mai napig üzemben van, egy 1986-ban telepített, PSZV1000 típusú elektroncsöves adóberendezés.</a:t>
            </a:r>
          </a:p>
          <a:p>
            <a:r>
              <a:rPr lang="hu-HU" sz="1500" dirty="0"/>
              <a:t>A további állomásainkon (4 Nemzetiségi és 4 Dankó), </a:t>
            </a:r>
            <a:r>
              <a:rPr lang="hu-HU" sz="1500" dirty="0" err="1"/>
              <a:t>Transradio</a:t>
            </a:r>
            <a:r>
              <a:rPr lang="hu-HU" sz="1500" dirty="0"/>
              <a:t> adóberendezések teljesítenek szolgálatot.</a:t>
            </a:r>
          </a:p>
          <a:p>
            <a:pPr lvl="1"/>
            <a:r>
              <a:rPr lang="hu-HU" sz="1200" dirty="0"/>
              <a:t>Az adóberendezések átlagos </a:t>
            </a:r>
            <a:r>
              <a:rPr lang="hu-HU" sz="1200"/>
              <a:t>életkora 17 </a:t>
            </a:r>
            <a:r>
              <a:rPr lang="hu-HU" sz="1200" dirty="0"/>
              <a:t>év</a:t>
            </a:r>
          </a:p>
          <a:p>
            <a:pPr lvl="1"/>
            <a:r>
              <a:rPr lang="hu-HU" sz="1200" dirty="0"/>
              <a:t>Hatásfokuk teljesítményszinttől függően 75-84% között alakul </a:t>
            </a:r>
          </a:p>
          <a:p>
            <a:pPr lvl="1"/>
            <a:r>
              <a:rPr lang="hu-HU" sz="1200" dirty="0"/>
              <a:t>Képesek DAM üzemmódban sugározni</a:t>
            </a:r>
          </a:p>
          <a:p>
            <a:r>
              <a:rPr lang="hu-HU" sz="1400" dirty="0"/>
              <a:t>Ezen állomások minden esetben tartalékoltak, ezért olyan formában lehetett mérni a DAM mód bekapcsolásával elérhető energiamegtakarítást, amely szinte teljesen megegyezik az üzemi körülményekkel. </a:t>
            </a:r>
            <a:r>
              <a:rPr lang="hu-HU" sz="1200" dirty="0"/>
              <a:t> 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D8B24A3-4826-D5EE-0233-C4D8CA13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További középhullámú adóberendezéseink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328585D-55C5-5706-585E-C5A7A59FB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05014B-8F3C-4373-AAD4-F51BE3703774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8" name="Kép 7" descr="A képen szöveg, gép, elektronika, vezérlőpult látható&#10;&#10;Automatikusan generált leírás">
            <a:extLst>
              <a:ext uri="{FF2B5EF4-FFF2-40B4-BE49-F238E27FC236}">
                <a16:creationId xmlns:a16="http://schemas.microsoft.com/office/drawing/2014/main" id="{DF642702-824E-4B82-AC2D-61C589551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51385"/>
            <a:ext cx="1872208" cy="328510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7AD0040-50DD-B204-C6EB-D33EE0CF8840}"/>
              </a:ext>
            </a:extLst>
          </p:cNvPr>
          <p:cNvSpPr txBox="1"/>
          <p:nvPr/>
        </p:nvSpPr>
        <p:spPr>
          <a:xfrm>
            <a:off x="6372200" y="4371950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TRAM25 adóberendezés</a:t>
            </a:r>
          </a:p>
        </p:txBody>
      </p:sp>
    </p:spTree>
    <p:extLst>
      <p:ext uri="{BB962C8B-B14F-4D97-AF65-F5344CB8AC3E}">
        <p14:creationId xmlns:p14="http://schemas.microsoft.com/office/powerpoint/2010/main" val="42935195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o_sablon_16-9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9BBB59"/>
      </a:accent1>
      <a:accent2>
        <a:srgbClr val="EBF1DD"/>
      </a:accent2>
      <a:accent3>
        <a:srgbClr val="D7E3BC"/>
      </a:accent3>
      <a:accent4>
        <a:srgbClr val="C3D69B"/>
      </a:accent4>
      <a:accent5>
        <a:srgbClr val="76923C"/>
      </a:accent5>
      <a:accent6>
        <a:srgbClr val="4F6128"/>
      </a:accent6>
      <a:hlink>
        <a:srgbClr val="FF0000"/>
      </a:hlink>
      <a:folHlink>
        <a:srgbClr val="4F6128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yéni 2. séma">
    <a:dk1>
      <a:sysClr val="windowText" lastClr="000000"/>
    </a:dk1>
    <a:lt1>
      <a:sysClr val="window" lastClr="FFFFFF"/>
    </a:lt1>
    <a:dk2>
      <a:srgbClr val="FF0000"/>
    </a:dk2>
    <a:lt2>
      <a:srgbClr val="EEECE1"/>
    </a:lt2>
    <a:accent1>
      <a:srgbClr val="9BBB59"/>
    </a:accent1>
    <a:accent2>
      <a:srgbClr val="EBF1DD"/>
    </a:accent2>
    <a:accent3>
      <a:srgbClr val="D7E3BC"/>
    </a:accent3>
    <a:accent4>
      <a:srgbClr val="C3D69B"/>
    </a:accent4>
    <a:accent5>
      <a:srgbClr val="76923C"/>
    </a:accent5>
    <a:accent6>
      <a:srgbClr val="4F6128"/>
    </a:accent6>
    <a:hlink>
      <a:srgbClr val="FF0000"/>
    </a:hlink>
    <a:folHlink>
      <a:srgbClr val="4F612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01fc4b-f33b-4b93-b663-f546fac1b7a2" xsi:nil="true"/>
    <lcf76f155ced4ddcb4097134ff3c332f xmlns="f12bfab7-f74c-46c9-b4ad-6f2de1b0c91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4947BB542394DA13CA0AB445C4A65" ma:contentTypeVersion="18" ma:contentTypeDescription="Új dokumentum létrehozása." ma:contentTypeScope="" ma:versionID="ba13c91a008278c599c93b8c105f6373">
  <xsd:schema xmlns:xsd="http://www.w3.org/2001/XMLSchema" xmlns:xs="http://www.w3.org/2001/XMLSchema" xmlns:p="http://schemas.microsoft.com/office/2006/metadata/properties" xmlns:ns2="f12bfab7-f74c-46c9-b4ad-6f2de1b0c91b" xmlns:ns3="ca01fc4b-f33b-4b93-b663-f546fac1b7a2" targetNamespace="http://schemas.microsoft.com/office/2006/metadata/properties" ma:root="true" ma:fieldsID="c57059d7dbdb81498ce0c13df6cca538" ns2:_="" ns3:_="">
    <xsd:import namespace="f12bfab7-f74c-46c9-b4ad-6f2de1b0c91b"/>
    <xsd:import namespace="ca01fc4b-f33b-4b93-b663-f546fac1b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fab7-f74c-46c9-b4ad-6f2de1b0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fc4b-f33b-4b93-b663-f546fac1b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2f5ca-e869-46b0-b763-8ac66a898fc9}" ma:internalName="TaxCatchAll" ma:showField="CatchAllData" ma:web="ca01fc4b-f33b-4b93-b663-f546fac1b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CFF5DE-C39A-4AFF-9CE7-06E2F0C4E81F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366fbd2f-8c13-49a5-b6e4-48063564f6b5"/>
  </ds:schemaRefs>
</ds:datastoreItem>
</file>

<file path=customXml/itemProps2.xml><?xml version="1.0" encoding="utf-8"?>
<ds:datastoreItem xmlns:ds="http://schemas.openxmlformats.org/officeDocument/2006/customXml" ds:itemID="{C4488804-C0C8-4766-9B29-F160968B4F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B79B61-7DBA-4562-B252-E708F5A4DB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22701</TotalTime>
  <Words>885</Words>
  <Application>Microsoft Office PowerPoint</Application>
  <PresentationFormat>Diavetítés a képernyőre (16:9 oldalarány)</PresentationFormat>
  <Paragraphs>172</Paragraphs>
  <Slides>12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72 Black</vt:lpstr>
      <vt:lpstr>Arial</vt:lpstr>
      <vt:lpstr>Arial Black</vt:lpstr>
      <vt:lpstr>Calibri</vt:lpstr>
      <vt:lpstr>Prezentacio_sablon_16-9</vt:lpstr>
      <vt:lpstr>Energiamegtakarítási lehetőségek MDCL technológiák alkalmazásával</vt:lpstr>
      <vt:lpstr>Tartalom</vt:lpstr>
      <vt:lpstr>Modulation Dependent Carrier Level</vt:lpstr>
      <vt:lpstr>Dynamic Amplitude Modulation</vt:lpstr>
      <vt:lpstr>Amplitude Modulation Companding</vt:lpstr>
      <vt:lpstr>Középhullámú hálózatok Magyarországon</vt:lpstr>
      <vt:lpstr>2 MW-os középhullámú állomás Solton</vt:lpstr>
      <vt:lpstr>Energiamegtakarítás számokban</vt:lpstr>
      <vt:lpstr>További középhullámú adóberendezéseink</vt:lpstr>
      <vt:lpstr>További energiamegtakarítási lehetőségek</vt:lpstr>
      <vt:lpstr>Minőségi paraméterek mérése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Tóth Emese (AH/Petzval)</dc:creator>
  <cp:lastModifiedBy>Vámos Viktor</cp:lastModifiedBy>
  <cp:revision>12</cp:revision>
  <dcterms:created xsi:type="dcterms:W3CDTF">2014-07-09T13:27:44Z</dcterms:created>
  <dcterms:modified xsi:type="dcterms:W3CDTF">2024-04-25T07:06:28Z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0x010100A3EB0AB22627474DA626ED05E174B57E</vt:lpwstr>
  </property>
  <property fmtid="{D5CDD505-2E9C-101B-9397-08002B2CF9AE}" pid="3" name="Order">
    <vt:r8>800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