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320" r:id="rId5"/>
    <p:sldId id="259" r:id="rId6"/>
    <p:sldId id="261" r:id="rId7"/>
    <p:sldId id="262" r:id="rId8"/>
    <p:sldId id="321" r:id="rId9"/>
    <p:sldId id="265" r:id="rId10"/>
    <p:sldId id="267" r:id="rId11"/>
    <p:sldId id="268" r:id="rId12"/>
    <p:sldId id="344" r:id="rId13"/>
    <p:sldId id="269" r:id="rId14"/>
    <p:sldId id="270" r:id="rId15"/>
    <p:sldId id="322" r:id="rId16"/>
    <p:sldId id="274" r:id="rId17"/>
    <p:sldId id="275" r:id="rId18"/>
    <p:sldId id="277" r:id="rId19"/>
    <p:sldId id="280" r:id="rId20"/>
    <p:sldId id="281" r:id="rId21"/>
    <p:sldId id="283" r:id="rId22"/>
    <p:sldId id="358" r:id="rId23"/>
    <p:sldId id="345" r:id="rId24"/>
    <p:sldId id="285" r:id="rId25"/>
    <p:sldId id="272" r:id="rId26"/>
    <p:sldId id="273" r:id="rId27"/>
    <p:sldId id="286" r:id="rId28"/>
    <p:sldId id="287" r:id="rId29"/>
    <p:sldId id="323" r:id="rId30"/>
    <p:sldId id="316" r:id="rId31"/>
    <p:sldId id="317" r:id="rId32"/>
    <p:sldId id="318" r:id="rId33"/>
    <p:sldId id="319" r:id="rId34"/>
    <p:sldId id="325" r:id="rId35"/>
    <p:sldId id="326" r:id="rId36"/>
    <p:sldId id="309" r:id="rId37"/>
    <p:sldId id="310" r:id="rId38"/>
    <p:sldId id="311" r:id="rId39"/>
    <p:sldId id="327" r:id="rId40"/>
    <p:sldId id="347" r:id="rId41"/>
    <p:sldId id="298" r:id="rId42"/>
    <p:sldId id="335" r:id="rId43"/>
    <p:sldId id="334" r:id="rId44"/>
    <p:sldId id="341" r:id="rId45"/>
    <p:sldId id="363" r:id="rId46"/>
    <p:sldId id="364" r:id="rId47"/>
    <p:sldId id="355" r:id="rId48"/>
    <p:sldId id="339" r:id="rId49"/>
    <p:sldId id="306" r:id="rId50"/>
    <p:sldId id="343" r:id="rId51"/>
    <p:sldId id="348" r:id="rId52"/>
    <p:sldId id="349" r:id="rId53"/>
    <p:sldId id="350" r:id="rId54"/>
    <p:sldId id="346" r:id="rId55"/>
    <p:sldId id="351" r:id="rId56"/>
    <p:sldId id="329" r:id="rId57"/>
    <p:sldId id="352" r:id="rId58"/>
    <p:sldId id="337" r:id="rId59"/>
    <p:sldId id="362" r:id="rId60"/>
    <p:sldId id="353" r:id="rId61"/>
    <p:sldId id="305" r:id="rId6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v&#225;n\Documents\HIF\Digitalis%20atallas\Szenior%20klub\AH%20adato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v&#225;n\Documents\HIF\Digitalis%20atallas\Szenior%20klub\AH%20adat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perspective val="30"/>
    </c:view3D>
    <c:plotArea>
      <c:layout>
        <c:manualLayout>
          <c:layoutTarget val="inner"/>
          <c:xMode val="edge"/>
          <c:yMode val="edge"/>
          <c:x val="6.8084527343918205E-2"/>
          <c:y val="1.570009554245053E-2"/>
          <c:w val="0.69782969751732027"/>
          <c:h val="0.93294353111718775"/>
        </c:manualLayout>
      </c:layout>
      <c:bar3DChart>
        <c:barDir val="col"/>
        <c:grouping val="standard"/>
        <c:ser>
          <c:idx val="0"/>
          <c:order val="0"/>
          <c:tx>
            <c:strRef>
              <c:f>Lefedettség!$A$2</c:f>
              <c:strCache>
                <c:ptCount val="1"/>
                <c:pt idx="0">
                  <c:v>DVB-T telephelyek száma</c:v>
                </c:pt>
              </c:strCache>
            </c:strRef>
          </c:tx>
          <c:dLbls>
            <c:spPr>
              <a:solidFill>
                <a:sysClr val="window" lastClr="FFFFFF"/>
              </a:solidFill>
            </c:spPr>
            <c:txPr>
              <a:bodyPr rot="300000" anchor="t" anchorCtr="0"/>
              <a:lstStyle/>
              <a:p>
                <a:pPr>
                  <a:defRPr sz="14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numRef>
              <c:f>Lefedettség!$B$1:$G$1</c:f>
              <c:numCache>
                <c:formatCode>yyyy/mmm</c:formatCode>
                <c:ptCount val="6"/>
                <c:pt idx="0">
                  <c:v>39813</c:v>
                </c:pt>
                <c:pt idx="1">
                  <c:v>40178</c:v>
                </c:pt>
                <c:pt idx="2">
                  <c:v>40543</c:v>
                </c:pt>
                <c:pt idx="3">
                  <c:v>40908</c:v>
                </c:pt>
                <c:pt idx="4">
                  <c:v>41274</c:v>
                </c:pt>
                <c:pt idx="5">
                  <c:v>41639</c:v>
                </c:pt>
              </c:numCache>
            </c:numRef>
          </c:cat>
          <c:val>
            <c:numRef>
              <c:f>Lefedettség!$B$2:$G$2</c:f>
              <c:numCache>
                <c:formatCode>General</c:formatCode>
                <c:ptCount val="6"/>
                <c:pt idx="0">
                  <c:v>3</c:v>
                </c:pt>
                <c:pt idx="1">
                  <c:v>14</c:v>
                </c:pt>
                <c:pt idx="2">
                  <c:v>29</c:v>
                </c:pt>
                <c:pt idx="3">
                  <c:v>50</c:v>
                </c:pt>
                <c:pt idx="4">
                  <c:v>65</c:v>
                </c:pt>
                <c:pt idx="5">
                  <c:v>90</c:v>
                </c:pt>
              </c:numCache>
            </c:numRef>
          </c:val>
        </c:ser>
        <c:ser>
          <c:idx val="1"/>
          <c:order val="1"/>
          <c:tx>
            <c:strRef>
              <c:f>Lefedettség!$A$3</c:f>
              <c:strCache>
                <c:ptCount val="1"/>
                <c:pt idx="0">
                  <c:v>Lakossági lefedettség %</c:v>
                </c:pt>
              </c:strCache>
            </c:strRef>
          </c:tx>
          <c:dLbls>
            <c:dLbl>
              <c:idx val="0"/>
              <c:spPr>
                <a:solidFill>
                  <a:schemeClr val="bg1"/>
                </a:solidFill>
              </c:spPr>
              <c:txPr>
                <a:bodyPr rot="300000"/>
                <a:lstStyle/>
                <a:p>
                  <a:pPr>
                    <a:defRPr sz="1400" baseline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hu-HU"/>
                </a:p>
              </c:txPr>
            </c:dLbl>
            <c:spPr>
              <a:solidFill>
                <a:schemeClr val="bg1"/>
              </a:solidFill>
            </c:spPr>
            <c:txPr>
              <a:bodyPr rot="300000"/>
              <a:lstStyle/>
              <a:p>
                <a:pPr>
                  <a:defRPr sz="14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numRef>
              <c:f>Lefedettség!$B$1:$G$1</c:f>
              <c:numCache>
                <c:formatCode>yyyy/mmm</c:formatCode>
                <c:ptCount val="6"/>
                <c:pt idx="0">
                  <c:v>39813</c:v>
                </c:pt>
                <c:pt idx="1">
                  <c:v>40178</c:v>
                </c:pt>
                <c:pt idx="2">
                  <c:v>40543</c:v>
                </c:pt>
                <c:pt idx="3">
                  <c:v>40908</c:v>
                </c:pt>
                <c:pt idx="4">
                  <c:v>41274</c:v>
                </c:pt>
                <c:pt idx="5">
                  <c:v>41639</c:v>
                </c:pt>
              </c:numCache>
            </c:numRef>
          </c:cat>
          <c:val>
            <c:numRef>
              <c:f>Lefedettség!$B$3:$G$3</c:f>
              <c:numCache>
                <c:formatCode>General</c:formatCode>
                <c:ptCount val="6"/>
                <c:pt idx="0">
                  <c:v>58</c:v>
                </c:pt>
                <c:pt idx="1">
                  <c:v>88</c:v>
                </c:pt>
                <c:pt idx="2">
                  <c:v>95</c:v>
                </c:pt>
                <c:pt idx="3">
                  <c:v>97</c:v>
                </c:pt>
                <c:pt idx="4">
                  <c:v>98</c:v>
                </c:pt>
                <c:pt idx="5">
                  <c:v>98.6</c:v>
                </c:pt>
              </c:numCache>
            </c:numRef>
          </c:val>
        </c:ser>
        <c:shape val="box"/>
        <c:axId val="86056320"/>
        <c:axId val="86089088"/>
        <c:axId val="87508288"/>
      </c:bar3DChart>
      <c:dateAx>
        <c:axId val="86056320"/>
        <c:scaling>
          <c:orientation val="minMax"/>
        </c:scaling>
        <c:axPos val="b"/>
        <c:numFmt formatCode="yyyy/mmm" sourceLinked="1"/>
        <c:tickLblPos val="nextTo"/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86089088"/>
        <c:crosses val="autoZero"/>
        <c:auto val="1"/>
        <c:lblOffset val="100"/>
      </c:dateAx>
      <c:valAx>
        <c:axId val="86089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86056320"/>
        <c:crosses val="autoZero"/>
        <c:crossBetween val="between"/>
      </c:valAx>
      <c:serAx>
        <c:axId val="87508288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86089088"/>
        <c:crosses val="autoZero"/>
      </c:ser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Munka1!$B$37</c:f>
              <c:strCache>
                <c:ptCount val="1"/>
                <c:pt idx="0">
                  <c:v>2010 október</c:v>
                </c:pt>
              </c:strCache>
            </c:strRef>
          </c:tx>
          <c:dLbls>
            <c:spPr>
              <a:solidFill>
                <a:sysClr val="window" lastClr="FFFFFF"/>
              </a:solidFill>
            </c:spPr>
            <c:txPr>
              <a:bodyPr rot="480000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strRef>
              <c:f>Munka1!$A$38:$A$41</c:f>
              <c:strCache>
                <c:ptCount val="4"/>
                <c:pt idx="0">
                  <c:v>MinDig TV</c:v>
                </c:pt>
                <c:pt idx="1">
                  <c:v>MinDig TV Extra</c:v>
                </c:pt>
                <c:pt idx="2">
                  <c:v>Vezeték nélküli (DTH, HDig)</c:v>
                </c:pt>
                <c:pt idx="3">
                  <c:v>Vezetékes (KTV, IPTV):</c:v>
                </c:pt>
              </c:strCache>
            </c:strRef>
          </c:cat>
          <c:val>
            <c:numRef>
              <c:f>Munka1!$B$38:$B$41</c:f>
              <c:numCache>
                <c:formatCode>#,##0</c:formatCode>
                <c:ptCount val="4"/>
                <c:pt idx="0">
                  <c:v>114000</c:v>
                </c:pt>
                <c:pt idx="1">
                  <c:v>9008</c:v>
                </c:pt>
                <c:pt idx="2">
                  <c:v>829894</c:v>
                </c:pt>
                <c:pt idx="3">
                  <c:v>1756958</c:v>
                </c:pt>
              </c:numCache>
            </c:numRef>
          </c:val>
        </c:ser>
        <c:ser>
          <c:idx val="1"/>
          <c:order val="1"/>
          <c:tx>
            <c:strRef>
              <c:f>Munka1!$C$37</c:f>
              <c:strCache>
                <c:ptCount val="1"/>
                <c:pt idx="0">
                  <c:v>2013 június</c:v>
                </c:pt>
              </c:strCache>
            </c:strRef>
          </c:tx>
          <c:dLbls>
            <c:spPr>
              <a:solidFill>
                <a:schemeClr val="bg1"/>
              </a:solidFill>
            </c:spPr>
            <c:txPr>
              <a:bodyPr rot="360000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strRef>
              <c:f>Munka1!$A$38:$A$41</c:f>
              <c:strCache>
                <c:ptCount val="4"/>
                <c:pt idx="0">
                  <c:v>MinDig TV</c:v>
                </c:pt>
                <c:pt idx="1">
                  <c:v>MinDig TV Extra</c:v>
                </c:pt>
                <c:pt idx="2">
                  <c:v>Vezeték nélküli (DTH, HDig)</c:v>
                </c:pt>
                <c:pt idx="3">
                  <c:v>Vezetékes (KTV, IPTV):</c:v>
                </c:pt>
              </c:strCache>
            </c:strRef>
          </c:cat>
          <c:val>
            <c:numRef>
              <c:f>Munka1!$C$38:$C$41</c:f>
              <c:numCache>
                <c:formatCode>#,##0</c:formatCode>
                <c:ptCount val="4"/>
                <c:pt idx="0">
                  <c:v>442000</c:v>
                </c:pt>
                <c:pt idx="1">
                  <c:v>107351</c:v>
                </c:pt>
                <c:pt idx="2">
                  <c:v>923854</c:v>
                </c:pt>
                <c:pt idx="3">
                  <c:v>1949661</c:v>
                </c:pt>
              </c:numCache>
            </c:numRef>
          </c:val>
        </c:ser>
        <c:shape val="box"/>
        <c:axId val="82612224"/>
        <c:axId val="82613760"/>
        <c:axId val="82522560"/>
      </c:bar3DChart>
      <c:catAx>
        <c:axId val="82612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82613760"/>
        <c:crosses val="autoZero"/>
        <c:auto val="1"/>
        <c:lblAlgn val="ctr"/>
        <c:lblOffset val="100"/>
      </c:catAx>
      <c:valAx>
        <c:axId val="8261376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82612224"/>
        <c:crosses val="autoZero"/>
        <c:crossBetween val="between"/>
        <c:majorUnit val="500000"/>
      </c:valAx>
      <c:serAx>
        <c:axId val="82522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82613760"/>
        <c:crosses val="autoZero"/>
      </c:ser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0.94444</cdr:y>
    </cdr:from>
    <cdr:to>
      <cdr:x>0.26528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0" y="4896544"/>
          <a:ext cx="21967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 smtClean="0"/>
            <a:t>Forrás: Antenna Hungária</a:t>
          </a:r>
          <a:endParaRPr lang="hu-H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0.02002</cdr:x>
      <cdr:y>0.93457</cdr:y>
    </cdr:from>
    <cdr:to>
      <cdr:x>0.36543</cdr:x>
      <cdr:y>0.99859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79512" y="5256584"/>
          <a:ext cx="30963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dirty="0" smtClean="0"/>
            <a:t>Forrás: NMHH, Antenna Hungária, Bell Research</a:t>
          </a:r>
          <a:endParaRPr lang="hu-H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744EC9-88EA-458D-B622-95CAB0D880F5}" type="datetimeFigureOut">
              <a:rPr lang="hu-HU"/>
              <a:pPr>
                <a:defRPr/>
              </a:pPr>
              <a:t>2013.09.23.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DEADFE-3CEE-4B29-858A-D3D659FD50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228A6-9553-4642-9DB6-0F951E0F067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B25F8-B1C5-4DD8-902A-378AEAD3E18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60998-BD4D-45DD-B40A-E53E79A3698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EADFE-3CEE-4B29-858A-D3D659FD501C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28192"/>
          </a:xfrm>
        </p:spPr>
        <p:txBody>
          <a:bodyPr/>
          <a:lstStyle>
            <a:lvl1pPr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4B45-80D7-4B11-875C-30174729AF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1C9E-D4E8-4768-9889-841B2C32F4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CD9E-A50E-4AD2-9D3E-3464089660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 descr="HTE_logo k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9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52736"/>
          </a:xfrm>
        </p:spPr>
        <p:txBody>
          <a:bodyPr/>
          <a:lstStyle>
            <a:lvl1pPr>
              <a:defRPr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>
            <a:lvl1pPr>
              <a:spcBef>
                <a:spcPts val="0"/>
              </a:spcBef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 sz="2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2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250825" y="6356350"/>
            <a:ext cx="17287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775" y="6356350"/>
            <a:ext cx="36004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48488" y="6356350"/>
            <a:ext cx="17383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8ACBE7-224E-48C9-85FC-B5EA88B03AF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8A08-FD25-4276-AEB6-B3348C780C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073427"/>
          </a:xfrm>
        </p:spPr>
        <p:txBody>
          <a:bodyPr/>
          <a:lstStyle>
            <a:lvl1pPr>
              <a:spcBef>
                <a:spcPts val="0"/>
              </a:spcBef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073427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987675" y="6356350"/>
            <a:ext cx="31686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D10686-1549-438D-B817-5F2073FB225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D7E4-793E-499C-8CBC-7DA48DAC90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7" descr="HTE_logo k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89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4176" y="0"/>
            <a:ext cx="7596336" cy="1052736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EE26-700A-4718-9AAF-C61EB81F64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6F21-B8B3-4E9A-87F6-D113B66C89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240360" cy="1008112"/>
          </a:xfrm>
        </p:spPr>
        <p:txBody>
          <a:bodyPr anchor="b">
            <a:noAutofit/>
          </a:bodyPr>
          <a:lstStyle>
            <a:lvl1pPr algn="ctr">
              <a:defRPr sz="28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07904" y="116632"/>
            <a:ext cx="4978896" cy="60095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250704" cy="40653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D6EC-9703-4505-AF50-8871BD3C9F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5B6F-B565-4377-9523-AC2BA3F105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0" y="1052513"/>
            <a:ext cx="91440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HTE, 2013.09.24.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87675" y="6356350"/>
            <a:ext cx="3240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B98E6-1C85-4A19-99A3-7E0EAA703E2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1031" name="Kép 6" descr="HTE_logo k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589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schivan0810@gmail.c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196975"/>
            <a:ext cx="9144000" cy="1944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Digitális átállás – </a:t>
            </a:r>
            <a:br>
              <a:rPr lang="hu-HU" dirty="0" smtClean="0"/>
            </a:br>
            <a:r>
              <a:rPr lang="hu-HU" dirty="0" smtClean="0"/>
              <a:t>és ami mögötte van</a:t>
            </a:r>
            <a:endParaRPr lang="hu-HU" dirty="0"/>
          </a:p>
        </p:txBody>
      </p:sp>
      <p:sp>
        <p:nvSpPr>
          <p:cNvPr id="13315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chemeClr val="tx1"/>
                </a:solidFill>
                <a:latin typeface="Arial" charset="0"/>
                <a:cs typeface="Arial" charset="0"/>
              </a:rPr>
              <a:t>Dr. Schmideg Iván</a:t>
            </a:r>
          </a:p>
        </p:txBody>
      </p:sp>
      <p:pic>
        <p:nvPicPr>
          <p:cNvPr id="13316" name="Kép 3" descr="HTE_logo k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8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ITU GE-06 szerződés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tagállamok aláírták az ITU RRC-04 és RRC-06 (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 smtClean="0"/>
              <a:t>Radio-communication</a:t>
            </a:r>
            <a:r>
              <a:rPr lang="hu-HU" dirty="0" smtClean="0"/>
              <a:t> </a:t>
            </a:r>
            <a:r>
              <a:rPr lang="hu-HU" dirty="0" err="1"/>
              <a:t>Conference</a:t>
            </a:r>
            <a:r>
              <a:rPr lang="hu-HU" dirty="0"/>
              <a:t>) </a:t>
            </a:r>
            <a:r>
              <a:rPr lang="hu-HU" dirty="0" smtClean="0"/>
              <a:t>alapján készült </a:t>
            </a:r>
            <a:r>
              <a:rPr lang="hu-HU" dirty="0"/>
              <a:t>GE-06 </a:t>
            </a:r>
            <a:r>
              <a:rPr lang="hu-HU" dirty="0" smtClean="0"/>
              <a:t>(Geneva-06) nemzetközi szerződést.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a VHF </a:t>
            </a:r>
            <a:r>
              <a:rPr lang="hu-HU" dirty="0"/>
              <a:t>III sávban (174-230 MHz) és a VHF IV/V sávban (470-582/582-862 MHz) </a:t>
            </a:r>
            <a:r>
              <a:rPr lang="hu-HU" dirty="0" smtClean="0"/>
              <a:t>jelölt ki a </a:t>
            </a:r>
            <a:r>
              <a:rPr lang="hu-HU" dirty="0"/>
              <a:t>digitális földfelszíni rádióműsorszóró (T-DAB) és digitális földfelszíni televízió műsorszóró (DVB-T) </a:t>
            </a:r>
            <a:r>
              <a:rPr lang="hu-HU" dirty="0" smtClean="0"/>
              <a:t>szolgálatok </a:t>
            </a:r>
            <a:r>
              <a:rPr lang="hu-HU" dirty="0"/>
              <a:t>számára </a:t>
            </a:r>
            <a:r>
              <a:rPr lang="hu-HU" dirty="0" smtClean="0"/>
              <a:t>frekvenciákat,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/>
              <a:t>2015. június 17-től ezekben a sávokban az analóg műsorszórásra vonatkozó frekvenciakijelölések érvényüket vesztik és ezzel az érintett frekvenciák zavarás elleni védelme is megszűnik.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3557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3558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90B53-C0D9-4517-BE3B-7DA7F03815A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Fontosabb Uniós döntések</a:t>
            </a:r>
            <a:r>
              <a:rPr lang="hu-HU" baseline="-25000" dirty="0" smtClean="0"/>
              <a:t>2</a:t>
            </a:r>
            <a:endParaRPr lang="hu-HU" dirty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COM(2009) 586 Közlemény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digitális hozadék frekvencia tartományát 790–862 MHz-ben jelölte meg, ami olyan értékes, hogy minden felhasználót hatékony felhasználásra kell ösztönözni, akkor is, ha ez többletkiadásokkal jár, 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fontosnak tartaná, hogy az Európai Unióban egy (meghatározandó) időpont után csak olyan digitális televízió-vevőkészülékeket értékesítsenek, amely együtt tud működni az olyan, új generációs digitális átviteli tömörítési szabványokkal mint a H264/MPEG-4 AVC</a:t>
            </a:r>
          </a:p>
          <a:p>
            <a:pPr lvl="1"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4581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4582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C3F40-3FA9-4E49-A358-94AD29953419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Fontosabb Uniós döntések</a:t>
            </a:r>
            <a:r>
              <a:rPr lang="hu-HU" baseline="-25000" dirty="0" smtClean="0"/>
              <a:t>3</a:t>
            </a:r>
            <a:endParaRPr lang="hu-HU" dirty="0"/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243/2012/EU Parlamenti és Tanácsi határozat (RSPP)</a:t>
            </a:r>
          </a:p>
          <a:p>
            <a:pPr lvl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2013. január 1.-ig engedélyezési eljárás lefolytatása, hogy az elektronikus hírközlési szolgáltatások számára lehetővé tegyék a 800 MHz-es frekvenciasáv használatát. Rendkívüli nemzeti vagy helyi körülmények, vagy határokon átnyúló frekvenciakoordinációs problémák esetén, a Bizottság az érintett tagállam megfelelően megalapozott kérelme alapján 2015. december 31-ig egyedi eltérést biztosít.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717CE-55B8-415A-8540-C4C54E466CA0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400" dirty="0" smtClean="0"/>
              <a:t>Digitális hozadék értékesítése</a:t>
            </a:r>
            <a:endParaRPr lang="hu-HU" baseline="-25000" dirty="0"/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2010-ben és 2011-ben tartott frekvencia árverések eredményei EUR/MHz/fő egységben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629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6630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A6C5B-AA50-4DB8-8D9B-3030A4D2CF1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/>
          </a:p>
        </p:txBody>
      </p:sp>
      <p:graphicFrame>
        <p:nvGraphicFramePr>
          <p:cNvPr id="7" name="Tartalom helye 6"/>
          <p:cNvGraphicFramePr>
            <a:graphicFrameLocks/>
          </p:cNvGraphicFramePr>
          <p:nvPr/>
        </p:nvGraphicFramePr>
        <p:xfrm>
          <a:off x="2268538" y="2492375"/>
          <a:ext cx="432048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16"/>
                <a:gridCol w="147616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Olaszország</a:t>
                      </a:r>
                      <a:endParaRPr lang="hu-HU" sz="2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1,36</a:t>
                      </a:r>
                      <a:endParaRPr lang="hu-HU" sz="2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Németország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0,73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Franciaország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0,70</a:t>
                      </a:r>
                      <a:endParaRPr lang="hu-H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Románia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0,65</a:t>
                      </a:r>
                      <a:endParaRPr lang="hu-H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Portugália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0,42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Svédország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0,42</a:t>
                      </a:r>
                      <a:endParaRPr lang="hu-H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Dánia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0,30</a:t>
                      </a:r>
                      <a:endParaRPr lang="hu-HU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Spanyolország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0,19</a:t>
                      </a:r>
                      <a:endParaRPr lang="hu-H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Digitális hozadék értékesítése</a:t>
            </a:r>
            <a:endParaRPr lang="hu-HU" dirty="0"/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Németország (2010) 224 körös licit: 800 MHz-es sáv 6 darab 2x5 MHz-es frekvencia-blokk 3,5 Mrd € (az első körben licitált érték143-szorosa)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az értékek jelentősen elmaradtak az UMTS árverés (5,2 EUR/fő/MHz) rekordjaitól. 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fenti eredményekből Magyarországon (mérsékelten optimista becslés szerint) 0,5 EUR/fő/MHz értékkel, 60MHz értékesítésével és 10 millió lakossal számolva 300 MEUR ~ 90Mrd HUF árbevétel várható a digitális hozadék árverezéséből.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7653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7654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1B464-C965-4132-8908-B360B870F00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az analóg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lekapcsolás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gazdasági indítékai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szabályozási indítékai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 digitális átállást </a:t>
            </a:r>
            <a:r>
              <a:rPr lang="hu-HU" dirty="0" smtClean="0"/>
              <a:t>befolyásoló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műszaki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gazdasági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szociális és szabályozási tényezők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hazai eredmények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7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8678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EBD2C-4B05-4A7C-A270-F41768D34DC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Műszaki tényezők</a:t>
            </a:r>
            <a:endParaRPr lang="hu-HU" dirty="0"/>
          </a:p>
        </p:txBody>
      </p:sp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Video tömörítési és kódoló algoritmusok használata, amelyek jelentős frekvencia megtakarítást eredményeznek észrevehető minőségromlás nélkül,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Rádiófrekvenciás átviteli módszerek használata, amelyek frekvencia takarékos és megbízható átvitelt tesznek lehetővé,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Hardver eszközök, amelyekkel a fentiek realizálhatók és a vevőkészülékek költségei alacsonyak maradnak.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9701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9702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5319A-B67C-4F66-A6FA-39B2D9BF6903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Video tömörítés</a:t>
            </a:r>
            <a:r>
              <a:rPr lang="hu-HU" baseline="-25000" dirty="0" smtClean="0"/>
              <a:t>1</a:t>
            </a:r>
            <a:endParaRPr lang="hu-HU" baseline="-25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24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0725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46732-ABCD-4E0E-9B15-4BCC910D569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/>
          </a:p>
        </p:txBody>
      </p:sp>
      <p:sp>
        <p:nvSpPr>
          <p:cNvPr id="32774" name="Tartalom helye 7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Állókép tömörítése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kép felosztása blokkokra (pl. 16x16 pixel). 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Egy blokk több képpontjának világosság jeléhez visznek át egy színinformáció párost. (A szem a színek változását sokkal kevésbé érzékeli, mint a világosságét)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blokk elemeire diszkrét cosinus transzformációt végeznek és csak a legalacsonyabb frekvenciájú tagokat viszik át. (A szem érzéketlen a túl szapora változásokra)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Becslés a szomszédos blokkok eredményéből.</a:t>
            </a:r>
          </a:p>
          <a:p>
            <a:pPr lvl="1"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Video tömörítés</a:t>
            </a:r>
            <a:r>
              <a:rPr lang="hu-HU" baseline="-25000" dirty="0" smtClean="0"/>
              <a:t>2</a:t>
            </a:r>
            <a:endParaRPr lang="hu-HU" dirty="0"/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Mozgókép tömörítése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12-15 képkockából képcsoport kialakítása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Kezdő kép („Intra” frame =I) tömörítése állóképként </a:t>
            </a:r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hu-H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1749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1750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4A1E3A-6083-4C88-B0C4-4E2AEC8A5B9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/>
          </a:p>
        </p:txBody>
      </p:sp>
      <p:pic>
        <p:nvPicPr>
          <p:cNvPr id="33799" name="Tartalom helye 7" descr="IBP col.jpg"/>
          <p:cNvPicPr>
            <a:picLocks noChangeAspect="1"/>
          </p:cNvPicPr>
          <p:nvPr/>
        </p:nvPicPr>
        <p:blipFill>
          <a:blip r:embed="rId2" cstate="print"/>
          <a:srcRect l="928" t="1665"/>
          <a:stretch>
            <a:fillRect/>
          </a:stretch>
        </p:blipFill>
        <p:spPr bwMode="auto">
          <a:xfrm>
            <a:off x="1042988" y="2924175"/>
            <a:ext cx="6084887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4325" y="0"/>
            <a:ext cx="7596188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Video tömörítés</a:t>
            </a:r>
            <a:r>
              <a:rPr lang="hu-HU" baseline="-25000" dirty="0" smtClean="0"/>
              <a:t>3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/>
                </a:solidFill>
              </a:rPr>
              <a:t>HTE, 2013.09.24.</a:t>
            </a:r>
            <a:endParaRPr lang="hu-HU" dirty="0"/>
          </a:p>
        </p:txBody>
      </p:sp>
      <p:sp>
        <p:nvSpPr>
          <p:cNvPr id="32772" name="Élőláb helye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2773" name="Dia számának hely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1F8AF-3498-4E45-B78D-01DC7DE4034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/>
          </a:p>
        </p:txBody>
      </p:sp>
      <p:grpSp>
        <p:nvGrpSpPr>
          <p:cNvPr id="34822" name="Csoportba foglalás 58"/>
          <p:cNvGrpSpPr>
            <a:grpSpLocks/>
          </p:cNvGrpSpPr>
          <p:nvPr/>
        </p:nvGrpSpPr>
        <p:grpSpPr bwMode="auto">
          <a:xfrm>
            <a:off x="4848225" y="1557338"/>
            <a:ext cx="3827463" cy="4535487"/>
            <a:chOff x="4247964" y="1556792"/>
            <a:chExt cx="3828099" cy="4536504"/>
          </a:xfrm>
        </p:grpSpPr>
        <p:grpSp>
          <p:nvGrpSpPr>
            <p:cNvPr id="34830" name="Csoportba foglalás 30"/>
            <p:cNvGrpSpPr>
              <a:grpSpLocks/>
            </p:cNvGrpSpPr>
            <p:nvPr/>
          </p:nvGrpSpPr>
          <p:grpSpPr bwMode="auto">
            <a:xfrm>
              <a:off x="6156176" y="1556792"/>
              <a:ext cx="1919887" cy="4501414"/>
              <a:chOff x="6156176" y="1556792"/>
              <a:chExt cx="1919887" cy="4501414"/>
            </a:xfrm>
          </p:grpSpPr>
          <p:sp>
            <p:nvSpPr>
              <p:cNvPr id="27" name="Romboid 26"/>
              <p:cNvSpPr/>
              <p:nvPr/>
            </p:nvSpPr>
            <p:spPr>
              <a:xfrm rot="18820722">
                <a:off x="5017908" y="3000208"/>
                <a:ext cx="4196703" cy="1919607"/>
              </a:xfrm>
              <a:prstGeom prst="parallelogram">
                <a:avLst>
                  <a:gd name="adj" fmla="val 10319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28" name="Romboid 27"/>
              <p:cNvSpPr/>
              <p:nvPr/>
            </p:nvSpPr>
            <p:spPr>
              <a:xfrm rot="18820722">
                <a:off x="6495419" y="3898094"/>
                <a:ext cx="887611" cy="320728"/>
              </a:xfrm>
              <a:prstGeom prst="parallelogram">
                <a:avLst>
                  <a:gd name="adj" fmla="val 10319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cxnSp>
            <p:nvCxnSpPr>
              <p:cNvPr id="29" name="Egyenes összekötő nyíllal 28"/>
              <p:cNvCxnSpPr>
                <a:endCxn id="28" idx="1"/>
              </p:cNvCxnSpPr>
              <p:nvPr/>
            </p:nvCxnSpPr>
            <p:spPr>
              <a:xfrm flipH="1">
                <a:off x="6937636" y="1556792"/>
                <a:ext cx="658922" cy="22706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omboid 22"/>
            <p:cNvSpPr/>
            <p:nvPr/>
          </p:nvSpPr>
          <p:spPr>
            <a:xfrm rot="18820722">
              <a:off x="3361871" y="3035141"/>
              <a:ext cx="4196703" cy="1919606"/>
            </a:xfrm>
            <a:prstGeom prst="parallelogram">
              <a:avLst>
                <a:gd name="adj" fmla="val 1031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4" name="Romboid 23"/>
            <p:cNvSpPr/>
            <p:nvPr/>
          </p:nvSpPr>
          <p:spPr>
            <a:xfrm rot="18820722">
              <a:off x="4839381" y="3933027"/>
              <a:ext cx="887611" cy="320728"/>
            </a:xfrm>
            <a:prstGeom prst="parallelogram">
              <a:avLst>
                <a:gd name="adj" fmla="val 1031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5" name="Romboid 24"/>
            <p:cNvSpPr/>
            <p:nvPr/>
          </p:nvSpPr>
          <p:spPr>
            <a:xfrm rot="18820722">
              <a:off x="5342701" y="3124809"/>
              <a:ext cx="887612" cy="320728"/>
            </a:xfrm>
            <a:prstGeom prst="parallelogram">
              <a:avLst>
                <a:gd name="adj" fmla="val 10319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cxnSp>
          <p:nvCxnSpPr>
            <p:cNvPr id="26" name="Egyenes összekötő nyíllal 25"/>
            <p:cNvCxnSpPr/>
            <p:nvPr/>
          </p:nvCxnSpPr>
          <p:spPr>
            <a:xfrm flipH="1">
              <a:off x="5292713" y="3284379"/>
              <a:ext cx="503322" cy="809807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>
              <a:stCxn id="34824" idx="2"/>
              <a:endCxn id="25" idx="1"/>
            </p:cNvCxnSpPr>
            <p:nvPr/>
          </p:nvCxnSpPr>
          <p:spPr>
            <a:xfrm>
              <a:off x="5448313" y="1586961"/>
              <a:ext cx="336606" cy="146717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/>
            <p:cNvCxnSpPr>
              <a:stCxn id="34825" idx="2"/>
            </p:cNvCxnSpPr>
            <p:nvPr/>
          </p:nvCxnSpPr>
          <p:spPr>
            <a:xfrm>
              <a:off x="4247964" y="3035085"/>
              <a:ext cx="1332134" cy="60973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3" name="Szövegdoboz 46"/>
          <p:cNvSpPr txBox="1">
            <a:spLocks noChangeArrowheads="1"/>
          </p:cNvSpPr>
          <p:nvPr/>
        </p:nvSpPr>
        <p:spPr bwMode="auto">
          <a:xfrm>
            <a:off x="7380288" y="1125538"/>
            <a:ext cx="1655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Cél blokk</a:t>
            </a:r>
          </a:p>
        </p:txBody>
      </p:sp>
      <p:sp>
        <p:nvSpPr>
          <p:cNvPr id="34824" name="Szövegdoboz 47"/>
          <p:cNvSpPr txBox="1">
            <a:spLocks noChangeArrowheads="1"/>
          </p:cNvSpPr>
          <p:nvPr/>
        </p:nvSpPr>
        <p:spPr bwMode="auto">
          <a:xfrm>
            <a:off x="4787900" y="1125538"/>
            <a:ext cx="2520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Illeszkedő blokk</a:t>
            </a:r>
          </a:p>
        </p:txBody>
      </p:sp>
      <p:sp>
        <p:nvSpPr>
          <p:cNvPr id="34825" name="Szövegdoboz 48"/>
          <p:cNvSpPr txBox="1">
            <a:spLocks noChangeArrowheads="1"/>
          </p:cNvSpPr>
          <p:nvPr/>
        </p:nvSpPr>
        <p:spPr bwMode="auto">
          <a:xfrm>
            <a:off x="3348038" y="2205038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Elmozdulás vektor</a:t>
            </a:r>
          </a:p>
        </p:txBody>
      </p:sp>
      <p:sp>
        <p:nvSpPr>
          <p:cNvPr id="34826" name="Tartalom helye 2"/>
          <p:cNvSpPr txBox="1">
            <a:spLocks/>
          </p:cNvSpPr>
          <p:nvPr/>
        </p:nvSpPr>
        <p:spPr bwMode="auto">
          <a:xfrm>
            <a:off x="0" y="1052513"/>
            <a:ext cx="305911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hu-HU" sz="2800">
                <a:latin typeface="Calibri" pitchFamily="34" charset="0"/>
              </a:rPr>
              <a:t>Mozgókép tömörítése</a:t>
            </a:r>
          </a:p>
          <a:p>
            <a:pPr marL="742950" lvl="1" indent="-285750">
              <a:buFont typeface="Arial" charset="0"/>
              <a:buChar char="–"/>
            </a:pPr>
            <a:r>
              <a:rPr lang="hu-HU" sz="2800">
                <a:latin typeface="Calibri" pitchFamily="34" charset="0"/>
              </a:rPr>
              <a:t>Az elmozdulás vektor  és az eltérés adatainak átvitele </a:t>
            </a:r>
          </a:p>
        </p:txBody>
      </p:sp>
      <p:sp>
        <p:nvSpPr>
          <p:cNvPr id="67" name="Romboid 66"/>
          <p:cNvSpPr/>
          <p:nvPr/>
        </p:nvSpPr>
        <p:spPr>
          <a:xfrm rot="18375764">
            <a:off x="7119938" y="3865562"/>
            <a:ext cx="889000" cy="320675"/>
          </a:xfrm>
          <a:prstGeom prst="parallelogram">
            <a:avLst>
              <a:gd name="adj" fmla="val 1031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8" name="Szövegdoboz 67"/>
          <p:cNvSpPr txBox="1"/>
          <p:nvPr/>
        </p:nvSpPr>
        <p:spPr>
          <a:xfrm>
            <a:off x="3132138" y="5373688"/>
            <a:ext cx="23764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Előző referencia kép</a:t>
            </a:r>
          </a:p>
        </p:txBody>
      </p:sp>
      <p:sp>
        <p:nvSpPr>
          <p:cNvPr id="69" name="Szövegdoboz 68"/>
          <p:cNvSpPr txBox="1"/>
          <p:nvPr/>
        </p:nvSpPr>
        <p:spPr>
          <a:xfrm>
            <a:off x="7524750" y="5026025"/>
            <a:ext cx="1150938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br>
              <a:rPr lang="hu-H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>
                <a:latin typeface="Arial" pitchFamily="34" charset="0"/>
                <a:cs typeface="Arial" pitchFamily="34" charset="0"/>
              </a:rPr>
              <a:t>vagy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Fogalmak</a:t>
            </a:r>
            <a:endParaRPr lang="hu-HU" dirty="0"/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Char char=""/>
            </a:pPr>
            <a:r>
              <a:rPr lang="hu-HU" smtClean="0">
                <a:latin typeface="Arial" charset="0"/>
                <a:cs typeface="Arial" charset="0"/>
              </a:rPr>
              <a:t>Az Európai Bizottság 2003-as Közleménye: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"/>
            </a:pPr>
            <a:r>
              <a:rPr lang="hu-HU" smtClean="0">
                <a:latin typeface="Arial" charset="0"/>
                <a:cs typeface="Arial" charset="0"/>
              </a:rPr>
              <a:t>a televízió és rádió műsorterjesztésben (broadcasting) a </a:t>
            </a:r>
            <a:r>
              <a:rPr lang="hu-HU" b="1" smtClean="0">
                <a:latin typeface="Arial" charset="0"/>
                <a:cs typeface="Arial" charset="0"/>
              </a:rPr>
              <a:t>digitális átállás</a:t>
            </a:r>
            <a:r>
              <a:rPr lang="hu-HU" smtClean="0">
                <a:latin typeface="Arial" charset="0"/>
                <a:cs typeface="Arial" charset="0"/>
              </a:rPr>
              <a:t> (digital switchover) az a folyamat, amelyik a digitális műsorterjesztés megindításával kezdődik és az </a:t>
            </a:r>
            <a:r>
              <a:rPr lang="hu-HU" b="1" smtClean="0">
                <a:latin typeface="Arial" charset="0"/>
                <a:cs typeface="Arial" charset="0"/>
              </a:rPr>
              <a:t>analóg műsorterjesztés lekapcsolásával</a:t>
            </a:r>
            <a:r>
              <a:rPr lang="hu-HU" smtClean="0">
                <a:latin typeface="Arial" charset="0"/>
                <a:cs typeface="Arial" charset="0"/>
              </a:rPr>
              <a:t> (analogue switch-off) ér véget.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"/>
            </a:pPr>
            <a:endParaRPr lang="hu-HU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"/>
            </a:pPr>
            <a:r>
              <a:rPr lang="hu-HU" smtClean="0">
                <a:latin typeface="Arial" charset="0"/>
                <a:cs typeface="Arial" charset="0"/>
              </a:rPr>
              <a:t>A műsorterjesztés műsoroknak a fogyasztóhoz műholdon, kábelen és földi sugárzással való eljuttatását jelenti. </a:t>
            </a:r>
          </a:p>
          <a:p>
            <a:pPr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14340" name="Dátum helye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4FB71-02F3-436A-9522-B9DF2295529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/>
          </a:p>
        </p:txBody>
      </p:sp>
      <p:sp>
        <p:nvSpPr>
          <p:cNvPr id="14342" name="Élőláb helye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Rádiófrekvenciás átvitel</a:t>
            </a:r>
            <a:r>
              <a:rPr lang="hu-HU" baseline="-25000" dirty="0" smtClean="0"/>
              <a:t>1</a:t>
            </a:r>
            <a:endParaRPr lang="hu-HU" baseline="-25000" dirty="0"/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Több (8-12 SD vagy 3 HD) csatorna kódolt videojele (+hang + adat) </a:t>
            </a:r>
            <a:r>
              <a:rPr lang="hu-HU" dirty="0" smtClean="0">
                <a:latin typeface="Arial" charset="0"/>
                <a:cs typeface="Arial" charset="0"/>
                <a:sym typeface="Wingdings" pitchFamily="2" charset="2"/>
              </a:rPr>
              <a:t> multiplexer  </a:t>
            </a:r>
            <a:r>
              <a:rPr lang="hu-HU" dirty="0" err="1" smtClean="0">
                <a:latin typeface="Arial" charset="0"/>
                <a:cs typeface="Arial" charset="0"/>
                <a:sym typeface="Wingdings" pitchFamily="2" charset="2"/>
              </a:rPr>
              <a:t>transport</a:t>
            </a:r>
            <a:r>
              <a:rPr lang="hu-HU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hu-HU" dirty="0" err="1" smtClean="0">
                <a:latin typeface="Arial" charset="0"/>
                <a:cs typeface="Arial" charset="0"/>
                <a:sym typeface="Wingdings" pitchFamily="2" charset="2"/>
              </a:rPr>
              <a:t>stream</a:t>
            </a:r>
            <a:r>
              <a:rPr lang="hu-HU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br>
              <a:rPr lang="hu-HU" dirty="0" smtClean="0">
                <a:latin typeface="Arial" charset="0"/>
                <a:cs typeface="Arial" charset="0"/>
                <a:sym typeface="Wingdings" pitchFamily="2" charset="2"/>
              </a:rPr>
            </a:br>
            <a:r>
              <a:rPr lang="hu-HU" dirty="0" err="1" smtClean="0"/>
              <a:t>Reed-Solomon</a:t>
            </a:r>
            <a:r>
              <a:rPr lang="hu-HU" dirty="0" smtClean="0"/>
              <a:t> kódolás (RS 188/204),</a:t>
            </a:r>
            <a:endParaRPr lang="hu-HU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hu-HU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RF átvitel </a:t>
            </a:r>
          </a:p>
          <a:p>
            <a:pPr lvl="1"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Előremutató hibajavító kódolás (FEC)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hu-HU" dirty="0" smtClean="0">
                <a:latin typeface="Arial" charset="0"/>
                <a:cs typeface="Arial" charset="0"/>
              </a:rPr>
              <a:t>    FEC m/n </a:t>
            </a:r>
          </a:p>
          <a:p>
            <a:pPr lvl="1"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OFDM (</a:t>
            </a:r>
            <a:r>
              <a:rPr lang="hu-HU" dirty="0" err="1" smtClean="0">
                <a:latin typeface="Arial" charset="0"/>
                <a:cs typeface="Arial" charset="0"/>
              </a:rPr>
              <a:t>Orthogonal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r>
              <a:rPr lang="hu-HU" dirty="0" err="1" smtClean="0">
                <a:latin typeface="Arial" charset="0"/>
                <a:cs typeface="Arial" charset="0"/>
              </a:rPr>
              <a:t>frequency-division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r>
              <a:rPr lang="hu-HU" dirty="0" err="1" smtClean="0">
                <a:latin typeface="Arial" charset="0"/>
                <a:cs typeface="Arial" charset="0"/>
              </a:rPr>
              <a:t>multiplexing</a:t>
            </a:r>
            <a:r>
              <a:rPr lang="hu-HU" dirty="0" smtClean="0">
                <a:latin typeface="Arial" charset="0"/>
                <a:cs typeface="Arial" charset="0"/>
              </a:rPr>
              <a:t>) eljárás </a:t>
            </a:r>
          </a:p>
          <a:p>
            <a:pPr lvl="1" eaLnBrk="1" hangingPunct="1">
              <a:spcBef>
                <a:spcPct val="0"/>
              </a:spcBef>
              <a:buNone/>
            </a:pPr>
            <a:r>
              <a:rPr lang="hu-HU" dirty="0" smtClean="0">
                <a:latin typeface="Arial" charset="0"/>
                <a:cs typeface="Arial" charset="0"/>
              </a:rPr>
              <a:t>   (OFDM + FEC = COFDM)</a:t>
            </a:r>
          </a:p>
          <a:p>
            <a:pPr lvl="1" eaLnBrk="1" hangingPunct="1">
              <a:spcBef>
                <a:spcPct val="0"/>
              </a:spcBef>
            </a:pPr>
            <a:endParaRPr lang="hu-HU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hu-HU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hu-HU" dirty="0" smtClean="0"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3797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3798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2325F-06C2-421F-AEB4-69186CFE4B4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4325" y="0"/>
            <a:ext cx="7596188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Rádiófrekvenciás átvitel</a:t>
            </a:r>
            <a:r>
              <a:rPr lang="hu-HU" baseline="-25000" dirty="0" smtClean="0"/>
              <a:t>2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/>
                </a:solidFill>
              </a:rPr>
              <a:t>HTE, 2013.09.24.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4820" name="Élőláb helye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4821" name="Dia számának helye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D0679-1544-4BC2-A5D3-CBC34F834604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/>
          </a:p>
        </p:txBody>
      </p:sp>
      <p:pic>
        <p:nvPicPr>
          <p:cNvPr id="36870" name="Kép 5" descr="http://m.eet.com/media/1068274/correiafigure2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977260" cy="325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artalom helye 9"/>
          <p:cNvSpPr txBox="1">
            <a:spLocks/>
          </p:cNvSpPr>
          <p:nvPr/>
        </p:nvSpPr>
        <p:spPr bwMode="auto">
          <a:xfrm>
            <a:off x="107504" y="3861048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Arial" charset="0"/>
              <a:buChar char="–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Adóban IFFT állítja elő, vevőben FFT állítja vissza</a:t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2K mód: 1,705 vivő</a:t>
            </a:r>
          </a:p>
          <a:p>
            <a:pPr marL="285750" indent="-285750"/>
            <a:r>
              <a:rPr lang="hu-HU" sz="2400" dirty="0" smtClean="0">
                <a:latin typeface="Arial" pitchFamily="34" charset="0"/>
                <a:cs typeface="Arial" pitchFamily="34" charset="0"/>
              </a:rPr>
              <a:t>    8K mód:  6,817 vivő</a:t>
            </a:r>
          </a:p>
          <a:p>
            <a:pPr marL="285750" indent="-285750">
              <a:buFont typeface="Arial" charset="0"/>
              <a:buChar char="–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Mindegyik vivő QPSK, 16 QAM vagy 64 QAM modulációval modulálva</a:t>
            </a:r>
          </a:p>
          <a:p>
            <a:pPr marL="285750" indent="-285750">
              <a:buFont typeface="Arial" charset="0"/>
              <a:buChar char="–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Szimbólum hossz T</a:t>
            </a:r>
            <a:r>
              <a:rPr lang="hu-HU" sz="2800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=1/</a:t>
            </a:r>
            <a:r>
              <a:rPr lang="hu-HU" sz="2800" dirty="0" smtClean="0">
                <a:latin typeface="Arial" pitchFamily="34" charset="0"/>
                <a:cs typeface="Arial" pitchFamily="34" charset="0"/>
                <a:sym typeface="Symbol"/>
              </a:rPr>
              <a:t>f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Rádiófrekvenciás átvitel</a:t>
            </a:r>
            <a:r>
              <a:rPr lang="hu-HU" baseline="-25000" dirty="0" smtClean="0"/>
              <a:t>3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/>
                </a:solidFill>
              </a:rPr>
              <a:t>HTE, 2013.09.24.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3EE26-700A-4718-9AAF-C61EB81F649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pic>
        <p:nvPicPr>
          <p:cNvPr id="1026" name="Picture 2" descr="Guard Inter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480718" cy="4320479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0" y="1124744"/>
            <a:ext cx="774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sz="2800" dirty="0" smtClean="0"/>
              <a:t>Interferencia ellen védelmi intervallum GI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059832" y="1988840"/>
            <a:ext cx="2808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139952" y="162880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T</a:t>
            </a:r>
            <a:r>
              <a:rPr lang="hu-HU" sz="2000" baseline="-25000" dirty="0" smtClean="0"/>
              <a:t>D</a:t>
            </a:r>
            <a:endParaRPr lang="hu-HU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Rádiófrekvenciás átvitel</a:t>
            </a:r>
            <a:r>
              <a:rPr lang="hu-HU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</a:t>
            </a:r>
            <a:endParaRPr lang="hu-HU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3187" name="Tartalom helye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lvl="1" eaLnBrk="1" hangingPunct="1"/>
            <a:endParaRPr lang="hu-HU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hu-HU" dirty="0" smtClean="0">
                <a:latin typeface="Arial" charset="0"/>
                <a:cs typeface="Arial" charset="0"/>
              </a:rPr>
              <a:t>Lehetőség egyfrekvenciás (SFN) hálózati működésre. </a:t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(Nagy frekvencia-pontosság az adók között)</a:t>
            </a:r>
          </a:p>
          <a:p>
            <a:pPr lvl="1" eaLnBrk="1" hangingPunct="1">
              <a:buFont typeface="Arial" charset="0"/>
              <a:buNone/>
            </a:pPr>
            <a:r>
              <a:rPr lang="hu-HU" dirty="0" smtClean="0">
                <a:latin typeface="Arial" charset="0"/>
                <a:cs typeface="Arial" charset="0"/>
              </a:rPr>
              <a:t>   </a:t>
            </a:r>
          </a:p>
          <a:p>
            <a:pPr lvl="1" eaLnBrk="1" hangingPunct="1"/>
            <a:r>
              <a:rPr lang="hu-HU" dirty="0" smtClean="0">
                <a:latin typeface="Arial" charset="0"/>
                <a:cs typeface="Arial" charset="0"/>
              </a:rPr>
              <a:t>Védelmi intervallum &lt;= hullámterjedési idő.</a:t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 Helyzet GPS-el beállítva.</a:t>
            </a:r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>
          <a:xfrm>
            <a:off x="250825" y="6356350"/>
            <a:ext cx="17287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45" name="Élőláb helye 4"/>
          <p:cNvSpPr txBox="1">
            <a:spLocks noGrp="1"/>
          </p:cNvSpPr>
          <p:nvPr/>
        </p:nvSpPr>
        <p:spPr bwMode="auto">
          <a:xfrm>
            <a:off x="2771775" y="6356350"/>
            <a:ext cx="36004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hu-HU" sz="1200" dirty="0">
              <a:latin typeface="+mn-lt"/>
              <a:cs typeface="+mn-cs"/>
            </a:endParaRPr>
          </a:p>
        </p:txBody>
      </p:sp>
      <p:sp>
        <p:nvSpPr>
          <p:cNvPr id="35846" name="Dia számának helye 5"/>
          <p:cNvSpPr txBox="1">
            <a:spLocks noGrp="1"/>
          </p:cNvSpPr>
          <p:nvPr/>
        </p:nvSpPr>
        <p:spPr bwMode="auto">
          <a:xfrm>
            <a:off x="6948488" y="6356350"/>
            <a:ext cx="17383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403B255-82C4-4A7A-B852-EB252319F6CE}" type="slidenum">
              <a:rPr lang="hu-HU" sz="1200">
                <a:latin typeface="+mn-lt"/>
                <a:cs typeface="+mn-cs"/>
              </a:rPr>
              <a:pPr algn="r">
                <a:defRPr/>
              </a:pPr>
              <a:t>23</a:t>
            </a:fld>
            <a:endParaRPr lang="hu-HU" sz="1200">
              <a:latin typeface="+mn-lt"/>
              <a:cs typeface="+mn-cs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Hardver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    A vevő készüléknek / dekódernek a </a:t>
            </a:r>
            <a:r>
              <a:rPr lang="hu-HU" dirty="0" err="1" smtClean="0"/>
              <a:t>kóderban</a:t>
            </a:r>
            <a:r>
              <a:rPr lang="hu-HU" dirty="0" smtClean="0"/>
              <a:t> végzett műveleteket ellenkező irányban el kell végeznie lehetőleg kis késleltetéssel, elfogadható áron. </a:t>
            </a:r>
          </a:p>
          <a:p>
            <a:pPr marL="360000" lvl="1" indent="-360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pl. 8k módban  6817 FFT / T</a:t>
            </a:r>
            <a:r>
              <a:rPr lang="hu-HU" baseline="-25000" dirty="0" smtClean="0"/>
              <a:t>D </a:t>
            </a:r>
            <a:r>
              <a:rPr lang="hu-HU" dirty="0" smtClean="0">
                <a:sym typeface="Wingdings" pitchFamily="2" charset="2"/>
              </a:rPr>
              <a:t> ~400 MIPS</a:t>
            </a:r>
            <a:endParaRPr lang="hu-HU" baseline="-25000" dirty="0" smtClean="0"/>
          </a:p>
          <a:p>
            <a:pPr marL="360000" lvl="1" indent="-360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</a:t>
            </a:r>
          </a:p>
          <a:p>
            <a:pPr marL="360000" lvl="1" indent="-360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   (OFDM már a 60-as években ismert volt, de realizálására nem volt eszköz)</a:t>
            </a:r>
          </a:p>
          <a:p>
            <a:pPr marL="360000" lvl="1" indent="-360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   Félvezető technika fejlődése teszi lehetővé (Moore törvény)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6869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6870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860C7-F52B-474F-ABF8-39BE2048784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Moore törvény (</a:t>
            </a:r>
            <a:r>
              <a:rPr lang="hu-HU" dirty="0" err="1" smtClean="0"/>
              <a:t>Wikipedia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892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7893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2297D-7B78-4D15-A8E4-68AC6D79BA2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u-HU"/>
          </a:p>
        </p:txBody>
      </p:sp>
      <p:pic>
        <p:nvPicPr>
          <p:cNvPr id="39942" name="Tartalom helye 10" descr="Moor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108075"/>
            <a:ext cx="6913563" cy="5364163"/>
          </a:xfrm>
        </p:spPr>
      </p:pic>
      <p:sp>
        <p:nvSpPr>
          <p:cNvPr id="39943" name="Szövegdoboz 11"/>
          <p:cNvSpPr txBox="1">
            <a:spLocks noChangeArrowheads="1"/>
          </p:cNvSpPr>
          <p:nvPr/>
        </p:nvSpPr>
        <p:spPr bwMode="auto">
          <a:xfrm>
            <a:off x="2339975" y="1196975"/>
            <a:ext cx="2087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/>
              <a:t>Tranzisztorok</a:t>
            </a:r>
            <a:br>
              <a:rPr lang="hu-HU" sz="2400"/>
            </a:br>
            <a:r>
              <a:rPr lang="hu-HU" sz="2400"/>
              <a:t>száma</a:t>
            </a:r>
          </a:p>
        </p:txBody>
      </p:sp>
      <p:sp>
        <p:nvSpPr>
          <p:cNvPr id="39944" name="Szövegdoboz 12"/>
          <p:cNvSpPr txBox="1">
            <a:spLocks noChangeArrowheads="1"/>
          </p:cNvSpPr>
          <p:nvPr/>
        </p:nvSpPr>
        <p:spPr bwMode="auto">
          <a:xfrm>
            <a:off x="4572000" y="5661025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Bevezetés időpontja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Moore törvény (</a:t>
            </a:r>
            <a:r>
              <a:rPr lang="hu-HU" dirty="0" err="1" smtClean="0"/>
              <a:t>Kurzweil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0963" name="Tartalom helye 6" descr="PPTMooresLaw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3" t="7483" r="8105" b="4028"/>
          <a:stretch>
            <a:fillRect/>
          </a:stretch>
        </p:blipFill>
        <p:spPr>
          <a:xfrm>
            <a:off x="1979613" y="1052513"/>
            <a:ext cx="5208587" cy="5313362"/>
          </a:xfrm>
        </p:spPr>
      </p:pic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8917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8918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913B7-6450-49D3-A851-5848008A2E9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/>
          </a:p>
        </p:txBody>
      </p:sp>
      <p:sp>
        <p:nvSpPr>
          <p:cNvPr id="40967" name="Szövegdoboz 7"/>
          <p:cNvSpPr txBox="1">
            <a:spLocks noChangeArrowheads="1"/>
          </p:cNvSpPr>
          <p:nvPr/>
        </p:nvSpPr>
        <p:spPr bwMode="auto">
          <a:xfrm rot="-5400000">
            <a:off x="39688" y="3497263"/>
            <a:ext cx="341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/>
              <a:t>Művelet/másodperc/1000$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Moore törvény (EBU)</a:t>
            </a:r>
            <a:endParaRPr lang="hu-HU" dirty="0"/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EBU Technical Review July 2003.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9941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39942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8AF10-7524-4FC9-A399-4A1C4C3A308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u-HU"/>
          </a:p>
        </p:txBody>
      </p:sp>
      <p:pic>
        <p:nvPicPr>
          <p:cNvPr id="41991" name="Kép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60563"/>
            <a:ext cx="6624637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Moore törvény (EBU)</a:t>
            </a:r>
            <a:endParaRPr lang="hu-HU" dirty="0"/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2013.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0965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40966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FAB1C-F248-4498-892B-045F7EBF32C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u-HU"/>
          </a:p>
        </p:txBody>
      </p:sp>
      <p:pic>
        <p:nvPicPr>
          <p:cNvPr id="43015" name="Kép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60563"/>
            <a:ext cx="6624637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6300788" y="3500438"/>
            <a:ext cx="1511300" cy="493712"/>
          </a:xfrm>
          <a:prstGeom prst="rect">
            <a:avLst/>
          </a:prstGeom>
          <a:gradFill flip="none" rotWithShape="1">
            <a:gsLst>
              <a:gs pos="0">
                <a:srgbClr val="CCEC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atin typeface="+mn-lt"/>
                <a:cs typeface="+mn-cs"/>
              </a:rPr>
              <a:t>H.265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az analóg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lekapcsolás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gazdasági indítékai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szabályozási indítékai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 digitális átállást </a:t>
            </a:r>
            <a:r>
              <a:rPr lang="hu-HU" dirty="0" smtClean="0"/>
              <a:t>befolyásoló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műszaki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gazdasági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szociális és szabályozási tényezők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hazai eredmények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013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43014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C5473-1E94-40C8-BAFC-AE68847E8E1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előadás témája</a:t>
            </a:r>
            <a:endParaRPr lang="hu-HU" dirty="0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Műholdas műsorterjesztésben az analóg lekapcsolás már megtörtént.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Kábeles műsorterjesztésben még hosszú folyamat.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Földi rádió sugárzásnál még hosszabb folyamat.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Földi TV műsorsugárzás analóg lekapcsolás 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mtClean="0">
                <a:latin typeface="Arial" charset="0"/>
                <a:cs typeface="Arial" charset="0"/>
              </a:rPr>
              <a:t>első ütem: július 31, második ütem október 31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mtClean="0">
                <a:latin typeface="Arial" charset="0"/>
                <a:cs typeface="Arial" charset="0"/>
              </a:rPr>
              <a:t>ezért ezzel foglalkozunk.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Digitális átállás, analóg lekapcsolás a továbbiakban a földi sugárzású TV-re vonatkozik.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„Mögötte van” = kiváltó okok, a folyamatot segítő és gátló tényezők.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365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15366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F54A0-2DFA-4089-9771-FADEB14C247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Állam</a:t>
            </a:r>
            <a:endParaRPr lang="hu-HU" dirty="0"/>
          </a:p>
        </p:txBody>
      </p:sp>
      <p:sp>
        <p:nvSpPr>
          <p:cNvPr id="47107" name="Szöveg helye 2"/>
          <p:cNvSpPr>
            <a:spLocks noGrp="1"/>
          </p:cNvSpPr>
          <p:nvPr>
            <p:ph type="body" idx="1"/>
          </p:nvPr>
        </p:nvSpPr>
        <p:spPr>
          <a:xfrm>
            <a:off x="539750" y="1079500"/>
            <a:ext cx="4040188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Költség</a:t>
            </a:r>
          </a:p>
        </p:txBody>
      </p:sp>
      <p:sp>
        <p:nvSpPr>
          <p:cNvPr id="47108" name="Tartalom helye 3"/>
          <p:cNvSpPr>
            <a:spLocks noGrp="1"/>
          </p:cNvSpPr>
          <p:nvPr>
            <p:ph sz="half" idx="2"/>
          </p:nvPr>
        </p:nvSpPr>
        <p:spPr>
          <a:xfrm>
            <a:off x="539750" y="1800225"/>
            <a:ext cx="4040188" cy="4176713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Szabályozási költségek 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Rászorulók anyagi támogatása, hogy az új technikát használni tudják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Felhasználók megismer-tetése az új technológia használatával. Végezheti</a:t>
            </a:r>
          </a:p>
          <a:p>
            <a:pPr lvl="1" eaLnBrk="1" hangingPunct="1"/>
            <a:r>
              <a:rPr lang="hu-HU" sz="2400" smtClean="0">
                <a:latin typeface="Arial" charset="0"/>
                <a:cs typeface="Arial" charset="0"/>
              </a:rPr>
              <a:t>civil szerveződés (pl. Egyesült Királyság)</a:t>
            </a:r>
          </a:p>
          <a:p>
            <a:pPr lvl="1" eaLnBrk="1" hangingPunct="1"/>
            <a:r>
              <a:rPr lang="hu-HU" sz="2400" smtClean="0">
                <a:latin typeface="Arial" charset="0"/>
                <a:cs typeface="Arial" charset="0"/>
              </a:rPr>
              <a:t>állami intézmény, vagy annak megbízottja </a:t>
            </a:r>
          </a:p>
        </p:txBody>
      </p:sp>
      <p:sp>
        <p:nvSpPr>
          <p:cNvPr id="47109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1079500"/>
            <a:ext cx="4041775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Haszon</a:t>
            </a:r>
          </a:p>
        </p:txBody>
      </p:sp>
      <p:sp>
        <p:nvSpPr>
          <p:cNvPr id="47110" name="Tartalom helye 5"/>
          <p:cNvSpPr>
            <a:spLocks noGrp="1"/>
          </p:cNvSpPr>
          <p:nvPr>
            <p:ph sz="quarter" idx="4"/>
          </p:nvPr>
        </p:nvSpPr>
        <p:spPr>
          <a:xfrm>
            <a:off x="4572000" y="1800225"/>
            <a:ext cx="4041775" cy="3951288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Multiplexek üzemeltetési jogosultságának díja,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Digitális műsorszórás frekvenciadíja,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Felszabaduló frekvenciák értékesítése</a:t>
            </a:r>
          </a:p>
          <a:p>
            <a:pPr lvl="1" eaLnBrk="1" hangingPunct="1">
              <a:buFont typeface="Arial" charset="0"/>
              <a:buNone/>
            </a:pPr>
            <a:r>
              <a:rPr lang="hu-HU" sz="2400" smtClean="0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en-US"/>
          </a:p>
        </p:txBody>
      </p:sp>
      <p:sp>
        <p:nvSpPr>
          <p:cNvPr id="45064" name="Élőláb helye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45065" name="Dia számának hely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54450-236B-4605-9C9C-F468512B4E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Tartalomszolgáltatók</a:t>
            </a:r>
            <a:endParaRPr lang="hu-HU" dirty="0"/>
          </a:p>
        </p:txBody>
      </p:sp>
      <p:sp>
        <p:nvSpPr>
          <p:cNvPr id="48131" name="Szöveg helye 2"/>
          <p:cNvSpPr>
            <a:spLocks noGrp="1"/>
          </p:cNvSpPr>
          <p:nvPr>
            <p:ph type="body" idx="1"/>
          </p:nvPr>
        </p:nvSpPr>
        <p:spPr>
          <a:xfrm>
            <a:off x="539750" y="1079500"/>
            <a:ext cx="4040188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Költség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9750" y="1800225"/>
            <a:ext cx="4040188" cy="43926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Technikai fejlesztés, hogy lehetővé tegye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digitális formátumú kisugárzást,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új szolgáltatások igénybevételét (pl. emelt hang-minőség, HDTV, 3DTV),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új interaktív szolgáltatások igénybevételét (pl. EPG, több hang)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1079500"/>
            <a:ext cx="4041775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Haszon</a:t>
            </a:r>
          </a:p>
        </p:txBody>
      </p:sp>
      <p:sp>
        <p:nvSpPr>
          <p:cNvPr id="48134" name="Tartalom helye 5"/>
          <p:cNvSpPr>
            <a:spLocks noGrp="1"/>
          </p:cNvSpPr>
          <p:nvPr>
            <p:ph sz="quarter" idx="4"/>
          </p:nvPr>
        </p:nvSpPr>
        <p:spPr>
          <a:xfrm>
            <a:off x="4572000" y="1800225"/>
            <a:ext cx="4041775" cy="4464050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A kínált új szolgáltatásokból származik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mtClean="0">
                <a:latin typeface="Arial" charset="0"/>
                <a:cs typeface="Arial" charset="0"/>
              </a:rPr>
              <a:t>    nagysága attól függ, hogy azokat a fogyasztók mennyire veszik igénybe.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en-US"/>
          </a:p>
        </p:txBody>
      </p:sp>
      <p:sp>
        <p:nvSpPr>
          <p:cNvPr id="46088" name="Élőláb helye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46089" name="Dia számának hely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B1A11-B621-4BC0-ADB5-1FD7769707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Műsor-szétosztó, </a:t>
            </a:r>
            <a:r>
              <a:rPr lang="hu-HU" dirty="0" err="1" smtClean="0"/>
              <a:t>-sugárzó</a:t>
            </a:r>
            <a:endParaRPr lang="hu-HU" dirty="0"/>
          </a:p>
        </p:txBody>
      </p:sp>
      <p:sp>
        <p:nvSpPr>
          <p:cNvPr id="49155" name="Szöveg helye 2"/>
          <p:cNvSpPr>
            <a:spLocks noGrp="1"/>
          </p:cNvSpPr>
          <p:nvPr>
            <p:ph type="body" idx="1"/>
          </p:nvPr>
        </p:nvSpPr>
        <p:spPr>
          <a:xfrm>
            <a:off x="539750" y="1079500"/>
            <a:ext cx="4040188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Költség</a:t>
            </a:r>
          </a:p>
        </p:txBody>
      </p:sp>
      <p:sp>
        <p:nvSpPr>
          <p:cNvPr id="49156" name="Tartalom helye 3"/>
          <p:cNvSpPr>
            <a:spLocks noGrp="1"/>
          </p:cNvSpPr>
          <p:nvPr>
            <p:ph sz="half" idx="2"/>
          </p:nvPr>
        </p:nvSpPr>
        <p:spPr>
          <a:xfrm>
            <a:off x="539750" y="1800225"/>
            <a:ext cx="4040188" cy="3951288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Multiplexek üzemeltetési jogosultságának díja,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Digitális átvitelt és sugárzását biztosító infrastruktúra telepítése és üzembe helyezése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Frekvenciadíj,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Simulcast üzem többlet költsége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  <p:sp>
        <p:nvSpPr>
          <p:cNvPr id="49157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1079500"/>
            <a:ext cx="4041775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Haszon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800225"/>
            <a:ext cx="4248150" cy="39512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frekvencia-takarékos digitális átvitelnek köszönhetően ugyanazon az infrastruktúrán több (vagy új szolgáltatásokat nyújtó) TV csatorna sugárzásának értékesítése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    nagysága attól függ, hogy azokat a fogyasztók mennyire veszik igénybe.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en-US"/>
          </a:p>
        </p:txBody>
      </p:sp>
      <p:sp>
        <p:nvSpPr>
          <p:cNvPr id="47112" name="Élőláb helye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47113" name="Dia számának hely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92E72-FFB8-4B3D-94F8-3F6E0FB3E3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Fogyasztó</a:t>
            </a:r>
            <a:endParaRPr lang="hu-HU" dirty="0"/>
          </a:p>
        </p:txBody>
      </p:sp>
      <p:sp>
        <p:nvSpPr>
          <p:cNvPr id="50179" name="Szöveg helye 2"/>
          <p:cNvSpPr>
            <a:spLocks noGrp="1"/>
          </p:cNvSpPr>
          <p:nvPr>
            <p:ph type="body" idx="1"/>
          </p:nvPr>
        </p:nvSpPr>
        <p:spPr>
          <a:xfrm>
            <a:off x="539750" y="1079500"/>
            <a:ext cx="4040188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Költség</a:t>
            </a:r>
          </a:p>
        </p:txBody>
      </p:sp>
      <p:sp>
        <p:nvSpPr>
          <p:cNvPr id="50180" name="Tartalom helye 3"/>
          <p:cNvSpPr>
            <a:spLocks noGrp="1"/>
          </p:cNvSpPr>
          <p:nvPr>
            <p:ph sz="half" idx="2"/>
          </p:nvPr>
        </p:nvSpPr>
        <p:spPr>
          <a:xfrm>
            <a:off x="539750" y="1800225"/>
            <a:ext cx="4040188" cy="3951288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A digitális TV vételét lehetővé tevő eszközök beszerzése és üzembe helyezése </a:t>
            </a:r>
          </a:p>
        </p:txBody>
      </p:sp>
      <p:sp>
        <p:nvSpPr>
          <p:cNvPr id="50181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1079500"/>
            <a:ext cx="4041775" cy="639763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Arial" charset="0"/>
                <a:cs typeface="Arial" charset="0"/>
              </a:rPr>
              <a:t>Haszon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800225"/>
            <a:ext cx="4321175" cy="4508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digitális TV nyújtotta egyenletes minőség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jobb minőségű kép (pl. HD) és hang (AAC, Dolby)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frekvencia-takarékos digitális átvitelnek köszönhetően nagyobb csatorna választék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kínált új szolgáltatások (EPG, gyermekzár,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Euronews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több nyelven),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amennyiben ezeket értékeli és haszonnak tekinti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en-US"/>
          </a:p>
        </p:txBody>
      </p:sp>
      <p:sp>
        <p:nvSpPr>
          <p:cNvPr id="48136" name="Élőláb helye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48137" name="Dia számának hely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F2835-7585-4B8E-9FE4-B6DAED8B2B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Fogyasztói haszon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395288" y="981075"/>
            <a:ext cx="1666875" cy="4318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Előny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0" y="1412875"/>
            <a:ext cx="2627313" cy="4968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Egyenletes minőség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Jobb kép és hang minőség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Szolgáltatások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Euronews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több nyelven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EPG, gyermekzár,),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2051050" y="981075"/>
            <a:ext cx="7092950" cy="4318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de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rtalom helye 11"/>
          <p:cNvSpPr>
            <a:spLocks noGrp="1"/>
          </p:cNvSpPr>
          <p:nvPr>
            <p:ph sz="quarter" idx="4"/>
          </p:nvPr>
        </p:nvSpPr>
        <p:spPr>
          <a:xfrm>
            <a:off x="2484438" y="1412875"/>
            <a:ext cx="6659562" cy="48958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    szűk átmenet a jó minőségű kép, az </a:t>
            </a:r>
            <a:r>
              <a:rPr lang="hu-HU" sz="2600" dirty="0" err="1" smtClean="0">
                <a:latin typeface="Arial" pitchFamily="34" charset="0"/>
                <a:cs typeface="Arial" pitchFamily="34" charset="0"/>
              </a:rPr>
              <a:t>élvez-hetetlen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 vétel (akadozó hang, „</a:t>
            </a:r>
            <a:r>
              <a:rPr lang="hu-HU" sz="2600" dirty="0" err="1" smtClean="0">
                <a:latin typeface="Arial" pitchFamily="34" charset="0"/>
                <a:cs typeface="Arial" pitchFamily="34" charset="0"/>
              </a:rPr>
              <a:t>kockásodás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”) és a teljes vételképtelenség között, megfelelő és jó állapotú antenna kell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    2011: a háztartások 16%-ban volt LCD v. plazma TV, a növekedés évi 3,6% (2013-ra 17,5% becsülhető)</a:t>
            </a:r>
            <a:r>
              <a:rPr lang="hu-HU" dirty="0" smtClean="0"/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(KSH: A háztartások fogyasztásának színvonala és szerkezete, 2011)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600" dirty="0" smtClean="0">
                <a:latin typeface="Arial" pitchFamily="34" charset="0"/>
                <a:cs typeface="Arial" pitchFamily="34" charset="0"/>
              </a:rPr>
              <a:t>    25 és 64 év közötti magyarok 74,8%-ának semmilyen idegennyelv-ismerete sincs.</a:t>
            </a:r>
            <a:r>
              <a:rPr lang="hu-HU" sz="2000" dirty="0" smtClean="0"/>
              <a:t> (</a:t>
            </a:r>
            <a:r>
              <a:rPr lang="hu-HU" sz="2000" dirty="0" err="1" smtClean="0"/>
              <a:t>Eurostat</a:t>
            </a:r>
            <a:r>
              <a:rPr lang="hu-HU" sz="2000" dirty="0" smtClean="0"/>
              <a:t> </a:t>
            </a:r>
            <a:r>
              <a:rPr lang="hu-HU" sz="2000" dirty="0" err="1" smtClean="0"/>
              <a:t>newsrelease</a:t>
            </a:r>
            <a:r>
              <a:rPr lang="hu-HU" sz="2000" dirty="0" smtClean="0"/>
              <a:t> </a:t>
            </a:r>
            <a:r>
              <a:rPr lang="hu-HU" sz="1800" dirty="0" smtClean="0"/>
              <a:t>139/2010)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dirty="0" smtClean="0"/>
              <a:t>	</a:t>
            </a:r>
            <a:r>
              <a:rPr lang="hu-HU" sz="2600" dirty="0" smtClean="0">
                <a:latin typeface="Arial" pitchFamily="34" charset="0"/>
                <a:cs typeface="Arial" pitchFamily="34" charset="0"/>
              </a:rPr>
              <a:t>Új szolgáltatások használatát oktatni kell.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dirty="0" smtClean="0"/>
              <a:t>	</a:t>
            </a:r>
            <a:endParaRPr lang="hu-HU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HTE, 2013.09.24.</a:t>
            </a:r>
            <a:endParaRPr lang="hu-HU" dirty="0"/>
          </a:p>
        </p:txBody>
      </p:sp>
      <p:sp>
        <p:nvSpPr>
          <p:cNvPr id="50184" name="Élőláb helye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50185" name="Dia számának helye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D3FEC-0B5C-43E4-82DD-C4C176BBFF6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az analóg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lekapcsolás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gazdasági indítékai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szabályozási indítékai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 digitális átállást </a:t>
            </a:r>
            <a:r>
              <a:rPr lang="hu-HU" dirty="0" smtClean="0"/>
              <a:t>befolyásoló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műszaki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gazdasági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szociális és szabályozási tényezők</a:t>
            </a:r>
            <a:endParaRPr lang="hu-HU" dirty="0"/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hazai eredmények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2229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52230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91DBA-88B2-4BB3-BD41-300E1B023F6B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Állami támogatás nyújtásának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040187" cy="63817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dirty="0" smtClean="0">
                <a:solidFill>
                  <a:srgbClr val="0070C0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  <a:latin typeface="+mj-lt"/>
                <a:ea typeface="+mj-ea"/>
                <a:cs typeface="+mj-cs"/>
              </a:rPr>
              <a:t>indokai</a:t>
            </a:r>
          </a:p>
        </p:txBody>
      </p:sp>
      <p:sp>
        <p:nvSpPr>
          <p:cNvPr id="54276" name="Tartalom helye 2"/>
          <p:cNvSpPr>
            <a:spLocks noGrp="1"/>
          </p:cNvSpPr>
          <p:nvPr>
            <p:ph sz="half" idx="2"/>
          </p:nvPr>
        </p:nvSpPr>
        <p:spPr>
          <a:xfrm>
            <a:off x="0" y="1844675"/>
            <a:ext cx="3276600" cy="4537075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Piaci szereplők várhatóan hosszú megtérülési idejű költségei</a:t>
            </a: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Szociális megfontolások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xfrm>
            <a:off x="4859338" y="1196975"/>
            <a:ext cx="4041775" cy="6397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dirty="0" smtClean="0">
                <a:solidFill>
                  <a:srgbClr val="0070C0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  <a:latin typeface="+mj-lt"/>
                <a:ea typeface="+mj-ea"/>
                <a:cs typeface="+mj-cs"/>
              </a:rPr>
              <a:t>jogi korlátai</a:t>
            </a:r>
          </a:p>
        </p:txBody>
      </p:sp>
      <p:sp>
        <p:nvSpPr>
          <p:cNvPr id="54278" name="Tartalom helye 8"/>
          <p:cNvSpPr>
            <a:spLocks noGrp="1"/>
          </p:cNvSpPr>
          <p:nvPr>
            <p:ph sz="quarter" idx="4"/>
          </p:nvPr>
        </p:nvSpPr>
        <p:spPr>
          <a:xfrm>
            <a:off x="3419475" y="1844675"/>
            <a:ext cx="5724525" cy="4537075"/>
          </a:xfrm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Európai Közösséget létrehozó szerződés (EKSz)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z="1800" smtClean="0">
                <a:latin typeface="Arial" charset="0"/>
                <a:cs typeface="Arial" charset="0"/>
              </a:rPr>
              <a:t>(</a:t>
            </a:r>
            <a:r>
              <a:rPr lang="en-US" sz="1800" smtClean="0">
                <a:latin typeface="Arial" charset="0"/>
                <a:cs typeface="Arial" charset="0"/>
              </a:rPr>
              <a:t>Treaty establishing the European Community </a:t>
            </a:r>
            <a:r>
              <a:rPr lang="hu-HU" sz="1800" smtClean="0">
                <a:latin typeface="Arial" charset="0"/>
                <a:cs typeface="Arial" charset="0"/>
              </a:rPr>
              <a:t>)</a:t>
            </a:r>
            <a:r>
              <a:rPr lang="hu-HU" smtClean="0">
                <a:latin typeface="Arial" charset="0"/>
                <a:cs typeface="Arial" charset="0"/>
              </a:rPr>
              <a:t/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mtClean="0">
                <a:latin typeface="Arial" charset="0"/>
                <a:cs typeface="Arial" charset="0"/>
              </a:rPr>
              <a:t>87, 88, 89 cikk</a:t>
            </a:r>
          </a:p>
          <a:p>
            <a:pPr eaLnBrk="1" hangingPunct="1">
              <a:buFont typeface="Wingdings" pitchFamily="2" charset="2"/>
              <a:buNone/>
            </a:pPr>
            <a:endParaRPr lang="hu-HU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mtClean="0">
                <a:latin typeface="Arial" charset="0"/>
                <a:cs typeface="Arial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mtClean="0">
                <a:latin typeface="Arial" charset="0"/>
                <a:cs typeface="Arial" charset="0"/>
              </a:rPr>
              <a:t>    Európai Unió működéséről szóló szerződés (EUMSz) </a:t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z="1800" smtClean="0">
                <a:latin typeface="Arial" charset="0"/>
                <a:cs typeface="Arial" charset="0"/>
              </a:rPr>
              <a:t>(Treaty on the Functioning of the European Union) </a:t>
            </a:r>
            <a:r>
              <a:rPr lang="hu-HU" smtClean="0">
                <a:latin typeface="Arial" charset="0"/>
                <a:cs typeface="Arial" charset="0"/>
              </a:rPr>
              <a:t/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hu-HU" smtClean="0">
                <a:latin typeface="Arial" charset="0"/>
                <a:cs typeface="Arial" charset="0"/>
              </a:rPr>
              <a:t>107, 108, 109 cikk</a:t>
            </a:r>
          </a:p>
          <a:p>
            <a:pPr eaLnBrk="1" hangingPunct="1">
              <a:buFont typeface="Wingdings" pitchFamily="2" charset="2"/>
              <a:buNone/>
            </a:pPr>
            <a:endParaRPr lang="hu-HU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mtClean="0">
                <a:latin typeface="Arial" charset="0"/>
                <a:cs typeface="Arial" charset="0"/>
              </a:rPr>
              <a:t>Európai Unió Bíróságának döntései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en-US" dirty="0"/>
          </a:p>
        </p:txBody>
      </p:sp>
      <p:sp>
        <p:nvSpPr>
          <p:cNvPr id="53256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53257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4F080-89FA-4F30-9D08-FDDA72142B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sp>
        <p:nvSpPr>
          <p:cNvPr id="10" name="Lefelé nyíl 9"/>
          <p:cNvSpPr/>
          <p:nvPr/>
        </p:nvSpPr>
        <p:spPr>
          <a:xfrm>
            <a:off x="5724525" y="3429000"/>
            <a:ext cx="360363" cy="504825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Állami támogatás lehetőségei</a:t>
            </a:r>
            <a:r>
              <a:rPr lang="hu-HU" baseline="-25000" dirty="0" smtClean="0"/>
              <a:t>1</a:t>
            </a:r>
            <a:endParaRPr lang="hu-HU" baseline="-25000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segélyre szoruló háztartások technológia semleges támogatása vevőkészülékek megvásárlásához, üzembe helyezéséhez;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szociális helyzettől függetlenül a fogyasztók számára TV vételi lehetőség biztosítása a simulcast üzem elmaradása esetén;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szociális helyzettől függetlenül vevőkészülékek beszerzésének technológia semleges támogatása a felhasználók kritikus tömegének elérésére;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digitális átviteli technikák, innovatív digitális szolgáltatások, interaktív alkalmazások kidolgozását célzó kutatások és pilot projektek támogatása;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>
                    <a:tint val="75000"/>
                  </a:schemeClr>
                </a:solidFill>
              </a:rPr>
              <a:t>HTE, 2013.09.24.</a:t>
            </a: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4277" name="Élőláb helye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54278" name="Dia számának hely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70438-AD59-4B6C-903A-07A76247CD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Állami támogatás lehetőségei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szolgáltatók támogatása, kártalanításként a műsorszórási többletköltségekért, amelyek a simulcast időszak során merülnek fel;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műsorszóró hálózat kiépítésének támogatása olyan területeken, amelyeken egyébként nem lenne megfelelő a televíziós vétel;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közszolgálati televíziók támogatása, hogy műsoraikat minden átviteli rendszerben sugározni lehessen, hogy a teljes lakosság elérhető legyen;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azoknak a műsorszolgáltatóknak a kártalanítása, amelyeknek engedélyeik lejárta előtt az analóg frekvenciák használatát fel kell adniuk.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>
                    <a:tint val="75000"/>
                  </a:schemeClr>
                </a:solidFill>
              </a:rPr>
              <a:t>HTE, 2013.09.24.</a:t>
            </a:r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5301" name="Élőláb helye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en-US"/>
          </a:p>
        </p:txBody>
      </p:sp>
      <p:sp>
        <p:nvSpPr>
          <p:cNvPr id="55302" name="Dia számának helye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0C946-C503-4535-A1CF-752810930E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az analóg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lekapcsolás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gazdasági indítékai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 szabályozási indítékai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 digitális átállást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befolyásoló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műszaki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gazdasági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szociális és szabályozási tényezők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 smtClean="0"/>
              <a:t>hazai eredmények</a:t>
            </a:r>
            <a:endParaRPr lang="hu-HU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6325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56326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1C15D-71F5-4B90-87AB-791DAABBAD8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az analóg lekapcsolás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 gazdasági indítékai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 szabályozási indítékai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a digitális átállást befolyásoló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műszaki tényezők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gazdasági tényezők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szociális és szabályozási tényezők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hu-HU" smtClean="0">
                <a:latin typeface="Arial" charset="0"/>
                <a:cs typeface="Arial" charset="0"/>
              </a:rPr>
              <a:t>hazai eredmények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389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16390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0587A-D7DB-4599-B796-10F65DD4FDC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dirty="0" smtClean="0">
                <a:latin typeface="Arial" charset="0"/>
                <a:cs typeface="Arial" charset="0"/>
              </a:rPr>
              <a:t>Állami feladatok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 dirty="0" smtClean="0">
                <a:latin typeface="Arial" charset="0"/>
              </a:rPr>
              <a:t>   A digitális átállással kapcsolatos legfontosabb állami feladatok:</a:t>
            </a:r>
          </a:p>
          <a:p>
            <a:pPr lvl="1"/>
            <a:r>
              <a:rPr lang="hu-HU" dirty="0" smtClean="0">
                <a:latin typeface="Arial" charset="0"/>
              </a:rPr>
              <a:t>jogszabályi háttér biztosítása (Parlament + NMHH)</a:t>
            </a:r>
          </a:p>
          <a:p>
            <a:pPr lvl="1"/>
            <a:r>
              <a:rPr lang="hu-HU" dirty="0" smtClean="0">
                <a:latin typeface="Arial" charset="0"/>
              </a:rPr>
              <a:t>a digitális hozadék felszabadítása (NMHH)</a:t>
            </a:r>
          </a:p>
          <a:p>
            <a:pPr lvl="1"/>
            <a:r>
              <a:rPr lang="hu-HU" dirty="0" smtClean="0">
                <a:latin typeface="Arial" charset="0"/>
              </a:rPr>
              <a:t>gondoskodás a felhasználókról (NMHH)</a:t>
            </a:r>
          </a:p>
          <a:p>
            <a:pPr lvl="2"/>
            <a:r>
              <a:rPr lang="hu-HU" dirty="0" smtClean="0">
                <a:latin typeface="Arial" charset="0"/>
              </a:rPr>
              <a:t>az érintettek felkészítése </a:t>
            </a:r>
          </a:p>
          <a:p>
            <a:pPr lvl="2"/>
            <a:r>
              <a:rPr lang="hu-HU" dirty="0" smtClean="0">
                <a:latin typeface="Arial" charset="0"/>
              </a:rPr>
              <a:t>a szociálisan rászorultak támogatása</a:t>
            </a:r>
          </a:p>
          <a:p>
            <a:pPr lvl="1">
              <a:buNone/>
            </a:pPr>
            <a:r>
              <a:rPr lang="hu-HU" dirty="0" smtClean="0">
                <a:latin typeface="Arial" charset="0"/>
              </a:rPr>
              <a:t>   (eredetileg a szolgáltató feladata volt, csak Magyarország és Makedónia megoldása, máshol állami, vagy az állam által megbízott és finanszírozott vállalkozás feladata)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Magyar jogszabályok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 smtClean="0">
                <a:latin typeface="Arial" charset="0"/>
                <a:cs typeface="Arial" charset="0"/>
              </a:rPr>
              <a:t>2007. évi LXXIV. törvény a műsorterjesztés és a digitális átállás szabályairól (</a:t>
            </a:r>
            <a:r>
              <a:rPr lang="hu-HU" dirty="0" err="1" smtClean="0">
                <a:latin typeface="Arial" charset="0"/>
                <a:cs typeface="Arial" charset="0"/>
              </a:rPr>
              <a:t>Dtv</a:t>
            </a:r>
            <a:r>
              <a:rPr lang="hu-HU" dirty="0" smtClean="0">
                <a:latin typeface="Arial" charset="0"/>
                <a:cs typeface="Arial" charset="0"/>
              </a:rPr>
              <a:t>.)</a:t>
            </a:r>
            <a:r>
              <a:rPr lang="hu-HU" b="1" dirty="0" smtClean="0">
                <a:latin typeface="Arial" charset="0"/>
                <a:cs typeface="Arial" charset="0"/>
              </a:rPr>
              <a:t> </a:t>
            </a:r>
            <a:r>
              <a:rPr lang="hu-HU" dirty="0" smtClean="0">
                <a:latin typeface="Arial" charset="0"/>
                <a:cs typeface="Arial" charset="0"/>
              </a:rPr>
              <a:t>(többször módosítva, módosult az átállás határideje)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 smtClean="0">
                <a:latin typeface="Arial" charset="0"/>
                <a:cs typeface="Arial" charset="0"/>
              </a:rPr>
              <a:t>14/2011. (XII. 27.) NMHH rendelet az egyes műszaki eszközök földfelszíni digitális műsorok vételére való alkalmasságának megjelöléséről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 smtClean="0"/>
              <a:t>6/2012. (I. 26.) NMHH rendelet a digitális televízió-médiaszolgáltatások vételére alkalmas készülékek együttműködő képessége érdekében szükséges intézkedésekről</a:t>
            </a:r>
            <a:endParaRPr lang="hu-HU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dirty="0" smtClean="0">
                <a:latin typeface="Arial" charset="0"/>
                <a:cs typeface="Arial" charset="0"/>
              </a:rPr>
              <a:t>4/2013 (I. 18.) NMHH rendelet a közszolgálati médiaszolgáltatások digitális vételének biztosítása érdekében adható állami támogatás és az azzal összefüggő adatszolgáltatás, adatkezelés rendjéről. </a:t>
            </a:r>
            <a:endParaRPr lang="hu-HU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5605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5606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08B98-A5E0-4C6A-AB3B-53642A0918B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547813" y="0"/>
            <a:ext cx="7596187" cy="1052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Analóg lekapcsolás határideje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19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2007. </a:t>
            </a:r>
            <a:r>
              <a:rPr lang="en-US" dirty="0" err="1" smtClean="0">
                <a:latin typeface="Arial" charset="0"/>
                <a:cs typeface="Arial" charset="0"/>
              </a:rPr>
              <a:t>évi</a:t>
            </a:r>
            <a:r>
              <a:rPr lang="en-US" dirty="0" smtClean="0">
                <a:latin typeface="Arial" charset="0"/>
                <a:cs typeface="Arial" charset="0"/>
              </a:rPr>
              <a:t> LXXIV. </a:t>
            </a:r>
            <a:r>
              <a:rPr lang="en-US" dirty="0" err="1" smtClean="0">
                <a:latin typeface="Arial" charset="0"/>
                <a:cs typeface="Arial" charset="0"/>
              </a:rPr>
              <a:t>Törvény</a:t>
            </a:r>
            <a:r>
              <a:rPr lang="hu-HU" dirty="0" smtClean="0">
                <a:latin typeface="Arial" charset="0"/>
                <a:cs typeface="Arial" charset="0"/>
              </a:rPr>
              <a:t>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dirty="0" smtClean="0">
                <a:latin typeface="Arial" charset="0"/>
                <a:cs typeface="Arial" charset="0"/>
              </a:rPr>
              <a:t>							2011. december 31. 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2011. évi CVII. Törvény: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dirty="0" smtClean="0">
                <a:latin typeface="Arial" charset="0"/>
                <a:cs typeface="Arial" charset="0"/>
              </a:rPr>
              <a:t>							2012. december 31.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2013. évi CXXI. Törvény: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dirty="0" smtClean="0">
                <a:latin typeface="Arial" charset="0"/>
                <a:cs typeface="Arial" charset="0"/>
              </a:rPr>
              <a:t>							2014. december 31.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>
                <a:latin typeface="Arial" charset="0"/>
                <a:cs typeface="Arial" charset="0"/>
              </a:rPr>
              <a:t>5/2013 NMHH elnöki rendelet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dirty="0" smtClean="0">
                <a:latin typeface="Arial" charset="0"/>
                <a:cs typeface="Arial" charset="0"/>
              </a:rPr>
              <a:t>    2013. évi CXXI. Törvény alapján: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hu-HU" dirty="0" smtClean="0">
                <a:latin typeface="Arial" charset="0"/>
                <a:cs typeface="Arial" charset="0"/>
              </a:rPr>
              <a:t>							2013 július, október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1CEA9-9AC1-4D70-B5E0-DD5DA4F0341C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>Digitális átállás története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0" y="1052513"/>
            <a:ext cx="9144000" cy="51625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hu-HU" b="1" smtClean="0">
                <a:latin typeface="Arial" charset="0"/>
                <a:cs typeface="Arial" charset="0"/>
              </a:rPr>
              <a:t>1999</a:t>
            </a:r>
            <a:r>
              <a:rPr lang="hu-HU" smtClean="0">
                <a:latin typeface="Arial" charset="0"/>
                <a:cs typeface="Arial" charset="0"/>
              </a:rPr>
              <a:t> Budapest, </a:t>
            </a:r>
            <a:r>
              <a:rPr lang="hu-HU" b="1" smtClean="0">
                <a:latin typeface="Arial" charset="0"/>
                <a:cs typeface="Arial" charset="0"/>
              </a:rPr>
              <a:t>2002</a:t>
            </a:r>
            <a:r>
              <a:rPr lang="hu-HU" smtClean="0">
                <a:latin typeface="Arial" charset="0"/>
                <a:cs typeface="Arial" charset="0"/>
              </a:rPr>
              <a:t>  Kabhegy Antenna Hungária első hazai kísérleti adásai MPEG-2 formátumban.</a:t>
            </a:r>
          </a:p>
          <a:p>
            <a:pPr eaLnBrk="1" hangingPunct="1">
              <a:spcAft>
                <a:spcPts val="1200"/>
              </a:spcAft>
            </a:pPr>
            <a:r>
              <a:rPr lang="hu-HU" b="1" smtClean="0">
                <a:latin typeface="Arial" charset="0"/>
                <a:cs typeface="Arial" charset="0"/>
              </a:rPr>
              <a:t>2004</a:t>
            </a:r>
            <a:r>
              <a:rPr lang="hu-HU" smtClean="0">
                <a:latin typeface="Arial" charset="0"/>
                <a:cs typeface="Arial" charset="0"/>
              </a:rPr>
              <a:t> Budapest, Kabhegy ingyenesen vehető multiplex üzemszerű kísérleti sugárzása (m1, m2, Duna TV, Duna II Autonómia csatornák + EPG). </a:t>
            </a:r>
          </a:p>
          <a:p>
            <a:pPr eaLnBrk="1" hangingPunct="1">
              <a:spcAft>
                <a:spcPts val="1200"/>
              </a:spcAft>
            </a:pPr>
            <a:r>
              <a:rPr lang="hu-HU" b="1" smtClean="0">
                <a:latin typeface="Arial" charset="0"/>
                <a:cs typeface="Arial" charset="0"/>
              </a:rPr>
              <a:t>2008 tavasz</a:t>
            </a:r>
            <a:r>
              <a:rPr lang="hu-HU" smtClean="0">
                <a:latin typeface="Arial" charset="0"/>
                <a:cs typeface="Arial" charset="0"/>
              </a:rPr>
              <a:t> pályázat öt földfelszíni digitális televízió- és egy földfelszíni digitális rádióműsor-szóró hálózat üzemeltetésére (nyertes: Antenna Hungária).</a:t>
            </a:r>
          </a:p>
          <a:p>
            <a:pPr eaLnBrk="1" hangingPunct="1">
              <a:spcAft>
                <a:spcPts val="1200"/>
              </a:spcAft>
            </a:pPr>
            <a:r>
              <a:rPr lang="hu-HU" b="1" smtClean="0">
                <a:latin typeface="Arial" charset="0"/>
                <a:cs typeface="Arial" charset="0"/>
              </a:rPr>
              <a:t>2008 december</a:t>
            </a:r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hu-HU" smtClean="0">
                <a:latin typeface="Arial" charset="0"/>
              </a:rPr>
              <a:t>Budapest, Kabhegy, Szentes</a:t>
            </a:r>
            <a:r>
              <a:rPr lang="hu-HU" smtClean="0"/>
              <a:t> </a:t>
            </a:r>
            <a:r>
              <a:rPr lang="hu-HU" smtClean="0">
                <a:latin typeface="Arial" charset="0"/>
                <a:cs typeface="Arial" charset="0"/>
              </a:rPr>
              <a:t>DVB-T szolgáltatás  MPEG-4-es formátumban két multiplexen elindul .</a:t>
            </a:r>
            <a:br>
              <a:rPr lang="hu-HU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44B63-DEC7-43CD-A4B9-130D6BF5E8F9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dirty="0" smtClean="0">
                <a:latin typeface="Arial" charset="0"/>
                <a:cs typeface="Arial" charset="0"/>
              </a:rPr>
              <a:t>Ellátottság 2008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9395" name="Objektum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-204"/>
          <a:stretch>
            <a:fillRect/>
          </a:stretch>
        </p:blipFill>
        <p:spPr>
          <a:xfrm>
            <a:off x="320675" y="1341438"/>
            <a:ext cx="8428038" cy="5153025"/>
          </a:xfrm>
        </p:spPr>
      </p:pic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AA15E-9A07-4A08-A924-28FBB7C58992}" type="slidenum">
              <a:rPr lang="hu-HU" smtClean="0"/>
              <a:pPr>
                <a:defRPr/>
              </a:pPr>
              <a:t>44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67544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Antenna Hungária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 által megengedett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Vivők száma: IFFT 2k, 8k </a:t>
            </a:r>
            <a:br>
              <a:rPr lang="hu-HU" dirty="0" smtClean="0"/>
            </a:br>
            <a:r>
              <a:rPr lang="hu-HU" dirty="0" smtClean="0"/>
              <a:t>Moduláció: QPSK, 16QAM, 64QAM </a:t>
            </a:r>
            <a:br>
              <a:rPr lang="hu-HU" dirty="0" smtClean="0"/>
            </a:br>
            <a:r>
              <a:rPr lang="hu-HU" dirty="0" smtClean="0"/>
              <a:t>Hibajavítás: FEC 1/2, </a:t>
            </a:r>
            <a:r>
              <a:rPr lang="hu-HU" dirty="0" err="1" smtClean="0"/>
              <a:t>2</a:t>
            </a:r>
            <a:r>
              <a:rPr lang="hu-HU" dirty="0" smtClean="0"/>
              <a:t>/3, </a:t>
            </a:r>
            <a:r>
              <a:rPr lang="hu-HU" dirty="0" err="1" smtClean="0"/>
              <a:t>3</a:t>
            </a:r>
            <a:r>
              <a:rPr lang="hu-HU" dirty="0" smtClean="0"/>
              <a:t>/4, 5/6, 7/8 </a:t>
            </a:r>
            <a:br>
              <a:rPr lang="hu-HU" dirty="0" smtClean="0"/>
            </a:br>
            <a:r>
              <a:rPr lang="hu-HU" dirty="0" smtClean="0"/>
              <a:t>Védelmi intervallum: GI 1/4, 1/8, 1/16, 1/32</a:t>
            </a:r>
          </a:p>
          <a:p>
            <a:pPr lvl="0"/>
            <a:endParaRPr lang="hu-HU" dirty="0" smtClean="0"/>
          </a:p>
          <a:p>
            <a:pPr lvl="0">
              <a:buNone/>
            </a:pPr>
            <a:r>
              <a:rPr lang="hu-HU" dirty="0" smtClean="0"/>
              <a:t>			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45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Nálunk használt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Vivők száma: IFFT 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2k,</a:t>
            </a:r>
            <a:r>
              <a:rPr lang="hu-HU" dirty="0" smtClean="0"/>
              <a:t> 8k </a:t>
            </a:r>
            <a:br>
              <a:rPr lang="hu-HU" dirty="0" smtClean="0"/>
            </a:br>
            <a:r>
              <a:rPr lang="hu-HU" dirty="0" smtClean="0"/>
              <a:t>Moduláció: 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QPSK, 16QAM,</a:t>
            </a:r>
            <a:r>
              <a:rPr lang="hu-HU" dirty="0" smtClean="0"/>
              <a:t> 64QAM </a:t>
            </a:r>
            <a:br>
              <a:rPr lang="hu-HU" dirty="0" smtClean="0"/>
            </a:br>
            <a:r>
              <a:rPr lang="hu-HU" dirty="0" smtClean="0"/>
              <a:t>Hibajavítás: FEC 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1/2,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/3, </a:t>
            </a:r>
            <a:r>
              <a:rPr lang="hu-HU" dirty="0" err="1" smtClean="0"/>
              <a:t>3</a:t>
            </a:r>
            <a:r>
              <a:rPr lang="hu-HU" dirty="0" smtClean="0"/>
              <a:t>/4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, 5/6, 7/8</a:t>
            </a:r>
            <a:r>
              <a:rPr lang="hu-HU" dirty="0" smtClean="0"/>
              <a:t> </a:t>
            </a:r>
            <a:br>
              <a:rPr lang="hu-HU" dirty="0" smtClean="0"/>
            </a:br>
            <a:r>
              <a:rPr lang="hu-HU" dirty="0" smtClean="0"/>
              <a:t>Védelmi intervallum: GI 1/4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, 1/8, 1/16, 1/32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lvl="0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46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mv="urn:schemas-microsoft-com:mac:vml" xmlns:mo="http://schemas.microsoft.com/office/mac/office/2008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1927182" cy="27751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755576" y="429309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 megfelelőség igazolása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Lefedettség és adók száma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/>
                </a:solidFill>
              </a:rPr>
              <a:t>HTE, 2013.09.24.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3EE26-700A-4718-9AAF-C61EB81F649D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  <p:graphicFrame>
        <p:nvGraphicFramePr>
          <p:cNvPr id="6" name="Diagram 5"/>
          <p:cNvGraphicFramePr>
            <a:graphicFrameLocks noGrp="1"/>
          </p:cNvGraphicFramePr>
          <p:nvPr/>
        </p:nvGraphicFramePr>
        <p:xfrm>
          <a:off x="863080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dirty="0" smtClean="0">
                <a:latin typeface="Arial" charset="0"/>
                <a:cs typeface="Arial" charset="0"/>
              </a:rPr>
              <a:t>Ellátottság 2013 november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63491" name="Objektum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143000"/>
            <a:ext cx="8072437" cy="5146675"/>
          </a:xfrm>
        </p:spPr>
      </p:pic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2A77-2DD6-4CCF-B452-62A75DEC57D7}" type="slidenum">
              <a:rPr lang="hu-HU" smtClean="0"/>
              <a:pPr>
                <a:defRPr/>
              </a:pPr>
              <a:t>48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7984" y="544522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Állandóhelyű vétel tetőantennával: 98 % +</a:t>
            </a:r>
          </a:p>
          <a:p>
            <a:r>
              <a:rPr lang="hu-HU" sz="1600" dirty="0" smtClean="0"/>
              <a:t>Kültéri vétel hordozható eszközzel: 66 %</a:t>
            </a:r>
          </a:p>
          <a:p>
            <a:r>
              <a:rPr lang="hu-HU" sz="1600" dirty="0" smtClean="0"/>
              <a:t>Beltéri vétel hordozható eszközzel: 32 %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1560" y="58772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NMHH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auto">
          <a:xfrm>
            <a:off x="1547813" y="0"/>
            <a:ext cx="7596187" cy="1052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Analóg lekapcsolás fázisai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7348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57349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C4E4D-43DE-434E-A078-ACA3D6224D7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hu-HU"/>
          </a:p>
        </p:txBody>
      </p:sp>
      <p:pic>
        <p:nvPicPr>
          <p:cNvPr id="614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96975"/>
            <a:ext cx="6789737" cy="516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az analóg </a:t>
            </a:r>
            <a:r>
              <a:rPr lang="hu-HU" dirty="0" smtClean="0"/>
              <a:t>lekapcsolás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 gazdasági indítékai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szabályozási indítékai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 digitális átállást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befolyásoló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műszaki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gazdasági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szociális és szabályozási tényezők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hazai eredmények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7413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17414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2C817-FAA5-47A7-B2FD-14FD5D50092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Áthangolás</a:t>
            </a:r>
            <a:endParaRPr lang="hu-HU" dirty="0"/>
          </a:p>
        </p:txBody>
      </p:sp>
      <p:sp>
        <p:nvSpPr>
          <p:cNvPr id="62467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BFB70-830D-4E7A-AEAA-0D6333B71E12}" type="slidenum">
              <a:rPr lang="hu-HU" smtClean="0"/>
              <a:pPr>
                <a:defRPr/>
              </a:pPr>
              <a:t>50</a:t>
            </a:fld>
            <a:endParaRPr lang="hu-HU" dirty="0"/>
          </a:p>
        </p:txBody>
      </p:sp>
      <p:grpSp>
        <p:nvGrpSpPr>
          <p:cNvPr id="62471" name="Csoportba foglalás 6"/>
          <p:cNvGrpSpPr>
            <a:grpSpLocks/>
          </p:cNvGrpSpPr>
          <p:nvPr/>
        </p:nvGrpSpPr>
        <p:grpSpPr bwMode="auto">
          <a:xfrm>
            <a:off x="0" y="-857250"/>
            <a:ext cx="9023350" cy="6192838"/>
            <a:chOff x="300680" y="-2148142"/>
            <a:chExt cx="8483788" cy="6192688"/>
          </a:xfrm>
        </p:grpSpPr>
        <p:sp>
          <p:nvSpPr>
            <p:cNvPr id="72" name="Bal oldali kapcsos zárójel 71"/>
            <p:cNvSpPr/>
            <p:nvPr/>
          </p:nvSpPr>
          <p:spPr>
            <a:xfrm>
              <a:off x="1743432" y="-246458"/>
              <a:ext cx="154440" cy="2394200"/>
            </a:xfrm>
            <a:prstGeom prst="leftBrac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u-HU"/>
            </a:p>
          </p:txBody>
        </p:sp>
        <p:sp>
          <p:nvSpPr>
            <p:cNvPr id="73" name="Bal oldali kapcsos zárójel 72"/>
            <p:cNvSpPr/>
            <p:nvPr/>
          </p:nvSpPr>
          <p:spPr>
            <a:xfrm flipH="1">
              <a:off x="5757860" y="-2148142"/>
              <a:ext cx="217082" cy="6192688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u-HU"/>
            </a:p>
          </p:txBody>
        </p:sp>
        <p:grpSp>
          <p:nvGrpSpPr>
            <p:cNvPr id="62538" name="Csoportba foglalás 73"/>
            <p:cNvGrpSpPr>
              <a:grpSpLocks/>
            </p:cNvGrpSpPr>
            <p:nvPr/>
          </p:nvGrpSpPr>
          <p:grpSpPr bwMode="auto">
            <a:xfrm>
              <a:off x="300680" y="156114"/>
              <a:ext cx="8483788" cy="1731303"/>
              <a:chOff x="300680" y="156114"/>
              <a:chExt cx="8483788" cy="1731303"/>
            </a:xfrm>
          </p:grpSpPr>
          <p:sp>
            <p:nvSpPr>
              <p:cNvPr id="75" name="Egy oldalon két sarkán kerekített téglalap 74"/>
              <p:cNvSpPr/>
              <p:nvPr/>
            </p:nvSpPr>
            <p:spPr>
              <a:xfrm>
                <a:off x="683568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21</a:t>
                </a: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6" name="Egy oldalon két sarkán kerekített téglalap 75"/>
              <p:cNvSpPr/>
              <p:nvPr/>
            </p:nvSpPr>
            <p:spPr>
              <a:xfrm>
                <a:off x="845470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7" name="Egy oldalon két sarkán kerekített téglalap 76"/>
              <p:cNvSpPr/>
              <p:nvPr/>
            </p:nvSpPr>
            <p:spPr>
              <a:xfrm>
                <a:off x="1008160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8" name="Egy oldalon két sarkán kerekített téglalap 77"/>
              <p:cNvSpPr/>
              <p:nvPr/>
            </p:nvSpPr>
            <p:spPr>
              <a:xfrm>
                <a:off x="1169358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79" name="Egy oldalon két sarkán kerekített téglalap 78"/>
              <p:cNvSpPr/>
              <p:nvPr/>
            </p:nvSpPr>
            <p:spPr>
              <a:xfrm>
                <a:off x="1332049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0" name="Egy oldalon két sarkán kerekített téglalap 79"/>
              <p:cNvSpPr/>
              <p:nvPr/>
            </p:nvSpPr>
            <p:spPr>
              <a:xfrm>
                <a:off x="1493247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1" name="Egy oldalon két sarkán kerekített téglalap 80"/>
              <p:cNvSpPr/>
              <p:nvPr/>
            </p:nvSpPr>
            <p:spPr>
              <a:xfrm>
                <a:off x="1655937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2" name="Egy oldalon két sarkán kerekített téglalap 81"/>
              <p:cNvSpPr/>
              <p:nvPr/>
            </p:nvSpPr>
            <p:spPr>
              <a:xfrm>
                <a:off x="1817135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3" name="Egy oldalon két sarkán kerekített téglalap 82"/>
              <p:cNvSpPr/>
              <p:nvPr/>
            </p:nvSpPr>
            <p:spPr>
              <a:xfrm>
                <a:off x="1979826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4" name="Egy oldalon két sarkán kerekített téglalap 83"/>
              <p:cNvSpPr/>
              <p:nvPr/>
            </p:nvSpPr>
            <p:spPr>
              <a:xfrm>
                <a:off x="2141730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30</a:t>
                </a:r>
              </a:p>
            </p:txBody>
          </p:sp>
          <p:sp>
            <p:nvSpPr>
              <p:cNvPr id="85" name="Egy oldalon két sarkán kerekített téglalap 84"/>
              <p:cNvSpPr/>
              <p:nvPr/>
            </p:nvSpPr>
            <p:spPr>
              <a:xfrm>
                <a:off x="2303714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6" name="Egy oldalon két sarkán kerekített téglalap 85"/>
              <p:cNvSpPr/>
              <p:nvPr/>
            </p:nvSpPr>
            <p:spPr>
              <a:xfrm>
                <a:off x="2466405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7" name="Egy oldalon két sarkán kerekített téglalap 86"/>
              <p:cNvSpPr/>
              <p:nvPr/>
            </p:nvSpPr>
            <p:spPr>
              <a:xfrm>
                <a:off x="2627603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8" name="Egy oldalon két sarkán kerekített téglalap 87"/>
              <p:cNvSpPr/>
              <p:nvPr/>
            </p:nvSpPr>
            <p:spPr>
              <a:xfrm>
                <a:off x="2789802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34</a:t>
                </a: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9" name="Egy oldalon két sarkán kerekített téglalap 88"/>
              <p:cNvSpPr/>
              <p:nvPr/>
            </p:nvSpPr>
            <p:spPr>
              <a:xfrm>
                <a:off x="2951820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35</a:t>
                </a: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0" name="Egy oldalon két sarkán kerekített téglalap 89"/>
              <p:cNvSpPr/>
              <p:nvPr/>
            </p:nvSpPr>
            <p:spPr>
              <a:xfrm>
                <a:off x="3114182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1" name="Egy oldalon két sarkán kerekített téglalap 90"/>
              <p:cNvSpPr/>
              <p:nvPr/>
            </p:nvSpPr>
            <p:spPr>
              <a:xfrm>
                <a:off x="3275380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2" name="Egy oldalon két sarkán kerekített téglalap 91"/>
              <p:cNvSpPr/>
              <p:nvPr/>
            </p:nvSpPr>
            <p:spPr>
              <a:xfrm>
                <a:off x="3438070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3" name="Egy oldalon két sarkán kerekített téglalap 92"/>
              <p:cNvSpPr/>
              <p:nvPr/>
            </p:nvSpPr>
            <p:spPr>
              <a:xfrm>
                <a:off x="3599268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4" name="Egy oldalon két sarkán kerekített téglalap 93"/>
              <p:cNvSpPr/>
              <p:nvPr/>
            </p:nvSpPr>
            <p:spPr>
              <a:xfrm>
                <a:off x="3761910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40</a:t>
                </a: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5" name="Egy oldalon két sarkán kerekített téglalap 94"/>
              <p:cNvSpPr/>
              <p:nvPr/>
            </p:nvSpPr>
            <p:spPr>
              <a:xfrm>
                <a:off x="3924649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6" name="Egy oldalon két sarkán kerekített téglalap 95"/>
              <p:cNvSpPr/>
              <p:nvPr/>
            </p:nvSpPr>
            <p:spPr>
              <a:xfrm>
                <a:off x="4085846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7" name="Egy oldalon két sarkán kerekített téglalap 96"/>
              <p:cNvSpPr/>
              <p:nvPr/>
            </p:nvSpPr>
            <p:spPr>
              <a:xfrm>
                <a:off x="4248537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8" name="Egy oldalon két sarkán kerekített téglalap 97"/>
              <p:cNvSpPr/>
              <p:nvPr/>
            </p:nvSpPr>
            <p:spPr>
              <a:xfrm>
                <a:off x="4409735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99" name="Egy oldalon két sarkán kerekített téglalap 98"/>
              <p:cNvSpPr/>
              <p:nvPr/>
            </p:nvSpPr>
            <p:spPr>
              <a:xfrm>
                <a:off x="4572425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0" name="Egy oldalon két sarkán kerekített téglalap 99"/>
              <p:cNvSpPr/>
              <p:nvPr/>
            </p:nvSpPr>
            <p:spPr>
              <a:xfrm>
                <a:off x="4733623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1" name="Egy oldalon két sarkán kerekített téglalap 100"/>
              <p:cNvSpPr/>
              <p:nvPr/>
            </p:nvSpPr>
            <p:spPr>
              <a:xfrm>
                <a:off x="4896314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2" name="Egy oldalon két sarkán kerekített téglalap 101"/>
              <p:cNvSpPr/>
              <p:nvPr/>
            </p:nvSpPr>
            <p:spPr>
              <a:xfrm>
                <a:off x="5057512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3" name="Egy oldalon két sarkán kerekített téglalap 102"/>
              <p:cNvSpPr/>
              <p:nvPr/>
            </p:nvSpPr>
            <p:spPr>
              <a:xfrm>
                <a:off x="5220202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4" name="Egy oldalon két sarkán kerekített téglalap 103"/>
              <p:cNvSpPr/>
              <p:nvPr/>
            </p:nvSpPr>
            <p:spPr>
              <a:xfrm>
                <a:off x="5382090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50</a:t>
                </a: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5" name="Egy oldalon két sarkán kerekített téglalap 104"/>
              <p:cNvSpPr/>
              <p:nvPr/>
            </p:nvSpPr>
            <p:spPr>
              <a:xfrm>
                <a:off x="5544091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6" name="Egy oldalon két sarkán kerekített téglalap 105"/>
              <p:cNvSpPr/>
              <p:nvPr/>
            </p:nvSpPr>
            <p:spPr>
              <a:xfrm>
                <a:off x="5706781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7" name="Egy oldalon két sarkán kerekített téglalap 106"/>
              <p:cNvSpPr/>
              <p:nvPr/>
            </p:nvSpPr>
            <p:spPr>
              <a:xfrm>
                <a:off x="5867979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8" name="Egy oldalon két sarkán kerekített téglalap 107"/>
              <p:cNvSpPr/>
              <p:nvPr/>
            </p:nvSpPr>
            <p:spPr>
              <a:xfrm>
                <a:off x="6030670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09" name="Egy oldalon két sarkán kerekített téglalap 108"/>
              <p:cNvSpPr/>
              <p:nvPr/>
            </p:nvSpPr>
            <p:spPr>
              <a:xfrm>
                <a:off x="6191868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0" name="Egy oldalon két sarkán kerekített téglalap 109"/>
              <p:cNvSpPr/>
              <p:nvPr/>
            </p:nvSpPr>
            <p:spPr>
              <a:xfrm>
                <a:off x="6354558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1" name="Egy oldalon két sarkán kerekített téglalap 110"/>
              <p:cNvSpPr/>
              <p:nvPr/>
            </p:nvSpPr>
            <p:spPr>
              <a:xfrm>
                <a:off x="6515756" y="1125203"/>
                <a:ext cx="162691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2" name="Egy oldalon két sarkán kerekített téglalap 111"/>
              <p:cNvSpPr/>
              <p:nvPr/>
            </p:nvSpPr>
            <p:spPr>
              <a:xfrm>
                <a:off x="6678447" y="1125203"/>
                <a:ext cx="161198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3" name="Egy oldalon két sarkán kerekített téglalap 112"/>
              <p:cNvSpPr/>
              <p:nvPr/>
            </p:nvSpPr>
            <p:spPr>
              <a:xfrm>
                <a:off x="6839645" y="1125203"/>
                <a:ext cx="162690" cy="360354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hu-HU" sz="9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4" name="Egy oldalon két sarkán kerekített téglalap 113"/>
              <p:cNvSpPr/>
              <p:nvPr/>
            </p:nvSpPr>
            <p:spPr>
              <a:xfrm>
                <a:off x="7002270" y="1124744"/>
                <a:ext cx="162018" cy="360040"/>
              </a:xfrm>
              <a:prstGeom prst="round2Same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hu-HU" sz="9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60</a:t>
                </a:r>
                <a:endParaRPr lang="hu-HU" sz="9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grpSp>
            <p:nvGrpSpPr>
              <p:cNvPr id="35" name="Csoportba foglalás 114"/>
              <p:cNvGrpSpPr/>
              <p:nvPr/>
            </p:nvGrpSpPr>
            <p:grpSpPr>
              <a:xfrm>
                <a:off x="7164288" y="1124744"/>
                <a:ext cx="1620180" cy="360040"/>
                <a:chOff x="7236296" y="1124744"/>
                <a:chExt cx="1620180" cy="360040"/>
              </a:xfrm>
              <a:solidFill>
                <a:srgbClr val="FF0000"/>
              </a:solidFill>
            </p:grpSpPr>
            <p:sp>
              <p:nvSpPr>
                <p:cNvPr id="126" name="Egy oldalon két sarkán kerekített téglalap 125"/>
                <p:cNvSpPr/>
                <p:nvPr/>
              </p:nvSpPr>
              <p:spPr>
                <a:xfrm>
                  <a:off x="7236296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hu-HU" sz="900" b="1" dirty="0" smtClean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</a:rPr>
                    <a:t>61</a:t>
                  </a:r>
                  <a:endParaRPr lang="hu-HU" sz="9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27" name="Egy oldalon két sarkán kerekített téglalap 126"/>
                <p:cNvSpPr/>
                <p:nvPr/>
              </p:nvSpPr>
              <p:spPr>
                <a:xfrm>
                  <a:off x="7398314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28" name="Egy oldalon két sarkán kerekített téglalap 127"/>
                <p:cNvSpPr/>
                <p:nvPr/>
              </p:nvSpPr>
              <p:spPr>
                <a:xfrm>
                  <a:off x="7560332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29" name="Egy oldalon két sarkán kerekített téglalap 128"/>
                <p:cNvSpPr/>
                <p:nvPr/>
              </p:nvSpPr>
              <p:spPr>
                <a:xfrm>
                  <a:off x="7722350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30" name="Egy oldalon két sarkán kerekített téglalap 129"/>
                <p:cNvSpPr/>
                <p:nvPr/>
              </p:nvSpPr>
              <p:spPr>
                <a:xfrm>
                  <a:off x="7884368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31" name="Egy oldalon két sarkán kerekített téglalap 130"/>
                <p:cNvSpPr/>
                <p:nvPr/>
              </p:nvSpPr>
              <p:spPr>
                <a:xfrm>
                  <a:off x="8046386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32" name="Egy oldalon két sarkán kerekített téglalap 131"/>
                <p:cNvSpPr/>
                <p:nvPr/>
              </p:nvSpPr>
              <p:spPr>
                <a:xfrm>
                  <a:off x="8208404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33" name="Egy oldalon két sarkán kerekített téglalap 132"/>
                <p:cNvSpPr/>
                <p:nvPr/>
              </p:nvSpPr>
              <p:spPr>
                <a:xfrm>
                  <a:off x="8370422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34" name="Egy oldalon két sarkán kerekített téglalap 133"/>
                <p:cNvSpPr/>
                <p:nvPr/>
              </p:nvSpPr>
              <p:spPr>
                <a:xfrm>
                  <a:off x="8532440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hu-HU" sz="9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  <p:sp>
              <p:nvSpPr>
                <p:cNvPr id="135" name="Egy oldalon két sarkán kerekített téglalap 134"/>
                <p:cNvSpPr/>
                <p:nvPr/>
              </p:nvSpPr>
              <p:spPr>
                <a:xfrm>
                  <a:off x="8694458" y="1124744"/>
                  <a:ext cx="162018" cy="360040"/>
                </a:xfrm>
                <a:prstGeom prst="round2SameRect">
                  <a:avLst/>
                </a:prstGeom>
                <a:grpFill/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vert270" anchor="ctr"/>
                <a:lstStyle>
                  <a:defPPr>
                    <a:defRPr lang="hu-H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hu-HU" sz="900" b="1" dirty="0" smtClean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1">
                              <a:tint val="40000"/>
                              <a:satMod val="250000"/>
                            </a:schemeClr>
                          </a:gs>
                          <a:gs pos="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50000">
                            <a:schemeClr val="accent1">
                              <a:shade val="20000"/>
                              <a:satMod val="300000"/>
                            </a:schemeClr>
                          </a:gs>
                          <a:gs pos="79000">
                            <a:schemeClr val="accent1">
                              <a:tint val="52000"/>
                              <a:satMod val="300000"/>
                            </a:schemeClr>
                          </a:gs>
                          <a:gs pos="100000">
                            <a:schemeClr val="accent1">
                              <a:tint val="40000"/>
                              <a:satMod val="250000"/>
                            </a:schemeClr>
                          </a:gs>
                        </a:gsLst>
                        <a:lin ang="5400000"/>
                      </a:gradFill>
                    </a:rPr>
                    <a:t>69</a:t>
                  </a:r>
                  <a:endParaRPr lang="hu-HU" sz="9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endParaRPr>
                </a:p>
              </p:txBody>
            </p:sp>
          </p:grpSp>
          <p:cxnSp>
            <p:nvCxnSpPr>
              <p:cNvPr id="116" name="Egyenes összekötő 115"/>
              <p:cNvCxnSpPr/>
              <p:nvPr/>
            </p:nvCxnSpPr>
            <p:spPr>
              <a:xfrm rot="5400000">
                <a:off x="6876901" y="1321256"/>
                <a:ext cx="5762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gyenes összekötő 116"/>
              <p:cNvCxnSpPr/>
              <p:nvPr/>
            </p:nvCxnSpPr>
            <p:spPr>
              <a:xfrm rot="5400000">
                <a:off x="8493358" y="1318081"/>
                <a:ext cx="57624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Egyenes összekötő 117"/>
              <p:cNvCxnSpPr/>
              <p:nvPr/>
            </p:nvCxnSpPr>
            <p:spPr>
              <a:xfrm rot="5400000">
                <a:off x="396147" y="1321256"/>
                <a:ext cx="57624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Szövegdoboz 127"/>
              <p:cNvSpPr txBox="1"/>
              <p:nvPr/>
            </p:nvSpPr>
            <p:spPr>
              <a:xfrm>
                <a:off x="3312954" y="156114"/>
                <a:ext cx="297560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hu-H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hu-HU" sz="24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UHF sáv (Műsorszórás)</a:t>
                </a:r>
                <a:endParaRPr lang="hu-HU" sz="24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62584" name="Szövegdoboz 128"/>
              <p:cNvSpPr txBox="1">
                <a:spLocks noChangeArrowheads="1"/>
              </p:cNvSpPr>
              <p:nvPr/>
            </p:nvSpPr>
            <p:spPr bwMode="auto">
              <a:xfrm>
                <a:off x="6807432" y="1576456"/>
                <a:ext cx="108011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hu-HU" sz="1400"/>
                  <a:t>790 MHz</a:t>
                </a:r>
              </a:p>
            </p:txBody>
          </p:sp>
          <p:sp>
            <p:nvSpPr>
              <p:cNvPr id="62585" name="Szövegdoboz 129"/>
              <p:cNvSpPr txBox="1">
                <a:spLocks noChangeArrowheads="1"/>
              </p:cNvSpPr>
              <p:nvPr/>
            </p:nvSpPr>
            <p:spPr bwMode="auto">
              <a:xfrm>
                <a:off x="2588736" y="1579640"/>
                <a:ext cx="8354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400"/>
                  <a:t>582 MHz</a:t>
                </a:r>
              </a:p>
            </p:txBody>
          </p:sp>
          <p:sp>
            <p:nvSpPr>
              <p:cNvPr id="62586" name="Szövegdoboz 130"/>
              <p:cNvSpPr txBox="1">
                <a:spLocks noChangeArrowheads="1"/>
              </p:cNvSpPr>
              <p:nvPr/>
            </p:nvSpPr>
            <p:spPr bwMode="auto">
              <a:xfrm>
                <a:off x="300680" y="1576375"/>
                <a:ext cx="8354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400"/>
                  <a:t>470 MHz</a:t>
                </a:r>
              </a:p>
            </p:txBody>
          </p:sp>
          <p:cxnSp>
            <p:nvCxnSpPr>
              <p:cNvPr id="123" name="Egyenes összekötő 122"/>
              <p:cNvCxnSpPr/>
              <p:nvPr/>
            </p:nvCxnSpPr>
            <p:spPr>
              <a:xfrm rot="5400000">
                <a:off x="2621678" y="1325224"/>
                <a:ext cx="6476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88" name="Szövegdoboz 132"/>
              <p:cNvSpPr txBox="1">
                <a:spLocks noChangeArrowheads="1"/>
              </p:cNvSpPr>
              <p:nvPr/>
            </p:nvSpPr>
            <p:spPr bwMode="auto">
              <a:xfrm>
                <a:off x="1404921" y="633744"/>
                <a:ext cx="6839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sáv IV</a:t>
                </a:r>
              </a:p>
            </p:txBody>
          </p:sp>
          <p:sp>
            <p:nvSpPr>
              <p:cNvPr id="62589" name="Szövegdoboz 133"/>
              <p:cNvSpPr txBox="1">
                <a:spLocks noChangeArrowheads="1"/>
              </p:cNvSpPr>
              <p:nvPr/>
            </p:nvSpPr>
            <p:spPr bwMode="auto">
              <a:xfrm>
                <a:off x="5447062" y="633744"/>
                <a:ext cx="6296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sáv V</a:t>
                </a:r>
              </a:p>
            </p:txBody>
          </p:sp>
        </p:grpSp>
      </p:grpSp>
      <p:grpSp>
        <p:nvGrpSpPr>
          <p:cNvPr id="62472" name="Csoportba foglalás 7"/>
          <p:cNvGrpSpPr>
            <a:grpSpLocks/>
          </p:cNvGrpSpPr>
          <p:nvPr/>
        </p:nvGrpSpPr>
        <p:grpSpPr bwMode="auto">
          <a:xfrm>
            <a:off x="120650" y="4038600"/>
            <a:ext cx="8856663" cy="1454150"/>
            <a:chOff x="827584" y="3060412"/>
            <a:chExt cx="7310179" cy="1435974"/>
          </a:xfrm>
        </p:grpSpPr>
        <p:sp>
          <p:nvSpPr>
            <p:cNvPr id="12" name="Egy oldalon két sarkán kerekített téglalap 11"/>
            <p:cNvSpPr/>
            <p:nvPr/>
          </p:nvSpPr>
          <p:spPr>
            <a:xfrm>
              <a:off x="7177311" y="3356700"/>
              <a:ext cx="635497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69</a:t>
              </a:r>
              <a:endParaRPr lang="hu-HU" dirty="0"/>
            </a:p>
          </p:txBody>
        </p:sp>
        <p:sp>
          <p:nvSpPr>
            <p:cNvPr id="13" name="Egy oldalon két sarkán kerekített téglalap 12"/>
            <p:cNvSpPr/>
            <p:nvPr/>
          </p:nvSpPr>
          <p:spPr>
            <a:xfrm>
              <a:off x="6541814" y="3356700"/>
              <a:ext cx="635496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68</a:t>
              </a:r>
              <a:endParaRPr lang="hu-HU" dirty="0"/>
            </a:p>
          </p:txBody>
        </p:sp>
        <p:sp>
          <p:nvSpPr>
            <p:cNvPr id="14" name="Egy oldalon két sarkán kerekített téglalap 13"/>
            <p:cNvSpPr/>
            <p:nvPr/>
          </p:nvSpPr>
          <p:spPr>
            <a:xfrm>
              <a:off x="5907628" y="3356700"/>
              <a:ext cx="634186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67</a:t>
              </a:r>
              <a:endParaRPr lang="hu-HU" dirty="0"/>
            </a:p>
          </p:txBody>
        </p:sp>
        <p:sp>
          <p:nvSpPr>
            <p:cNvPr id="15" name="Egy oldalon két sarkán kerekített téglalap 14"/>
            <p:cNvSpPr/>
            <p:nvPr/>
          </p:nvSpPr>
          <p:spPr>
            <a:xfrm>
              <a:off x="5272131" y="3356700"/>
              <a:ext cx="635497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66</a:t>
              </a:r>
              <a:endParaRPr lang="hu-HU" dirty="0"/>
            </a:p>
          </p:txBody>
        </p:sp>
        <p:sp>
          <p:nvSpPr>
            <p:cNvPr id="16" name="Egy oldalon két sarkán kerekített téglalap 15"/>
            <p:cNvSpPr/>
            <p:nvPr/>
          </p:nvSpPr>
          <p:spPr>
            <a:xfrm>
              <a:off x="4637944" y="3356700"/>
              <a:ext cx="634186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65</a:t>
              </a:r>
              <a:endParaRPr lang="hu-HU" dirty="0"/>
            </a:p>
          </p:txBody>
        </p:sp>
        <p:sp>
          <p:nvSpPr>
            <p:cNvPr id="17" name="Egy oldalon két sarkán kerekített téglalap 16"/>
            <p:cNvSpPr/>
            <p:nvPr/>
          </p:nvSpPr>
          <p:spPr>
            <a:xfrm>
              <a:off x="4002448" y="3356700"/>
              <a:ext cx="635496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64</a:t>
              </a:r>
              <a:endParaRPr lang="hu-HU" dirty="0"/>
            </a:p>
          </p:txBody>
        </p:sp>
        <p:sp>
          <p:nvSpPr>
            <p:cNvPr id="18" name="Egy oldalon két sarkán kerekített téglalap 17"/>
            <p:cNvSpPr/>
            <p:nvPr/>
          </p:nvSpPr>
          <p:spPr>
            <a:xfrm>
              <a:off x="3366951" y="3356700"/>
              <a:ext cx="635497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63</a:t>
              </a:r>
              <a:endParaRPr lang="hu-HU" dirty="0"/>
            </a:p>
          </p:txBody>
        </p:sp>
        <p:sp>
          <p:nvSpPr>
            <p:cNvPr id="19" name="Egy oldalon két sarkán kerekített téglalap 18"/>
            <p:cNvSpPr/>
            <p:nvPr/>
          </p:nvSpPr>
          <p:spPr>
            <a:xfrm>
              <a:off x="2732764" y="3356700"/>
              <a:ext cx="634186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62</a:t>
              </a:r>
              <a:endParaRPr lang="hu-HU" dirty="0"/>
            </a:p>
          </p:txBody>
        </p:sp>
        <p:sp>
          <p:nvSpPr>
            <p:cNvPr id="20" name="Egy oldalon két sarkán kerekített téglalap 19"/>
            <p:cNvSpPr/>
            <p:nvPr/>
          </p:nvSpPr>
          <p:spPr>
            <a:xfrm>
              <a:off x="2097268" y="3356700"/>
              <a:ext cx="635496" cy="360561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61</a:t>
              </a:r>
              <a:endParaRPr lang="hu-HU" dirty="0"/>
            </a:p>
          </p:txBody>
        </p:sp>
        <p:sp>
          <p:nvSpPr>
            <p:cNvPr id="21" name="Egy oldalon két sarkán kerekített téglalap 20"/>
            <p:cNvSpPr/>
            <p:nvPr/>
          </p:nvSpPr>
          <p:spPr>
            <a:xfrm>
              <a:off x="1463081" y="3356700"/>
              <a:ext cx="634186" cy="360561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60</a:t>
              </a:r>
              <a:endParaRPr lang="hu-HU" dirty="0"/>
            </a:p>
          </p:txBody>
        </p:sp>
        <p:sp>
          <p:nvSpPr>
            <p:cNvPr id="22" name="Egy oldalon két sarkán kerekített téglalap 21"/>
            <p:cNvSpPr/>
            <p:nvPr/>
          </p:nvSpPr>
          <p:spPr>
            <a:xfrm>
              <a:off x="827584" y="3356700"/>
              <a:ext cx="635497" cy="360561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hu-HU" dirty="0" smtClean="0"/>
                <a:t>59</a:t>
              </a:r>
              <a:endParaRPr lang="hu-HU" dirty="0"/>
            </a:p>
          </p:txBody>
        </p:sp>
        <p:cxnSp>
          <p:nvCxnSpPr>
            <p:cNvPr id="23" name="Egyenes összekötő 22"/>
            <p:cNvCxnSpPr/>
            <p:nvPr/>
          </p:nvCxnSpPr>
          <p:spPr>
            <a:xfrm rot="5400000">
              <a:off x="1557210" y="3609876"/>
              <a:ext cx="1080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rot="5400000">
              <a:off x="7272750" y="3600470"/>
              <a:ext cx="1080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 rot="5400000">
              <a:off x="2588540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5400000">
              <a:off x="3222726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 rot="5400000">
              <a:off x="3858223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 rot="5400000">
              <a:off x="4493720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 rot="5400000">
              <a:off x="5127906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 rot="5400000">
              <a:off x="5763403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 rot="5400000">
              <a:off x="6397590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 rot="5400000">
              <a:off x="7033086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 rot="5400000">
              <a:off x="1318857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 rot="5400000">
              <a:off x="683360" y="3861485"/>
              <a:ext cx="2884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499" name="Csoportba foglalás 34"/>
            <p:cNvGrpSpPr>
              <a:grpSpLocks/>
            </p:cNvGrpSpPr>
            <p:nvPr/>
          </p:nvGrpSpPr>
          <p:grpSpPr bwMode="auto">
            <a:xfrm>
              <a:off x="2113430" y="3728065"/>
              <a:ext cx="612000" cy="276999"/>
              <a:chOff x="2101150" y="3739610"/>
              <a:chExt cx="648072" cy="276999"/>
            </a:xfrm>
          </p:grpSpPr>
          <p:cxnSp>
            <p:nvCxnSpPr>
              <p:cNvPr id="70" name="Egyenes összekötő nyíllal 69"/>
              <p:cNvCxnSpPr/>
              <p:nvPr/>
            </p:nvCxnSpPr>
            <p:spPr>
              <a:xfrm>
                <a:off x="2100686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35" name="Szövegdoboz 31"/>
              <p:cNvSpPr txBox="1">
                <a:spLocks noChangeArrowheads="1"/>
              </p:cNvSpPr>
              <p:nvPr/>
            </p:nvSpPr>
            <p:spPr bwMode="auto">
              <a:xfrm>
                <a:off x="2121093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0" name="Csoportba foglalás 35"/>
            <p:cNvGrpSpPr>
              <a:grpSpLocks/>
            </p:cNvGrpSpPr>
            <p:nvPr/>
          </p:nvGrpSpPr>
          <p:grpSpPr bwMode="auto">
            <a:xfrm>
              <a:off x="2740626" y="3728065"/>
              <a:ext cx="612000" cy="276999"/>
              <a:chOff x="2101150" y="3739610"/>
              <a:chExt cx="648072" cy="276999"/>
            </a:xfrm>
          </p:grpSpPr>
          <p:cxnSp>
            <p:nvCxnSpPr>
              <p:cNvPr id="68" name="Egyenes összekötő nyíllal 67"/>
              <p:cNvCxnSpPr/>
              <p:nvPr/>
            </p:nvCxnSpPr>
            <p:spPr>
              <a:xfrm>
                <a:off x="2101150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33" name="Szövegdoboz 35"/>
              <p:cNvSpPr txBox="1">
                <a:spLocks noChangeArrowheads="1"/>
              </p:cNvSpPr>
              <p:nvPr/>
            </p:nvSpPr>
            <p:spPr bwMode="auto">
              <a:xfrm>
                <a:off x="2128657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1" name="Csoportba foglalás 36"/>
            <p:cNvGrpSpPr>
              <a:grpSpLocks/>
            </p:cNvGrpSpPr>
            <p:nvPr/>
          </p:nvGrpSpPr>
          <p:grpSpPr bwMode="auto">
            <a:xfrm>
              <a:off x="3379174" y="3728065"/>
              <a:ext cx="612000" cy="276999"/>
              <a:chOff x="2101150" y="3739610"/>
              <a:chExt cx="648072" cy="276999"/>
            </a:xfrm>
          </p:grpSpPr>
          <p:cxnSp>
            <p:nvCxnSpPr>
              <p:cNvPr id="66" name="Egyenes összekötő nyíllal 65"/>
              <p:cNvCxnSpPr/>
              <p:nvPr/>
            </p:nvCxnSpPr>
            <p:spPr>
              <a:xfrm>
                <a:off x="2100695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31" name="Szövegdoboz 38"/>
              <p:cNvSpPr txBox="1">
                <a:spLocks noChangeArrowheads="1"/>
              </p:cNvSpPr>
              <p:nvPr/>
            </p:nvSpPr>
            <p:spPr bwMode="auto">
              <a:xfrm>
                <a:off x="2146306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2" name="Csoportba foglalás 37"/>
            <p:cNvGrpSpPr>
              <a:grpSpLocks/>
            </p:cNvGrpSpPr>
            <p:nvPr/>
          </p:nvGrpSpPr>
          <p:grpSpPr bwMode="auto">
            <a:xfrm>
              <a:off x="4010222" y="3728065"/>
              <a:ext cx="612000" cy="276999"/>
              <a:chOff x="2101150" y="3739610"/>
              <a:chExt cx="648072" cy="276999"/>
            </a:xfrm>
          </p:grpSpPr>
          <p:cxnSp>
            <p:nvCxnSpPr>
              <p:cNvPr id="64" name="Egyenes összekötő nyíllal 63"/>
              <p:cNvCxnSpPr/>
              <p:nvPr/>
            </p:nvCxnSpPr>
            <p:spPr>
              <a:xfrm>
                <a:off x="2101243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9" name="Szövegdoboz 199"/>
              <p:cNvSpPr txBox="1">
                <a:spLocks noChangeArrowheads="1"/>
              </p:cNvSpPr>
              <p:nvPr/>
            </p:nvSpPr>
            <p:spPr bwMode="auto">
              <a:xfrm>
                <a:off x="2121627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3" name="Csoportba foglalás 38"/>
            <p:cNvGrpSpPr>
              <a:grpSpLocks/>
            </p:cNvGrpSpPr>
            <p:nvPr/>
          </p:nvGrpSpPr>
          <p:grpSpPr bwMode="auto">
            <a:xfrm>
              <a:off x="4648770" y="3728065"/>
              <a:ext cx="612000" cy="276999"/>
              <a:chOff x="2101150" y="3739610"/>
              <a:chExt cx="648072" cy="276999"/>
            </a:xfrm>
          </p:grpSpPr>
          <p:cxnSp>
            <p:nvCxnSpPr>
              <p:cNvPr id="62" name="Egyenes összekötő nyíllal 61"/>
              <p:cNvCxnSpPr/>
              <p:nvPr/>
            </p:nvCxnSpPr>
            <p:spPr>
              <a:xfrm>
                <a:off x="2100786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7" name="Szövegdoboz 197"/>
              <p:cNvSpPr txBox="1">
                <a:spLocks noChangeArrowheads="1"/>
              </p:cNvSpPr>
              <p:nvPr/>
            </p:nvSpPr>
            <p:spPr bwMode="auto">
              <a:xfrm>
                <a:off x="2113757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4" name="Csoportba foglalás 39"/>
            <p:cNvGrpSpPr>
              <a:grpSpLocks/>
            </p:cNvGrpSpPr>
            <p:nvPr/>
          </p:nvGrpSpPr>
          <p:grpSpPr bwMode="auto">
            <a:xfrm>
              <a:off x="5287318" y="3728065"/>
              <a:ext cx="612000" cy="276999"/>
              <a:chOff x="2101150" y="3739610"/>
              <a:chExt cx="648072" cy="276999"/>
            </a:xfrm>
          </p:grpSpPr>
          <p:cxnSp>
            <p:nvCxnSpPr>
              <p:cNvPr id="60" name="Egyenes összekötő nyíllal 59"/>
              <p:cNvCxnSpPr/>
              <p:nvPr/>
            </p:nvCxnSpPr>
            <p:spPr>
              <a:xfrm>
                <a:off x="2101718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5" name="Szövegdoboz 195"/>
              <p:cNvSpPr txBox="1">
                <a:spLocks noChangeArrowheads="1"/>
              </p:cNvSpPr>
              <p:nvPr/>
            </p:nvSpPr>
            <p:spPr bwMode="auto">
              <a:xfrm>
                <a:off x="2113757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5" name="Csoportba foglalás 40"/>
            <p:cNvGrpSpPr>
              <a:grpSpLocks/>
            </p:cNvGrpSpPr>
            <p:nvPr/>
          </p:nvGrpSpPr>
          <p:grpSpPr bwMode="auto">
            <a:xfrm>
              <a:off x="5916121" y="3728065"/>
              <a:ext cx="612000" cy="276999"/>
              <a:chOff x="2101150" y="3739610"/>
              <a:chExt cx="648072" cy="276999"/>
            </a:xfrm>
          </p:grpSpPr>
          <p:cxnSp>
            <p:nvCxnSpPr>
              <p:cNvPr id="58" name="Egyenes összekötő nyíllal 57"/>
              <p:cNvCxnSpPr/>
              <p:nvPr/>
            </p:nvCxnSpPr>
            <p:spPr>
              <a:xfrm>
                <a:off x="2100481" y="3963954"/>
                <a:ext cx="649366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3" name="Szövegdoboz 193"/>
              <p:cNvSpPr txBox="1">
                <a:spLocks noChangeArrowheads="1"/>
              </p:cNvSpPr>
              <p:nvPr/>
            </p:nvSpPr>
            <p:spPr bwMode="auto">
              <a:xfrm>
                <a:off x="2126136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6" name="Csoportba foglalás 41"/>
            <p:cNvGrpSpPr>
              <a:grpSpLocks/>
            </p:cNvGrpSpPr>
            <p:nvPr/>
          </p:nvGrpSpPr>
          <p:grpSpPr bwMode="auto">
            <a:xfrm>
              <a:off x="6549907" y="3728065"/>
              <a:ext cx="612000" cy="276999"/>
              <a:chOff x="2101150" y="3739610"/>
              <a:chExt cx="648072" cy="276999"/>
            </a:xfrm>
          </p:grpSpPr>
          <p:cxnSp>
            <p:nvCxnSpPr>
              <p:cNvPr id="56" name="Egyenes összekötő nyíllal 55"/>
              <p:cNvCxnSpPr/>
              <p:nvPr/>
            </p:nvCxnSpPr>
            <p:spPr>
              <a:xfrm>
                <a:off x="2100905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21" name="Szövegdoboz 191"/>
              <p:cNvSpPr txBox="1">
                <a:spLocks noChangeArrowheads="1"/>
              </p:cNvSpPr>
              <p:nvPr/>
            </p:nvSpPr>
            <p:spPr bwMode="auto">
              <a:xfrm>
                <a:off x="2111235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7" name="Csoportba foglalás 42"/>
            <p:cNvGrpSpPr>
              <a:grpSpLocks/>
            </p:cNvGrpSpPr>
            <p:nvPr/>
          </p:nvGrpSpPr>
          <p:grpSpPr bwMode="auto">
            <a:xfrm>
              <a:off x="7186059" y="3728065"/>
              <a:ext cx="611996" cy="276999"/>
              <a:chOff x="2101150" y="3739610"/>
              <a:chExt cx="648072" cy="276999"/>
            </a:xfrm>
          </p:grpSpPr>
          <p:cxnSp>
            <p:nvCxnSpPr>
              <p:cNvPr id="54" name="Egyenes összekötő nyíllal 53"/>
              <p:cNvCxnSpPr/>
              <p:nvPr/>
            </p:nvCxnSpPr>
            <p:spPr>
              <a:xfrm>
                <a:off x="2101599" y="3963954"/>
                <a:ext cx="647982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9" name="Szövegdoboz 189"/>
              <p:cNvSpPr txBox="1">
                <a:spLocks noChangeArrowheads="1"/>
              </p:cNvSpPr>
              <p:nvPr/>
            </p:nvSpPr>
            <p:spPr bwMode="auto">
              <a:xfrm>
                <a:off x="2115916" y="3739610"/>
                <a:ext cx="58702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8" name="Csoportba foglalás 43"/>
            <p:cNvGrpSpPr>
              <a:grpSpLocks/>
            </p:cNvGrpSpPr>
            <p:nvPr/>
          </p:nvGrpSpPr>
          <p:grpSpPr bwMode="auto">
            <a:xfrm>
              <a:off x="834727" y="3728065"/>
              <a:ext cx="612000" cy="276999"/>
              <a:chOff x="2101150" y="3739610"/>
              <a:chExt cx="648072" cy="276999"/>
            </a:xfrm>
          </p:grpSpPr>
          <p:cxnSp>
            <p:nvCxnSpPr>
              <p:cNvPr id="52" name="Egyenes összekötő nyíllal 51"/>
              <p:cNvCxnSpPr/>
              <p:nvPr/>
            </p:nvCxnSpPr>
            <p:spPr>
              <a:xfrm>
                <a:off x="2100524" y="3963954"/>
                <a:ext cx="649366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7" name="Szövegdoboz 187"/>
              <p:cNvSpPr txBox="1">
                <a:spLocks noChangeArrowheads="1"/>
              </p:cNvSpPr>
              <p:nvPr/>
            </p:nvSpPr>
            <p:spPr bwMode="auto">
              <a:xfrm>
                <a:off x="2121093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grpSp>
          <p:nvGrpSpPr>
            <p:cNvPr id="62509" name="Csoportba foglalás 44"/>
            <p:cNvGrpSpPr>
              <a:grpSpLocks/>
            </p:cNvGrpSpPr>
            <p:nvPr/>
          </p:nvGrpSpPr>
          <p:grpSpPr bwMode="auto">
            <a:xfrm>
              <a:off x="1470894" y="3728065"/>
              <a:ext cx="612000" cy="276999"/>
              <a:chOff x="2101150" y="3739610"/>
              <a:chExt cx="648072" cy="276999"/>
            </a:xfrm>
          </p:grpSpPr>
          <p:cxnSp>
            <p:nvCxnSpPr>
              <p:cNvPr id="50" name="Egyenes összekötő nyíllal 49"/>
              <p:cNvCxnSpPr/>
              <p:nvPr/>
            </p:nvCxnSpPr>
            <p:spPr>
              <a:xfrm>
                <a:off x="2101202" y="3963954"/>
                <a:ext cx="647978" cy="156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15" name="Szövegdoboz 185"/>
              <p:cNvSpPr txBox="1">
                <a:spLocks noChangeArrowheads="1"/>
              </p:cNvSpPr>
              <p:nvPr/>
            </p:nvSpPr>
            <p:spPr bwMode="auto">
              <a:xfrm>
                <a:off x="2121093" y="3739610"/>
                <a:ext cx="5870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8 MHz</a:t>
                </a:r>
              </a:p>
            </p:txBody>
          </p:sp>
        </p:grpSp>
        <p:sp>
          <p:nvSpPr>
            <p:cNvPr id="62510" name="Szövegdoboz 179"/>
            <p:cNvSpPr txBox="1">
              <a:spLocks noChangeArrowheads="1"/>
            </p:cNvSpPr>
            <p:nvPr/>
          </p:nvSpPr>
          <p:spPr bwMode="auto">
            <a:xfrm>
              <a:off x="1619672" y="4170284"/>
              <a:ext cx="829459" cy="3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790 MHz</a:t>
              </a:r>
            </a:p>
          </p:txBody>
        </p:sp>
        <p:sp>
          <p:nvSpPr>
            <p:cNvPr id="62511" name="Szövegdoboz 180"/>
            <p:cNvSpPr txBox="1">
              <a:spLocks noChangeArrowheads="1"/>
            </p:cNvSpPr>
            <p:nvPr/>
          </p:nvSpPr>
          <p:spPr bwMode="auto">
            <a:xfrm>
              <a:off x="7308304" y="4192512"/>
              <a:ext cx="829459" cy="3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862 MHz</a:t>
              </a:r>
            </a:p>
          </p:txBody>
        </p:sp>
        <p:cxnSp>
          <p:nvCxnSpPr>
            <p:cNvPr id="48" name="Egyenes összekötő nyíllal 47"/>
            <p:cNvCxnSpPr/>
            <p:nvPr/>
          </p:nvCxnSpPr>
          <p:spPr>
            <a:xfrm>
              <a:off x="2110371" y="4077822"/>
              <a:ext cx="5689334" cy="156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13" name="Szövegdoboz 182"/>
            <p:cNvSpPr txBox="1">
              <a:spLocks noChangeArrowheads="1"/>
            </p:cNvSpPr>
            <p:nvPr/>
          </p:nvSpPr>
          <p:spPr bwMode="auto">
            <a:xfrm>
              <a:off x="4572000" y="4030820"/>
              <a:ext cx="7441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72 MHz</a:t>
              </a:r>
            </a:p>
          </p:txBody>
        </p:sp>
      </p:grpSp>
      <p:cxnSp>
        <p:nvCxnSpPr>
          <p:cNvPr id="9" name="Egyenes összekötő 8"/>
          <p:cNvCxnSpPr/>
          <p:nvPr/>
        </p:nvCxnSpPr>
        <p:spPr>
          <a:xfrm rot="10800000" flipV="1">
            <a:off x="1668328" y="2857496"/>
            <a:ext cx="5618317" cy="1181198"/>
          </a:xfrm>
          <a:prstGeom prst="line">
            <a:avLst/>
          </a:prstGeom>
          <a:ln w="2222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5400000">
            <a:off x="8200527" y="3238065"/>
            <a:ext cx="1181198" cy="420061"/>
          </a:xfrm>
          <a:prstGeom prst="line">
            <a:avLst/>
          </a:prstGeom>
          <a:ln w="2222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256"/>
          <p:cNvSpPr txBox="1"/>
          <p:nvPr/>
        </p:nvSpPr>
        <p:spPr>
          <a:xfrm rot="16200000">
            <a:off x="4863306" y="3220245"/>
            <a:ext cx="739775" cy="5256212"/>
          </a:xfrm>
          <a:prstGeom prst="rect">
            <a:avLst/>
          </a:prstGeom>
          <a:noFill/>
        </p:spPr>
        <p:txBody>
          <a:bodyPr vert="vert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hu-HU" b="1" dirty="0" smtClean="0"/>
              <a:t>JELENLEG (</a:t>
            </a:r>
            <a:r>
              <a:rPr lang="hu-H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digitális</a:t>
            </a:r>
            <a:r>
              <a:rPr lang="hu-HU" b="1" dirty="0" smtClean="0"/>
              <a:t>) TV csatornák / Jövőben mobil</a:t>
            </a:r>
          </a:p>
          <a:p>
            <a:pPr>
              <a:defRPr/>
            </a:pP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dirty="0" smtClean="0">
                <a:latin typeface="Arial" charset="0"/>
                <a:cs typeface="Arial" charset="0"/>
              </a:rPr>
              <a:t>Felhasználók támogatása</a:t>
            </a:r>
            <a:r>
              <a:rPr lang="hu-HU" baseline="-25000" dirty="0" smtClean="0">
                <a:latin typeface="Arial" charset="0"/>
                <a:cs typeface="Arial" charset="0"/>
              </a:rPr>
              <a:t>1</a:t>
            </a:r>
            <a:r>
              <a:rPr lang="hu-HU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Érintettek felkészítése</a:t>
            </a:r>
          </a:p>
          <a:p>
            <a:pPr lvl="1"/>
            <a:r>
              <a:rPr lang="hu-HU" dirty="0" smtClean="0">
                <a:latin typeface="Arial" pitchFamily="34" charset="0"/>
                <a:cs typeface="Arial" pitchFamily="34" charset="0"/>
              </a:rPr>
              <a:t>általános tájékoztató kampány</a:t>
            </a:r>
          </a:p>
          <a:p>
            <a:pPr lvl="1"/>
            <a:r>
              <a:rPr lang="hu-HU" dirty="0" smtClean="0">
                <a:latin typeface="Arial" pitchFamily="34" charset="0"/>
                <a:cs typeface="Arial" pitchFamily="34" charset="0"/>
              </a:rPr>
              <a:t>érintett csoportra irányuló tájékoztatás</a:t>
            </a:r>
          </a:p>
          <a:p>
            <a:pPr lvl="2">
              <a:buNone/>
            </a:pPr>
            <a:r>
              <a:rPr lang="hu-HU" dirty="0" smtClean="0"/>
              <a:t>	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más tartalmat lehet eljuttatni a lekapcsolásra szánt adóhálózatra (a lekapcsolásban közvetlenül érintett néző számára),</a:t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latin typeface="Arial" pitchFamily="34" charset="0"/>
                <a:cs typeface="Arial" pitchFamily="34" charset="0"/>
              </a:rPr>
              <a:t>mint az összes többi földfelszíni, műholdas és kábeles vételi helyre (a közvetlenül vagy időben még nem érintett néző számára).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51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charset="0"/>
                <a:cs typeface="Arial" charset="0"/>
              </a:rPr>
              <a:t>Felhasználók támogatása</a:t>
            </a:r>
            <a:r>
              <a:rPr lang="hu-HU" baseline="-25000" dirty="0" smtClean="0">
                <a:latin typeface="Arial" charset="0"/>
                <a:cs typeface="Arial" charset="0"/>
              </a:rPr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Font typeface="Wingdings" pitchFamily="2" charset="2"/>
              <a:buChar char="Ø"/>
            </a:pPr>
            <a:r>
              <a:rPr lang="hu-HU" dirty="0" smtClean="0">
                <a:latin typeface="Arial" charset="0"/>
              </a:rPr>
              <a:t>A szociálisan rászorultak támogatása</a:t>
            </a:r>
          </a:p>
          <a:p>
            <a:pPr lvl="1"/>
            <a:r>
              <a:rPr lang="hu-HU" dirty="0" smtClean="0"/>
              <a:t>állami támogatás </a:t>
            </a:r>
            <a:r>
              <a:rPr lang="hu-HU" dirty="0" smtClean="0">
                <a:sym typeface="Wingdings" pitchFamily="2" charset="2"/>
              </a:rPr>
              <a:t> jogszabályban kell rögzíteni, EU Bizottsági </a:t>
            </a:r>
            <a:r>
              <a:rPr lang="hu-HU" dirty="0" err="1" smtClean="0">
                <a:sym typeface="Wingdings" pitchFamily="2" charset="2"/>
              </a:rPr>
              <a:t>notifikáció</a:t>
            </a:r>
            <a:r>
              <a:rPr lang="hu-HU" dirty="0" smtClean="0">
                <a:sym typeface="Wingdings" pitchFamily="2" charset="2"/>
              </a:rPr>
              <a:t> szükséges versenysemlegesség alapvető kritérium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smtClean="0"/>
              <a:t>A támogatás módja:</a:t>
            </a:r>
            <a:r>
              <a:rPr lang="hu-HU" i="1" dirty="0" smtClean="0"/>
              <a:t> </a:t>
            </a:r>
            <a:r>
              <a:rPr lang="hu-HU" dirty="0" smtClean="0"/>
              <a:t>a digitális vevődekóderek valamint a működéshez szükséges eszközök (pl. antenna, kábel, stb.) beszerzése, helyszíni beszerelése, telepítése, üzembe helyezése.</a:t>
            </a:r>
            <a:br>
              <a:rPr lang="hu-HU" dirty="0" smtClean="0"/>
            </a:br>
            <a:r>
              <a:rPr lang="hu-HU" dirty="0" smtClean="0">
                <a:sym typeface="Wingdings" pitchFamily="2" charset="2"/>
              </a:rPr>
              <a:t>(Más megoldás: pénzbeli támogatás </a:t>
            </a:r>
            <a:r>
              <a:rPr lang="hu-HU" dirty="0" err="1" smtClean="0">
                <a:sym typeface="Wingdings" pitchFamily="2" charset="2"/>
              </a:rPr>
              <a:t>voucher</a:t>
            </a:r>
            <a:r>
              <a:rPr lang="hu-HU" dirty="0" smtClean="0">
                <a:sym typeface="Wingdings" pitchFamily="2" charset="2"/>
              </a:rPr>
              <a:t> formájában  másodlagos piac kialakulása)</a:t>
            </a:r>
          </a:p>
          <a:p>
            <a:pPr lvl="0"/>
            <a:endParaRPr lang="hu-HU" dirty="0" smtClean="0"/>
          </a:p>
          <a:p>
            <a:pPr lvl="1"/>
            <a:endParaRPr lang="hu-HU" dirty="0" smtClean="0"/>
          </a:p>
          <a:p>
            <a:pPr marL="800100" lvl="3" indent="-342900">
              <a:buNone/>
            </a:pPr>
            <a:endParaRPr lang="hu-HU" dirty="0" smtClean="0">
              <a:latin typeface="Arial" charset="0"/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52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Támogatás feltételei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hu-HU" dirty="0" smtClean="0"/>
              <a:t>Csak olyan (állandó lakhellyel rendelkező), rászoruló háztartás részére adható, amely kizárólag analóg földfelszíni műsorszórási vétellel rendelkezik, </a:t>
            </a:r>
          </a:p>
          <a:p>
            <a:pPr lvl="0">
              <a:spcAft>
                <a:spcPts val="1200"/>
              </a:spcAft>
            </a:pPr>
            <a:r>
              <a:rPr lang="hu-HU" dirty="0" smtClean="0"/>
              <a:t>Csak indokolt esetben és mértékben adható, </a:t>
            </a:r>
          </a:p>
          <a:p>
            <a:pPr lvl="0">
              <a:spcAft>
                <a:spcPts val="1200"/>
              </a:spcAft>
            </a:pPr>
            <a:r>
              <a:rPr lang="hu-HU" dirty="0" smtClean="0"/>
              <a:t>Nem hivatalból, hanem kérelem alapján adható.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53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1643042" y="228600"/>
            <a:ext cx="750095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484188" indent="-484188" algn="ctr" defTabSz="762000" eaLnBrk="0" hangingPunct="0">
              <a:tabLst>
                <a:tab pos="484188" algn="l"/>
              </a:tabLst>
            </a:pPr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Rászorultság kritériumai</a:t>
            </a:r>
            <a:r>
              <a:rPr lang="hu-HU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1</a:t>
            </a:r>
            <a:endParaRPr lang="hu-HU" sz="40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2588" y="908050"/>
            <a:ext cx="8458200" cy="552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rendszeres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szociális segélyt;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lakásfenntartási támogatást;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ápolási díjat kap;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időskorúak járadékában;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saját jogon nevelési ellátásban;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fogyatékossági támogatásban;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vakok személyi járadékában;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saját jogon kapott hadigondozotti pénzellátásban; </a:t>
            </a:r>
          </a:p>
          <a:p>
            <a:pPr marL="727075" indent="-457200" defTabSz="762000" eaLnBrk="0" hangingPunct="0">
              <a:spcBef>
                <a:spcPct val="20000"/>
              </a:spcBef>
              <a:buFontTx/>
              <a:buAutoNum type="alphaLcParenR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foglalkoztatást helyettesítő támogatásban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részesül.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a számának helye 3"/>
          <p:cNvSpPr txBox="1">
            <a:spLocks noGrp="1"/>
          </p:cNvSpPr>
          <p:nvPr/>
        </p:nvSpPr>
        <p:spPr bwMode="auto">
          <a:xfrm>
            <a:off x="3657600" y="6553200"/>
            <a:ext cx="1905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en-US" sz="1200" dirty="0">
              <a:solidFill>
                <a:srgbClr val="5BBF2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>
              <a:defRPr/>
            </a:pPr>
            <a:fld id="{2673EE26-700A-4718-9AAF-C61EB81F649D}" type="slidenum">
              <a:rPr lang="hu-HU" smtClean="0"/>
              <a:pPr>
                <a:defRPr/>
              </a:pPr>
              <a:t>54</a:t>
            </a:fld>
            <a:endParaRPr lang="hu-HU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HTE Vételtechnika Szo; KTV Szo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1643042" y="228600"/>
            <a:ext cx="750095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484188" indent="-484188" algn="ctr" defTabSz="762000" eaLnBrk="0" hangingPunct="0">
              <a:tabLst>
                <a:tab pos="484188" algn="l"/>
              </a:tabLst>
            </a:pPr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Rászorultság kritériumai</a:t>
            </a:r>
            <a:r>
              <a:rPr lang="hu-HU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2</a:t>
            </a:r>
            <a:endParaRPr lang="hu-HU" sz="40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2588" y="908050"/>
            <a:ext cx="8458200" cy="31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>
            <a:spAutoFit/>
          </a:bodyPr>
          <a:lstStyle/>
          <a:p>
            <a:pPr marL="784225" indent="-514350" defTabSz="762000" eaLnBrk="0" hangingPunct="0">
              <a:spcBef>
                <a:spcPct val="20000"/>
              </a:spcBef>
              <a:buFont typeface="+mj-lt"/>
              <a:buAutoNum type="alphaLcParenR" startAt="7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 évben tölti be a 70. életévét (vagy ennél idősebb), és számára az ONYF által folyósított nyugellátás, nyugdíjszerű szociális ellátás, egészségbiztosítási ellátás együttes összege nem haladja meg a mindenkori nyugdíjminimum kétszeresét, </a:t>
            </a:r>
            <a:br>
              <a:rPr lang="cs-CZ" sz="2800" dirty="0">
                <a:latin typeface="Arial" pitchFamily="34" charset="0"/>
                <a:cs typeface="Arial" pitchFamily="34" charset="0"/>
              </a:rPr>
            </a:br>
            <a:r>
              <a:rPr lang="cs-CZ" sz="2800" dirty="0">
                <a:latin typeface="Arial" pitchFamily="34" charset="0"/>
                <a:cs typeface="Arial" pitchFamily="34" charset="0"/>
              </a:rPr>
              <a:t>azaz 57 000 forintot.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Élőláb helye 1"/>
          <p:cNvSpPr txBox="1">
            <a:spLocks noGrp="1"/>
          </p:cNvSpPr>
          <p:nvPr/>
        </p:nvSpPr>
        <p:spPr bwMode="auto">
          <a:xfrm>
            <a:off x="6934200" y="6553200"/>
            <a:ext cx="1905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sz="1200" dirty="0">
                <a:solidFill>
                  <a:srgbClr val="5BBF21"/>
                </a:solidFill>
                <a:latin typeface="Arial" pitchFamily="34" charset="0"/>
                <a:cs typeface="+mn-cs"/>
              </a:rPr>
              <a:t>HTE - NMHH</a:t>
            </a:r>
          </a:p>
        </p:txBody>
      </p:sp>
      <p:sp>
        <p:nvSpPr>
          <p:cNvPr id="10" name="Dia számának helye 3"/>
          <p:cNvSpPr txBox="1">
            <a:spLocks noGrp="1"/>
          </p:cNvSpPr>
          <p:nvPr/>
        </p:nvSpPr>
        <p:spPr bwMode="auto">
          <a:xfrm>
            <a:off x="3657600" y="6553200"/>
            <a:ext cx="1905000" cy="457200"/>
          </a:xfrm>
          <a:prstGeom prst="rect">
            <a:avLst/>
          </a:prstGeom>
          <a:noFill/>
          <a:ln w="12700"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fld id="{7CAC36C7-6318-4C9A-83CA-10838D9397DF}" type="slidenum">
              <a:rPr lang="en-US" sz="1200">
                <a:solidFill>
                  <a:srgbClr val="5BBF21"/>
                </a:solidFill>
                <a:latin typeface="Arial" pitchFamily="34" charset="0"/>
                <a:cs typeface="+mn-cs"/>
              </a:rPr>
              <a:pPr algn="ctr" eaLnBrk="0" hangingPunct="0">
                <a:defRPr/>
              </a:pPr>
              <a:t>55</a:t>
            </a:fld>
            <a:endParaRPr lang="en-US" sz="1200" dirty="0">
              <a:solidFill>
                <a:srgbClr val="5BBF2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3EE26-700A-4718-9AAF-C61EB81F649D}" type="slidenum">
              <a:rPr lang="hu-HU" smtClean="0"/>
              <a:pPr>
                <a:defRPr/>
              </a:pPr>
              <a:t>55</a:t>
            </a:fld>
            <a:endParaRPr lang="hu-HU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584325" y="0"/>
            <a:ext cx="7596188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Rászorultak támogatása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/>
                </a:solidFill>
              </a:rPr>
              <a:t>HTE, 2013.09.24.</a:t>
            </a:r>
            <a:endParaRPr lang="hu-HU" dirty="0"/>
          </a:p>
        </p:txBody>
      </p:sp>
      <p:sp>
        <p:nvSpPr>
          <p:cNvPr id="62468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62469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3B1D1-80C9-4D01-8AE8-7D0E38D7072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hu-HU"/>
          </a:p>
        </p:txBody>
      </p:sp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93163" cy="4216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251520" y="573325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Forrás: NMHH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052736"/>
          </a:xfrm>
        </p:spPr>
        <p:txBody>
          <a:bodyPr>
            <a:normAutofit/>
          </a:bodyPr>
          <a:lstStyle/>
          <a:p>
            <a:r>
              <a:rPr lang="hu-HU" dirty="0" smtClean="0"/>
              <a:t>Érintettek számának becslése</a:t>
            </a:r>
            <a:r>
              <a:rPr lang="hu-HU" baseline="-25000" dirty="0" smtClean="0"/>
              <a:t>1</a:t>
            </a:r>
            <a:endParaRPr lang="hu-HU" baseline="-25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indent="-324000" defTabSz="762000" fontAlgn="auto">
              <a:spcAft>
                <a:spcPts val="0"/>
              </a:spcAft>
              <a:defRPr/>
            </a:pPr>
            <a:r>
              <a:rPr lang="hu-HU" dirty="0" smtClean="0"/>
              <a:t>Mintavételes (rendszeresen megismételt) felmérések:</a:t>
            </a:r>
            <a:br>
              <a:rPr lang="hu-HU" dirty="0" smtClean="0"/>
            </a:br>
            <a:endParaRPr lang="hu-HU" dirty="0" smtClean="0"/>
          </a:p>
          <a:p>
            <a:pPr marL="324000" indent="-324000" defTabSz="762000" fontAlgn="auto">
              <a:spcAft>
                <a:spcPts val="0"/>
              </a:spcAft>
              <a:buNone/>
              <a:defRPr/>
            </a:pPr>
            <a:r>
              <a:rPr lang="hu-HU" dirty="0" smtClean="0"/>
              <a:t>   Elsődlegesen 570 ezer (kizárólag analóg módon, tető- vagy szobaantennával televíziózó) háztartás érintett,. További 100 ezer háztartásban a digitális átállás megtörtént, de van olyan TV készülék is, amelyen analóg módon nézhetők a műsorok (pl. nyaralókban).</a:t>
            </a:r>
          </a:p>
          <a:p>
            <a:pPr marL="324000" indent="-324000" defTabSz="762000" fontAlgn="auto">
              <a:spcAft>
                <a:spcPts val="0"/>
              </a:spcAft>
              <a:buNone/>
              <a:defRPr/>
            </a:pP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57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dirty="0" smtClean="0">
                <a:effectLst/>
                <a:latin typeface="Arial" charset="0"/>
                <a:cs typeface="Arial" charset="0"/>
              </a:rPr>
              <a:t>Eddigi adatok</a:t>
            </a:r>
            <a:endParaRPr lang="en-US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Az első lekapcsolási ütem: 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    Felmért háztartás: 					220 ezer 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	NMHH segítséget igénylő 	háztartás:		  55 ezer 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A második lekapcsolási ütem felmérésének vége: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	NMHH segítséget igénylő 	háztartás:		 120 ezer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1A32F-B1F8-4EBE-98F3-FF3CCA37A849}" type="slidenum">
              <a:rPr lang="hu-HU" smtClean="0"/>
              <a:pPr>
                <a:defRPr/>
              </a:pPr>
              <a:t>58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TV piac változása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chemeClr val="tx1"/>
                </a:solidFill>
              </a:rPr>
              <a:t>HTE, 2013.09.24.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HTE Vételtechnika Szo; KTV Szo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3EE26-700A-4718-9AAF-C61EB81F649D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  <p:graphicFrame>
        <p:nvGraphicFramePr>
          <p:cNvPr id="8" name="Diagram 7"/>
          <p:cNvGraphicFramePr>
            <a:graphicFrameLocks noGrp="1"/>
          </p:cNvGraphicFramePr>
          <p:nvPr/>
        </p:nvGraphicFramePr>
        <p:xfrm>
          <a:off x="0" y="836712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TV </a:t>
            </a:r>
            <a:r>
              <a:rPr lang="hu-HU" dirty="0"/>
              <a:t>fejlesztésének </a:t>
            </a:r>
            <a:r>
              <a:rPr lang="hu-HU" dirty="0" smtClean="0"/>
              <a:t>öröksége</a:t>
            </a:r>
            <a:endParaRPr lang="hu-HU" dirty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TV kifejlesztésének és tömeges elterjedésének idejében (1940-es, 50-es évek) a cél az adott technológiai fejlettség mellett leggazdaságosabban előállítható vevőkészülékek volt.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végeredmény: fekete-fehér, egy hangcsatornás TV az abban az időben még elfogadhatónak tekintett frekvencia-kihasználással működött (8 MHz-enként egy TV csatorna). 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frekvencia kihasználás a színes kép és sztereó hang átvitelét is lehetővé tevő továbbfejlesztések után is változatlan maradt.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437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18438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BF29B-CC92-4336-ACC2-11E768ED6AC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Egyéb </a:t>
            </a:r>
            <a:r>
              <a:rPr lang="hu-HU" dirty="0" smtClean="0">
                <a:latin typeface="Arial" charset="0"/>
                <a:cs typeface="Arial" charset="0"/>
              </a:rPr>
              <a:t>felhasználói támogatás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100 éves Puskás Tivadar Távközlési Technikum</a:t>
            </a:r>
          </a:p>
          <a:p>
            <a:pPr lvl="1"/>
            <a:r>
              <a:rPr lang="hu-HU" dirty="0" smtClean="0"/>
              <a:t>100 középiskolában tart előadást a digitális TV-ről (NMHH megbízás) </a:t>
            </a:r>
          </a:p>
          <a:p>
            <a:pPr lvl="1"/>
            <a:r>
              <a:rPr lang="hu-HU" dirty="0" smtClean="0"/>
              <a:t>10 diák, 10 helyszínen a </a:t>
            </a:r>
            <a:r>
              <a:rPr lang="hu-HU" dirty="0" err="1" smtClean="0"/>
              <a:t>MediaMarkt-ban</a:t>
            </a:r>
            <a:r>
              <a:rPr lang="hu-HU" dirty="0" smtClean="0"/>
              <a:t> tartott folyamatos „konzultációt” az érdeklődőknek </a:t>
            </a:r>
            <a:br>
              <a:rPr lang="hu-HU" dirty="0" smtClean="0"/>
            </a:br>
            <a:r>
              <a:rPr lang="hu-HU" dirty="0" smtClean="0"/>
              <a:t>(AH felkérés) </a:t>
            </a:r>
          </a:p>
          <a:p>
            <a:r>
              <a:rPr lang="hu-HU" dirty="0" smtClean="0"/>
              <a:t>A HTE valamennyi polgármesternek levelet írt, amelyben felajánlja, hogy igény esetén (a Schönherz  iskola kollégiummal együttműködve) ingyenes tájékoztatót és szakmai konzultációt tart az érdeklődőknek. 16 előadás (NMHH megbízás)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HTE Vételtechnika Szo; KTV Szo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ACBE7-224E-48C9-85FC-B5EA88B03AF9}" type="slidenum">
              <a:rPr lang="hu-HU" smtClean="0"/>
              <a:pPr>
                <a:defRPr/>
              </a:pPr>
              <a:t>60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964488" cy="2088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Köszönöm </a:t>
            </a:r>
            <a:r>
              <a:rPr lang="hu-HU" sz="6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figyelmet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7207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hlinkClick r:id="rId2"/>
              </a:rPr>
              <a:t>schivan0810@</a:t>
            </a:r>
            <a:r>
              <a:rPr lang="hu-HU" dirty="0" err="1" smtClean="0">
                <a:hlinkClick r:id="rId2"/>
              </a:rPr>
              <a:t>gmail.com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Mobil hírközlés elterjedése</a:t>
            </a:r>
            <a:endParaRPr lang="hu-HU" dirty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 mobil telefonok rohamos elterjedésével (a 90-es évek elejétől az előfizetők száma kb. évenként megkétszereződött) a TV műsorszórás által használt frekvenciák iránti igény jelentősen megnőtt.</a:t>
            </a:r>
          </a:p>
          <a:p>
            <a:pPr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Példa a frekvencia-éhségre: 2000-ben az UMTS (3G mobil) szolgáltatások számára kijelölt 2GHz sávú frekvenciákra kiírt „évszázad árverésének” eredménye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cs typeface="Arial" charset="0"/>
              </a:rPr>
              <a:t>Anglia: 22,5 Mrd GBP (a GDP 2,5%-a)</a:t>
            </a:r>
          </a:p>
          <a:p>
            <a:pPr lvl="1" eaLnBrk="1" hangingPunct="1">
              <a:spcBef>
                <a:spcPct val="0"/>
              </a:spcBef>
            </a:pPr>
            <a:r>
              <a:rPr lang="hu-HU" smtClean="0">
                <a:latin typeface="Arial" charset="0"/>
                <a:ea typeface="Calibri" pitchFamily="34" charset="0"/>
                <a:cs typeface="Arial" charset="0"/>
              </a:rPr>
              <a:t>Németország:</a:t>
            </a:r>
            <a:r>
              <a:rPr lang="hu-HU" smtClean="0">
                <a:latin typeface="Calibri" pitchFamily="34" charset="0"/>
                <a:ea typeface="Calibri" pitchFamily="34" charset="0"/>
                <a:cs typeface="Arial" charset="0"/>
              </a:rPr>
              <a:t> </a:t>
            </a:r>
            <a:r>
              <a:rPr lang="hu-HU" smtClean="0">
                <a:latin typeface="Arial" charset="0"/>
                <a:cs typeface="Arial" charset="0"/>
              </a:rPr>
              <a:t>98,8 Mrd DEM</a:t>
            </a:r>
          </a:p>
          <a:p>
            <a:pPr lvl="2" eaLnBrk="1" hangingPunct="1">
              <a:spcBef>
                <a:spcPct val="0"/>
              </a:spcBef>
              <a:buFont typeface="Symbol" pitchFamily="18" charset="2"/>
              <a:buChar char=" "/>
            </a:pPr>
            <a:r>
              <a:rPr lang="hu-HU" smtClean="0">
                <a:latin typeface="Arial" charset="0"/>
                <a:cs typeface="Arial" charset="0"/>
              </a:rPr>
              <a:t>Átszámolva EUR-ra és a lakosság számához viszonyítva mindkettő 5,2 EUR/MHz/fő</a:t>
            </a:r>
          </a:p>
          <a:p>
            <a:pPr lvl="1"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hu-HU" smtClean="0">
              <a:latin typeface="Arial" charset="0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461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19462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9770D-ECA3-48CD-A570-ECD894E4889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az analóg </a:t>
            </a:r>
            <a:r>
              <a:rPr lang="hu-HU" dirty="0" smtClean="0"/>
              <a:t>lekapcsolás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gazdasági indítékai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 szabályozási indítékai</a:t>
            </a:r>
            <a:endParaRPr lang="hu-HU" dirty="0"/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a digitális átállást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befolyásoló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műszaki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gazdasági tényezők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szociális és szabályozási tényezők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</a:rPr>
              <a:t>hazai eredmények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485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0486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44343-1F5D-4105-A0A8-7BFE62A9867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Fontosabb Uniós döntések</a:t>
            </a:r>
            <a:r>
              <a:rPr lang="hu-HU" baseline="-25000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784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COM(2003</a:t>
            </a:r>
            <a:r>
              <a:rPr lang="hu-HU" dirty="0"/>
              <a:t>) </a:t>
            </a:r>
            <a:r>
              <a:rPr lang="hu-HU" dirty="0" smtClean="0"/>
              <a:t>541 Közlemény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/>
              <a:t>a digitális átállás fontos indoka és egyben kihívása a földi TV sugárzás által használt spektrum, amelyből több száz MHz-nyi használható egyéb célokra, így nagy iránta a </a:t>
            </a:r>
            <a:r>
              <a:rPr lang="hu-HU" dirty="0" smtClean="0"/>
              <a:t>kereslet,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kihívás: </a:t>
            </a:r>
            <a:r>
              <a:rPr lang="hu-HU" dirty="0"/>
              <a:t>mind az eredeti analóg frekvenciákon, mind a digitális sugárzásra kijelölt frekvenciákon kell a TV sugárzást biztosítani </a:t>
            </a:r>
            <a:r>
              <a:rPr lang="hu-HU" dirty="0" smtClean="0"/>
              <a:t>(„simulcast”)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/>
              <a:t>„digitális hozadék/digitális többlet” („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dividend</a:t>
            </a:r>
            <a:r>
              <a:rPr lang="hu-HU" dirty="0" smtClean="0"/>
              <a:t>”), </a:t>
            </a:r>
            <a:r>
              <a:rPr lang="hu-HU" dirty="0"/>
              <a:t>amely az analóg lekapcsolás után felszabaduló frekvencia-sávokat </a:t>
            </a:r>
            <a:r>
              <a:rPr lang="hu-HU" dirty="0" smtClean="0"/>
              <a:t>jelenti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az analóg lekapcsolás céldátuma: 2012 vége.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HTE, 2013.09.24.</a:t>
            </a:r>
            <a:endParaRPr lang="hu-H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533" name="Élőláb helye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/>
              <a:t>HTE Vételtechnika Szo; KTV Szo</a:t>
            </a:r>
            <a:endParaRPr lang="hu-HU"/>
          </a:p>
        </p:txBody>
      </p:sp>
      <p:sp>
        <p:nvSpPr>
          <p:cNvPr id="22534" name="Dia számának hely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8698B-CD2E-44A7-9A4B-B047F072065E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2891</Words>
  <Application>Microsoft Office PowerPoint</Application>
  <PresentationFormat>Diavetítés a képernyőre (4:3 oldalarány)</PresentationFormat>
  <Paragraphs>588</Paragraphs>
  <Slides>61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2" baseType="lpstr">
      <vt:lpstr>Office-téma</vt:lpstr>
      <vt:lpstr>Digitális átállás –  és ami mögötte van</vt:lpstr>
      <vt:lpstr>Fogalmak</vt:lpstr>
      <vt:lpstr>Az előadás témája</vt:lpstr>
      <vt:lpstr>Tartalom</vt:lpstr>
      <vt:lpstr>Tartalom</vt:lpstr>
      <vt:lpstr>TV fejlesztésének öröksége</vt:lpstr>
      <vt:lpstr>Mobil hírközlés elterjedése</vt:lpstr>
      <vt:lpstr>Tartalom</vt:lpstr>
      <vt:lpstr>Fontosabb Uniós döntések1</vt:lpstr>
      <vt:lpstr>ITU GE-06 szerződés</vt:lpstr>
      <vt:lpstr>Fontosabb Uniós döntések2</vt:lpstr>
      <vt:lpstr>Fontosabb Uniós döntések3</vt:lpstr>
      <vt:lpstr>Digitális hozadék értékesítése</vt:lpstr>
      <vt:lpstr>Digitális hozadék értékesítése</vt:lpstr>
      <vt:lpstr>Tartalom</vt:lpstr>
      <vt:lpstr>Műszaki tényezők</vt:lpstr>
      <vt:lpstr>Video tömörítés1</vt:lpstr>
      <vt:lpstr>Video tömörítés2</vt:lpstr>
      <vt:lpstr>Video tömörítés3</vt:lpstr>
      <vt:lpstr>Rádiófrekvenciás átvitel1</vt:lpstr>
      <vt:lpstr>Rádiófrekvenciás átvitel2</vt:lpstr>
      <vt:lpstr>Rádiófrekvenciás átvitel3</vt:lpstr>
      <vt:lpstr>Rádiófrekvenciás átvitel4</vt:lpstr>
      <vt:lpstr>Hardver eszközök</vt:lpstr>
      <vt:lpstr>Moore törvény (Wikipedia)</vt:lpstr>
      <vt:lpstr>Moore törvény (Kurzweil)</vt:lpstr>
      <vt:lpstr>Moore törvény (EBU)</vt:lpstr>
      <vt:lpstr>Moore törvény (EBU)</vt:lpstr>
      <vt:lpstr>Tartalom</vt:lpstr>
      <vt:lpstr>Állam</vt:lpstr>
      <vt:lpstr>Tartalomszolgáltatók</vt:lpstr>
      <vt:lpstr>Műsor-szétosztó, -sugárzó</vt:lpstr>
      <vt:lpstr>Fogyasztó</vt:lpstr>
      <vt:lpstr>Fogyasztói haszon</vt:lpstr>
      <vt:lpstr>Tartalom</vt:lpstr>
      <vt:lpstr>Állami támogatás nyújtásának</vt:lpstr>
      <vt:lpstr>Állami támogatás lehetőségei1</vt:lpstr>
      <vt:lpstr>Állami támogatás lehetőségei2</vt:lpstr>
      <vt:lpstr>Tartalom</vt:lpstr>
      <vt:lpstr>Állami feladatok</vt:lpstr>
      <vt:lpstr>Magyar jogszabályok</vt:lpstr>
      <vt:lpstr>Analóg lekapcsolás határideje</vt:lpstr>
      <vt:lpstr>Digitális átállás története</vt:lpstr>
      <vt:lpstr>Ellátottság 2008</vt:lpstr>
      <vt:lpstr>Szabvány által megengedett</vt:lpstr>
      <vt:lpstr>Nálunk használt</vt:lpstr>
      <vt:lpstr>Lefedettség és adók száma</vt:lpstr>
      <vt:lpstr>Ellátottság 2013 november</vt:lpstr>
      <vt:lpstr>Analóg lekapcsolás fázisai</vt:lpstr>
      <vt:lpstr>Áthangolás</vt:lpstr>
      <vt:lpstr>Felhasználók támogatása1 </vt:lpstr>
      <vt:lpstr>Felhasználók támogatása2</vt:lpstr>
      <vt:lpstr>Támogatás feltételei</vt:lpstr>
      <vt:lpstr>54. dia</vt:lpstr>
      <vt:lpstr>55. dia</vt:lpstr>
      <vt:lpstr>Rászorultak támogatása</vt:lpstr>
      <vt:lpstr>Érintettek számának becslése1</vt:lpstr>
      <vt:lpstr>Eddigi adatok</vt:lpstr>
      <vt:lpstr>TV piac változása</vt:lpstr>
      <vt:lpstr>Egyéb felhasználói támogatás</vt:lpstr>
      <vt:lpstr>Köszönöm a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Schmideg Iván</dc:creator>
  <cp:lastModifiedBy>Schmideg Iván</cp:lastModifiedBy>
  <cp:revision>395</cp:revision>
  <dcterms:created xsi:type="dcterms:W3CDTF">2013-05-12T12:48:28Z</dcterms:created>
  <dcterms:modified xsi:type="dcterms:W3CDTF">2013-09-23T09:37:33Z</dcterms:modified>
</cp:coreProperties>
</file>