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7" r:id="rId11"/>
    <p:sldId id="268" r:id="rId12"/>
    <p:sldId id="259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69A7-28AD-4E4B-8671-6CE9C6C1F1EF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9DA8-DD2D-409E-A6A5-0F595418ECC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ol.hu/belfold/pinter_sms-ben_kuzd_a_hova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glish.nmhh.hu/dokumentum/156811/mobilhang_gyj_2013_febr_eng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ideotar.mtv.hu/Videok/2013/03/13/21/Idojaras_jelentes_2013_marcius_13_21_20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cebook.com/orszagosmeteorologiaiszolgal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cebook.com/orszagosmeteorologiaiszolgala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3214686"/>
            <a:ext cx="7772400" cy="1470025"/>
          </a:xfrm>
        </p:spPr>
        <p:txBody>
          <a:bodyPr/>
          <a:lstStyle/>
          <a:p>
            <a:r>
              <a:rPr lang="hu-HU" b="1" dirty="0" smtClean="0"/>
              <a:t>Veszélyhelyzeti kommunikáció élesben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0100" y="4500570"/>
            <a:ext cx="7143800" cy="1285884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2013. március 15-i rendkívüli események a szakemberek </a:t>
            </a:r>
            <a:r>
              <a:rPr lang="hu-HU" sz="2400" dirty="0" smtClean="0">
                <a:solidFill>
                  <a:schemeClr val="tx1"/>
                </a:solidFill>
              </a:rPr>
              <a:t>szemszögéből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A HTE azonos című szakmai fórumának tapasztalatai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CEAAkGBhQSERUUEhQWFBQUFxUUFRgUFRUXFRYVFxQXGRkYFhUYHSYeGBsjGRUUHy8gIycpLCwsFR8xNTAqNSYrLSkBCQoKDgwOGg8PGiwkHyQsLDA0NCwuLCosNCwsLDUvLCwsMCksLCksLCwsKSwsLC8sLCwsLCwsLCwsLCwsLCwsLP/AABEIALgBEgMBIgACEQEDEQH/xAAcAAEAAgIDAQAAAAAAAAAAAAAABgcEBQEDCAL/xABNEAACAQMBBAUGCQkFBgcAAAABAgMABBESBQYhMQcTIkFRFDJhcXKRIzNCUnOBkqGyJGKCk6Kxs8HRCBc0U9IWQ1RjwvAVJTVEw9Ph/8QAGgEBAAMBAQEAAAAAAAAAAAAAAAIDBAEFBv/EADIRAAIBAgQDBgUEAwEAAAAAAAABAgMRBBIhMRNBUSJhcZGh8BQjMjOBQrHR4VJiwQX/2gAMAwEAAhEDEQA/ALxpSlAKUpQClKUApSlAKUpQClKw9obYhgGZ5o4h4yOqfiIzS1wZlKiF10s7NQ48pDnwiSR/cQuPvrAbpns/kxXb+zAP5sKsVKb5EHOK5k+pVdt042Q86K6X2okH/wAlZll0y7Nk5yuntxP+9A1d4M+g4kepOKVqdnb2Wk/xVxE5PdrAb7JwfurbVW01uSTT2FKUrh0UpSgFKUoBSlKAUpSgFKUoBSlKAUpSgFKUoBSlKAUrRb0b6W2z01XD4YjKRr2pH9lfD0nA9NQa33y2ttQ/+XwrawZx10va9zMME+hVbHjVkacpK/Ig5pOxapNaq83ts4s9ZdQIR3GVM+7Oaidv0S9bhto3lxdtz062SIegLkn3FfVUi2d0f7Pg+LtIfWyCRvtSZNLQXO4vJ8jEk6U9mA48rQ+wsj/hU11t0rbP/wA2Q+q3uP8A66lcNsqDCKqjwUAfurF2ttuC1QPcSpEpOkF2xk+A8TgGiyvk/P8Aodrr78yOHpa2d3yyD128/wDorqm6W7A8I7hAT3ypOoH1dXk+rI9db/ZG9tpdOUt7iOVwNRVW7WOWcd44j31tWjB5gH1jNdeVbp+f9DtPZr3+SDLvDZXPxu1lIPyIpltU9WQet98lbPZW7WyycwxW0rH5RKTuf03LMffW7n2LA/nwxN7UaH94rX3G4mz386zt/WIUU+9QDTMu9e/wMrNxBbIgwiqo/NUD91dlR6PcK1T4rrofobq5QfZEmn7q7U3emT4u+uPVKIJR72jD/tVGy6nbvobwrWvu93baX4y3hf2okJ95Ga60jvF5vBN+hJCfeGkH3V3LfSDz4G9cbo6/eVY/Zrmq2Y33I/f9FVhJ5sRiPjE5H7LZX7q1o3GvbTjZXjMo/wB3JwHqAOpD7lqbrtKM8zpPg4ZD9WsDP1Vkg1PiTW/qRdOL2INb7+z27BNoW7IeWtBwP1EkN+i31VLtm7WiuF1QurjvxzHtKeI+usi4t1dSrqGU8wwBB9YNRDae4OhutsZDDIOOnUdJ9AbmPUcj1VJcOe+j9CD4kNVqvUmdKhux9+Sj9Rfr1Mg4ayMKfaHdn5w7J9FTFWzxFQqU5U32iVOrGouyc0pSqy0UpSgFKUoBSlKAUpSgFKUoBSlKAVH9+d612faPMQGckJEp5NI2cZ9AALH0KakFU7/aCuD+Rp3fDOfSR1YHuBPvq2jBTmkyupLLFs1/Rxuc21Z5L6/Yyxh8Yb/eyAA4PhGoIGkcO7kCKvCKIKAqgBQAAAAAAOQAHIVDuh9gdkW+O4zA+vr5P/ypnXa8m5tdDlKKUbilKVSWiqj/ALQPxdp7c34Y6tyqj/tBfF2ntzfhjq/D/cRVW+hkR6GP/VY/o5vwV6Krzr0Mf+qx/Rzfgr0VVmL+v8EMP9ApSlZDQKUpQGt2vvHb2ukTyrGWzpBySQOZwoJx6a+tk7eguQxgkWTTjVjIIzyyCAe48fRVadLSZvY/oF/iSVkdEq4uJfoh+MVp4K4ecz8V58paWK6haKOQ0+z2ffjnXdSsxoOFXHfn11zSlAa7bewIrpNEq8R5rDg6nxU/y5GoZabRuNlSiG4zLasew4Hmj83wx3p9Y9NiVjbR2ck8bRyrqVufo8CD3EeNaKVbKsk1ePvVGWth8zzwdpLn17mdltcrIgdGDKwyCORFdtV1ZXcmybjqZSWtpDlW8OPnAdxHDUv1j02GkgYAggggEEcQQeRBqFWnkemqexZRq51qrNbo+qVBOkHfSSKCdbTIMSkSTiNnSOThiJSAV6w6hkt2V5cWIFb8bx/lkVoELu0JnlcEARKMBdQxxLNkY7sVHI7XLMyvY3lK41d3f/3/AFFc1AkKUpQClKUApSlAKUpQCqx6eNjGS0inUZ6hyG9CS4GftrGP0qs6sfaNgk8TxSjUkilGHiCMH1H01OnPJJSIzjmi0VZ0D7xqY5bNjhlYzR571bAcD1MAf0/RVt15i25si42PfjSxDRt1kEmODpyBxyORlWX1jkavjcbfiLaMGpcLKgAljzxU+I8UPcfqPEVoxFPXPHZlNGf6HuiS0pSshoFVH/aC+LtPbm/DHVuVUf8AaC+LtPbm/DHV+H+4iqt9DK/6ONvxWV+k85IjVJFOlSxyy4HAVb/99mzvny/qWrzzUg3Y3Gur9Xa3VSIyFbU4XiRkYzz5Vvq0oSeaTMdOpJdmJc69NWzj8qX9S1dq9MFgflS/qmqtoehvaA+RH+tWs6Pojvh8mL9aP6VndKj19S/PV6Fgr0r2J+VJ+qat6+81uLbyrXmE8iAck50404znPDFUAtuQSCMEEg+scDVmbD2M9zsXqo8a+tZgCcA6ZM4z3cK5UoQjZ94hWlK67jQ787biu7hZISSojVDqUqch3PI+hhXduJtyK0lkeUkBk0jSpbjqB7vVWp2psSW2cJMoVioYAMG4Ekcx6QaxQK2RpRlDKtjBOs4zzcy1/wC8e0+c/wCrat1HtuE2/lGvEWnVqII4A45c854Y8ao7NT/V/wCQf9/8VVNXBxjltfVpeZKljpyzXtpFvyNsekmz+c/6tq5/vJs/nSfq2qpAK22wd3ZbtmWLSCo1EuSBxOByB/7Fap4GhBXbfmYqf/o4mpK0UvL+yxv7x7T5z/q2p/ePafOf9W1RX+7K6+dD9t/9FD0ZXXzoftv/AKKxulhuUvU9GNXFPePobjeDe6xuoWjdnB5o3VtlWHIj+Y7wTWH0d7zZ/JJG55MLZ5d5T95H1jwFRLeHYMtm4SXSSy6gUJIxnHeAa1cLOMyR5Bi0yEjmvbUBvqZl99S4UMlk9DqqTz5mtS6t4NmmaCSGaMzwSDDdUdEwAIIOMgNggHgR7JrT7IgZJ7ue1aO6ecrlZGaGaArhEikQg4jVSzE4DcOTEit/utt0XlskwxqI0uB8mReDD1d49BFfe193YrjDMGSVfMliYpMnqcd35pyPRWG9uyzda+qIHbXzWm07qe9kDtb2Op2ViVPWXGUWOMgdVkIqhOPHiWYkmsvd/pHcK5vdGI4PKJXRHUQO0ulLZxg6pCGXkAeBBB5127cE0AA2hbi/tVZG6+FNM6aG1L18KkB1B4krw55FZ1zGm1ZbWWKaOWxhJmkVSS7zrjqldCOyq5LYPE+HKrXZrVEVdbEj2RfNKhLiMMGIKxSNIF4AgMWRCrYIJUqMZrOqubBmmN5tdjJDGisLdVOjrIrfUS8y47fWMGGGGQOWDgiV7v7w9bFbCYqtzPCsxjQMdIKgkkcdC8cZY4zwBJqmULbE4yubulKVWTFKUoBSlKAUpSgNFvhuhDtGAxS8GGTHIB2o3xzHiD3r3j0gEefLuzvNj3g4mOVOKOvFJEzzGeDoe8Hl34Ir1BWp3k3YgvoTFcJqHNWHB0b5yN3H7j35rRRrZNHsU1KWbVbmk3D6SIdoqEOIrkDtRk8GxzaMnzl9HMd/iZjXmre7cK62XIJAWaIMDHPHkaTnhqxxjf7vAmpzuL00qwWHaB0tyWcDsn6VR5p/OHDxA51OpQus1PVEYVf0z3Lcqo/7QXxdp7c34Y6tmKUMoZSGUgEEEEEHkQRzFVP0/rlLT25vwx1Xh/uInW+hlMomau3oFjxDdfSR/gNVDb29XN0IJiG59uP8BrdiX8tmWgu2izKUpXlG88+XSfCye2/4jVtdGo/IV9uT8VVXdL8I/tv+I1avRx/gV9uT8VeliV8s87DyvUsRfpP/AMWn0K/jkrTbubuteOyK4QqurLAnPEDu9dbnpP8A8Wn0K/jkr76LT+US/RD8YrRBuGGzroYqlp4rI9mzsPRXL/nx/Yb+tbnb2yfJtjvDq1aAuTjGS06seHhkmphWg37/AMBN+h/FSsUcTUqTipPS6N0sJSpU5uC1cWinQKm3RhOqzTamAyi4yQM4Y5xn1ioXRYyxwoLHwAJPuFepX+ZFxPKwq4clJIvnytPnr9oU8sT56/aFUM9hJ/lP+rb+lY8ljJ/lP+rb+leX8Kv8j2ViW/0kv6WbpTcRaWBxGc4IOMucZxWD0ZWqz3E8T8VktpFb1F4xw9Pf9VRKa1kH+7f7Df0qb9DuzpRdSytG6xiIpqZSoLF0IAzz4KeXLh41bJZKVrkY9qpc56LNptbX09jKeLFsfSxEg49pAT+gKtuqQ6SH8h23DcrwV+qmOPzT1cg+tF/aq7gay11e0+qNFLS8ehzUK3g6O8yG52dJ5Hd8zo4Qy9+JUxjie/BHiDU1pVMZOOxa0nuVdJvr5RHJs3awaxnkAQyrjqnUsOIZshQwBGeK8TxHKt9tRJLKCTySLRDGoknuGdHnkUIcmMOSHZVA7UhAA4KrYArdb0bpwX8PVzrnGdDjAeMnvRv3jke8VVD7RutiObO+XyvZ8oKrkZBjPPqyfNIB4xk48CM6jojaf0+X8FMrx38yz9whINnW7TuzyPH1rtIxJ+EJk4k9wDAejFb+OUMAykEEZBByCPEEc6jU23jLYK+y1WYvphj4gJDngWlDcQEHNcE8uGONapbobIWO2ijWQmOW7uZ5pOpU6Sods6W1OWZQEA4Ar66qcXJvqWZrE8pXTZXQljSRchZFVxkYOGUEZHccGu6qiYpSlAKUpQClKUB8TQq6lWAZWBBDAEEHmCDwIqqt8+hFH1S7PIjbmYWPwZ+jb5B9B4elatilThUlB3iQlBSVmeb9gb2X+yJjCysFBy0EwOn1ofk5+cvA+mprvBfw7ehiEEiw3MRY9RPw6zUFBCSDgfN4feFqyttbvwXaaLiJZB3Z85T4qw4qfUap3fncJbBo2jkLxyFtIYDUpXB4sODc+eBWuM41JX2kZ5RlBW3RGrvYstu5jmjaNx3MOfpB5MPSOFWl0NLiK49tPwmols3e6TQIbpFu4fmy+evpSXzlPv8AqqfbgT2adYLeUgylW6qbAdSARgHk4492alWbyNNEaVs6aZNaUpXnm0oW7Hwj+2/4jVpdHP8AgV9uT8VVbe/GP7b/AIjVpdHB/IV9uT8Vevi42orxR4mCneu13MivSkfytPoV/iSV99FX+Il+i/6xXx0oj8rT6Ff4kldnRcwFxLkgfBjn7Yq56YP8GZJvH37/APhZ1aDfv/ATfofxUreq4PIg+qtDv7/gJv0P4qV41L64+KPoKusJeDKeJqcdFHxs/sJ+JqgTvUy6LNoxxzTiR1TUiY1sFzhmzjPrFeniHeDPNw8bTRalKwTt23/z4v1qf1rg7ftv+Ih/Wx/1rybM9W6M2SQKMsQB6TiuI5Q3mkH1HNUt067Zjle1SKVJNKyswRwwBJjCk4OM8G++unoCkPldwueyYQSO4kSKAceIDH31o4Hy89yri9vKbf8AtA2OYrWX5ryRE+2qsP4bVYm6N711jayE5LwRE+1oGfvzUS6c4s7NB+bPGferr/1Vuei2TOybX2GH2ZHH8q5LWivELSo/AldKUrOXCtdt7YMV5A0E66kb7St3Mp7mHcf5E1saV1O2qG55zS5u9379kB1IcEqciO4iycNj5LcxnmpBHEc7OmsrXaVobxJS8aCSZYbmQ+TRTgFj16DtYBJJGorg8Bg129L+7AurBpFHwtsDKp7ygHwi+rSNXrQVUnRpvkbC7Ac/k8xCTA8hngJP0c8fzSfRW5fNhnX1IyfbllezLW3N3tubxvKGaOKyRdLmVVVmmKg4jw3ZRdS9pj2s8Bx4T0HPEVCd8tj3Vw0SJbQTpHL1sZlk0wgdWU0zQ4y2nUSNJI4DhzFSbd7ZrW9tHE7BmUHUVUIgJYtpRB5qLnSo7gorLOzV0aI32ZsaUpVRMUpSgFKUoBSlKAVX3S7as0duwUkK7gkAnGVXGfDOD7qsGlThLJK5GccyseeI7Vvmn3GpNsXcWe4hMq4XBwqyArrAHEg+vhyx6auGlaXinbRGZYVX1ZVEe2toWBCya9I4ASjWh9l8/uapFszpOibAnRoz85e2n+oe41M5IwwIYAg8wRkH1io5tTo+tZslVMTeMZwPsHs+7FdVWjP7kbd69/yVypV6etKV+5+/4K7vdgSsXkh0zoSWzA2sgEk9pPPX6xVjdH9o8dkgdSpLO2CMHBbgSDyzzqJXvRpcxNqgkWTHLBMcg9WTj9quId6toWnCdWZf+ch+6Uc/ea3V/n08tOSfo/fkebh74eq51Yteq9+Z29KFu3lMb4OkxBQccMh3JGfHDD31DCtWbs7pNgfAlR4j4jtr7x2vuqS2G2YZvipUf0Kw1fWvMe6s6xFSjBQlHY1vC0603OM9yvei9W8qfAOjqjqx5udS6c+nzsfXUx37iLWE4UFjhTgDJwJFJOPQAT9Vb6lYp1c889jfTo5IZLnnKR6w5pK9M0q/4ruIfDd55WnkrXTyeivXWKYrqxf+vqPh+88e6atLoDtm8quH0nQIQpbHDUZFIGfHCk/VV4YpUamKzxcbHYUMrvcr7pwfGzMeM0QH7R/lW36Lo9OybUeKFvtSO386i3T9e6bW3j73mL/VHGR++QVPt1LLqbG2jIwUgiU+sRjP35quWlFeJNfcfgbWlKVnLhSlKA6rmIMjK3mspB9RGD91eQQK9F9Ke+6WVq0SMDczqVRQeKKwwZD4ADOPE+o4oXYGwpLy4SCEZZzjPcq97t4Ko4/dzIr0cKssXJ7GPEO7SR6W3Hu2l2daO/nNBHknmSFAz9eM/XW8rG2bYrBDHEnmxIsa+yqhR9wrJrz5O7bNa2FKUrh0UpSgFKUoBSlKAUqFb17+vZ3vUdWXQ2rzjRG8jiQOyjUFPCPC8Tjh41rLDfmeaSwZgo660urhlUuE1pnTw1dodnvJ849+CLVSk1chnV7FkUqrd2OlG6uSQ0cJAtZrltCTIYymdAbrGxIrEDinzufA1lbodJ0t7IdSRRpDbGeUaX6yVhqDdQNWAgIAycnPr4ddGSucVSLLIpVY7tb33ZntZJtDQ7S64QorsxgKksNQIAYcl4ch6uOXszfO/ka6Om1kt7WKUvNEswRpkjLCOMs/bwQNRHDHfxGeOk0OIiw64ZQRg8RUN2hvpLHsRb8JH1pjhfSQ3V5kkRTw1Zxhj31rbbea/hsGfqzLIJY411wXSSFXyXfq5irTEEjCx4HHuAripv1sdc0Sy+3PtJfOhUHxTKH9nGfrqP3vRXEeMUzoe7UA4HqI0n76xrDpEmeOzOIWae9NpLpWZdIAz5j4KSYIyCWHpPdm9JG8c9v5PDbjjdNIhYJK8ihVVvg1iOrJyRwBPhjnVsXVTy3KnGm1exg/7N7Vt/iLkSAclZyf2ZQQPqNfX+1W1oPjrHrQO+MHJ+uMuPur427vve28NuwhQl45ZJnMFwQmliFDQFhLGpGMu2fVU42Pfie3ilBU9YiPlCSnaUE6SwBxnxAPiBSUmleSTOxitotkKHTFEnC5tbiA+lQR+1pP3VsrPpa2ZJ/7kIfCRJF+8rp++pcVzWvud3LWT4y3gf2oo2/eKrvTfJ+ZO01zOLPea1l+KuYXz3LKhPuBzWxBqOXHRvs5+dnD+iun8OK64ejSxTjHFJEf+Vc3KfhkFRtDq/f5JdolFK00G7Kp5k90PauZJP4hathJIIY2eRyVRWdmbHBVGSTgDuBqLS5HfEqHpNPlu2rSzXiqdWrjw6xtcnuiVTVziqc6J7Zr3aV1tGQcAWCZ7nl7gfzIgF/TFW1c2rN5srp7IjP4kNX1tLQ6Iqp63l1MmlaS53ekfnfXSj8zyVfvEGfvrV3HRnBL8fPeTjwlupCv2VwKqSjzZZd9DZbY34srXPXXMYYfJVtb/YTLfdVc7w9N8kpMWzoW1HgJHXU/6EK597Z9VTiz6LNmx+baI30heT7nYj7qkVlsyKEaYYkjHhGioPcoFWKVOPK/iQam+dihdk9Fe0b+Qy3OYQ5y8lwSZW9UedWfQ2kVce6O5Fvs6PTCpLtjrJHwXf6+5fBRw9Z41IKVypWlPTkdhSjHUUpSqSwUpSgFKUoBSlKAUpSgNfc7AgkmMzpmQxNbltTD4JiSVwDjiSeOM+msW33OtE6rTCB1Mbwx9qTsxyZ1LxbjnJ4nJrQbz7xzxbQeGOTTGNnT3AXSh+FQvpfJGeGBw5cOVRnd3f8AvpJraGdirG2uJ2bTHpmUwmSCQYXgQQykDAyvrAvVObV0ypzinsWDDuNZp1emEDqo3hTDyZEUmrUhOrtA6255xnhiu233PtY2gdIQrWyGOEhnyqHOVPa7Y4ng2eZqAbJ3p2iNlTXztI7CENEXFqYixlCs6pEokGhcnt8K4G+NzGLxI70Xax2IulmCRZimLgaOwNJyCWwwJGPQa7w59fftnM0ehOLHo/sYZDJHbqrEOvnSEKHBDBFLYjyCR2QOdfNl0eWMPxcJUaXTHXTldLqVYaS+OKs3d3551X1jvxfdRfM85DQ2sEyCVYOtDyaCZI+rQK0RVu/JGpc8c1l7t783kl/bRTyaYk663ucrGBJPDHM7vnTkAL1J4YFSdOprr6nM8OhNIOjiwSOSNbfCSqquvWTEFVcOBxfhhlB4Y5V9jo/suqaLqcozJIQZJiQ6Z0srF9SEajxUjnUO3P3/AJ7u8lieYql2k5tPggDAyM2kAlQJD1eH5sMqBw412bN2rfCLakj3rP5D5TEgMMADMkRKyEheBB445VxwqJ2b/c6pR5ImlvuZaIsarCAIZTcJ2pC3XHnIzFsu3tE8q7tubr295o8oj19WSU7ciFSwAOCjDwFVltzfzaEYg6gmQybLiuZDojPVsX+EuMY44UY0+b2s44Vn7579ywwWiWd0XkeFrl5TErNIiqdCsioQmt8ryGnRxI404U7rUZ42ehMbno/spEjRoeESuiESzBwjkllLh9TKSTwJI4mt7a2qxIscahURQqqOAVQMAAeqodsze57jaVssb/k89gbnRhT8J1mOLY1ZHFcZxwqbVTPMtJMsjbkKUpUCQpSlAKrXpp3kKQJZRZM10QCF87q9WMAeLvhR4gNU823tiO1gknmOEjGT4nuCqO9icADxNVr0cbFk2heSbWuxw1EW6nlkdnI/NQdkHvbUeYq+kku29l+5VUd+yuZOtyN2hY2UUHDWBqlI+VK3FvWBwUehRW+pSqW23dliVlYUpSuHRSlKAUpSgFKUoBSlKAUpSgFKUoBSlKA6JbGNm1MiM2kpkqpOg81yRnSfDlXyNmxDTiJOwpRewvZUjBVeHAY7hUJ6Rdg67izdGuAZrmGCYRSyqohw2TpQ4Xu7VabeaWSzuLyP8pKTWMUNoVE0uZVUJwZc4fIyScHv7+N0aeZKzK3K3ItOK1RU0KqqgGAqqAoHhpHDFdEOyIERkSGNUfz1WNAre0oGD9dVDvIk6ShZDeCRdm24h6g3BPlowO0Y+BPnZz+/FZO8klx1jeWm7V/IoTaeTddoN51Y6zV1PDX1vj3fVUuF3nM/cWs+yYTzijPYEfGND8GOScvN4Dhy4V8XVnborSSJEqrrd2dUAGpdLszEd6jBPeOBqptvybRSaOUdcZVsraORRr0mWdJomYhezrWRo2OORFczC6/8PhsVFzJJJdXPWMmrrepgkOMO5AGptBGSMhTinC21GfuLdSxixGRGmI/i+wvYBHyOHZ4Y5V9Cwjw46tMSZMg0rhyRg6xjtZHjVTXG0b+4TZbQ9alzEt0sqsJAryW6odMvIHrFUgE98hpardf+EeWI08d1bXE0qI3WMWR5ApieM+cuGyMjhp4YyacJ9Rn7i112dECCI0BCdWOwvCP5g4eb+byri32XDGcpFGh06eyir2c508ByzxxVcbb2U9tFs+OaS6e0Jke+kjaYyNKyAoXKZcJqyAByx44rU3Jujs6362S5RPKZ+rMqXDBrcAdULpoWEy/K0kA+7FcVK/MOduRb0GzIkIKRRqVBVSqKCqk5KggcBkk48ayaj3R/NI2zoDMkiPpIImZmkwHYKSWAbBGCM8cEc+dSGqpKzsWLVClKVE6K+JZQqlmIVVBJJOAABkkk8gBXzdXSRozyMERQWZmICgDvJPKq+uzPtxtEeuDZYPakI0y3eDyQHlHkcz954LOMb6vYjKVjWXXWbw3elNSbMtm7T8QZ5B830kHA+apJPFgKtS1tljRURQqIAqqowAoGAAPDFdeztnRwRLFCgSNBhVXkB/M54kniScmsmuznm0WyORjbV7ilKVWTFKUoBSlKAUpSgFKUoBSlKAUpSgFKUoBSlKAxrnacUZxJLGhxnDuqnHjgnlwPurifacSadcsa6/M1Oo1ezk8eY5VXnSBuzPNtKOZLd5YhbCMlI7STD9bI2NF1leRHHGePDvrD3i3UuWmlkFn14mtbaODUts/kzRqNcTxsyqgJz2o+Azwq9U4u2pW5voWk19GCwLoCg1ONS5VcZywz2RjvNdL7agXGZohkBhmRBlTyI48j41At5NxZZxs8mMiQrDbX/UsqKbcBGZTgjKh14Y/pjD3q3RmO0nkjtXkg6iGNOrisZACnyQl1kKAOGVAP1UVOL5hyl0LObaEYcRmRBIeIQuusjxC5yaxZN4YBJ1ZfjqCFtLdWHIY6WlxoVuweBOclRzYZrvbe6dy20zNDantT28mqQwSQFUUAuScSwuoGNK6snl3V8X+6d4XuLZbYlJ9pC9E+uPqli1AnUM6tQxyx/LJU49Tmd9C1IrlGLBWVipwwDAlT4HHI+g1jptqA8pojgEnEiHgBknnyAGah27MN1a314Gs5GiursyLKrxBFQ8NTKW1Ed/AZrSdHe58sLql1ZuAyzK5eKxaPS4bgZRmc5B04zjtY5VzhrXU7nemhZ9vtSGQ6Y5Y3bnhXVjj1A1lVCtwN0FtZbyR7dIma6n6hgqZ8mbTpClfNTh5vD1VNarkknZEottailK63l8ASfcPef5VEkdlazae3kiOhQ00xGVhiAaQjuLcQsa/nOQPTXfLavJwZyi+EXBj65Dx+yFPprss7COJdMaBQTk4HFj85jzY+k5Nd05nNSPf7LyXbiTaLKyKQ0dpGSYFPcZmIBncekBR3A86lCIAAAMAcAByArmldcmwlYUpSonRSlKAUpSgFKUoBSlKAUpSgFKUoBSlKA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hQWFBQUFxUUFRgUFRUXFRYVFxQXGRkYFhUYHSYeGBsjGRUUHy8gIycpLCwsFR8xNTAqNSYrLSkBCQoKDgwOGg8PGiwkHyQsLDA0NCwuLCosNCwsLDUvLCwsMCksLCksLCwsKSwsLC8sLCwsLCwsLCwsLCwsLCwsLP/AABEIALgBEgMBIgACEQEDEQH/xAAcAAEAAgIDAQAAAAAAAAAAAAAABgcEBQEDCAL/xABNEAACAQMBBAUGCQkFBgcAAAABAgMABBESBQYhMQcTIkFRFDJhcXKRIzNCUnOBkqGyJGKCk6Kxs8HRCBc0U9IWQ1RjwvAVJTVEw9Ph/8QAGgEBAAMBAQEAAAAAAAAAAAAAAAIDBAEFBv/EADIRAAIBAgQDBgUEAwEAAAAAAAABAgMRBBIhMRNBUSJhcZGh8BQjMjOBQrHR4VJiwQX/2gAMAwEAAhEDEQA/ALxpSlAKUpQClKUApSlAKUpQClKw9obYhgGZ5o4h4yOqfiIzS1wZlKiF10s7NQ48pDnwiSR/cQuPvrAbpns/kxXb+zAP5sKsVKb5EHOK5k+pVdt042Q86K6X2okH/wAlZll0y7Nk5yuntxP+9A1d4M+g4kepOKVqdnb2Wk/xVxE5PdrAb7JwfurbVW01uSTT2FKUrh0UpSgFKUoBSlKAUpSgFKUoBSlKAUpSgFKUoBSlKAUrRb0b6W2z01XD4YjKRr2pH9lfD0nA9NQa33y2ttQ/+XwrawZx10va9zMME+hVbHjVkacpK/Ig5pOxapNaq83ts4s9ZdQIR3GVM+7Oaidv0S9bhto3lxdtz062SIegLkn3FfVUi2d0f7Pg+LtIfWyCRvtSZNLQXO4vJ8jEk6U9mA48rQ+wsj/hU11t0rbP/wA2Q+q3uP8A66lcNsqDCKqjwUAfurF2ttuC1QPcSpEpOkF2xk+A8TgGiyvk/P8Aodrr78yOHpa2d3yyD128/wDorqm6W7A8I7hAT3ypOoH1dXk+rI9db/ZG9tpdOUt7iOVwNRVW7WOWcd44j31tWjB5gH1jNdeVbp+f9DtPZr3+SDLvDZXPxu1lIPyIpltU9WQet98lbPZW7WyycwxW0rH5RKTuf03LMffW7n2LA/nwxN7UaH94rX3G4mz386zt/WIUU+9QDTMu9e/wMrNxBbIgwiqo/NUD91dlR6PcK1T4rrofobq5QfZEmn7q7U3emT4u+uPVKIJR72jD/tVGy6nbvobwrWvu93baX4y3hf2okJ95Ga60jvF5vBN+hJCfeGkH3V3LfSDz4G9cbo6/eVY/Zrmq2Y33I/f9FVhJ5sRiPjE5H7LZX7q1o3GvbTjZXjMo/wB3JwHqAOpD7lqbrtKM8zpPg4ZD9WsDP1Vkg1PiTW/qRdOL2INb7+z27BNoW7IeWtBwP1EkN+i31VLtm7WiuF1QurjvxzHtKeI+usi4t1dSrqGU8wwBB9YNRDae4OhutsZDDIOOnUdJ9AbmPUcj1VJcOe+j9CD4kNVqvUmdKhux9+Sj9Rfr1Mg4ayMKfaHdn5w7J9FTFWzxFQqU5U32iVOrGouyc0pSqy0UpSgFKUoBSlKAUpSgFKUoBSlKAVH9+d612faPMQGckJEp5NI2cZ9AALH0KakFU7/aCuD+Rp3fDOfSR1YHuBPvq2jBTmkyupLLFs1/Rxuc21Z5L6/Yyxh8Yb/eyAA4PhGoIGkcO7kCKvCKIKAqgBQAAAAAAOQAHIVDuh9gdkW+O4zA+vr5P/ypnXa8m5tdDlKKUbilKVSWiqj/ALQPxdp7c34Y6tyqj/tBfF2ntzfhjq/D/cRVW+hkR6GP/VY/o5vwV6Krzr0Mf+qx/Rzfgr0VVmL+v8EMP9ApSlZDQKUpQGt2vvHb2ukTyrGWzpBySQOZwoJx6a+tk7eguQxgkWTTjVjIIzyyCAe48fRVadLSZvY/oF/iSVkdEq4uJfoh+MVp4K4ecz8V58paWK6haKOQ0+z2ffjnXdSsxoOFXHfn11zSlAa7bewIrpNEq8R5rDg6nxU/y5GoZabRuNlSiG4zLasew4Hmj83wx3p9Y9NiVjbR2ck8bRyrqVufo8CD3EeNaKVbKsk1ePvVGWth8zzwdpLn17mdltcrIgdGDKwyCORFdtV1ZXcmybjqZSWtpDlW8OPnAdxHDUv1j02GkgYAggggEEcQQeRBqFWnkemqexZRq51qrNbo+qVBOkHfSSKCdbTIMSkSTiNnSOThiJSAV6w6hkt2V5cWIFb8bx/lkVoELu0JnlcEARKMBdQxxLNkY7sVHI7XLMyvY3lK41d3f/3/AFFc1AkKUpQClKUApSlAKUpQCqx6eNjGS0inUZ6hyG9CS4GftrGP0qs6sfaNgk8TxSjUkilGHiCMH1H01OnPJJSIzjmi0VZ0D7xqY5bNjhlYzR571bAcD1MAf0/RVt15i25si42PfjSxDRt1kEmODpyBxyORlWX1jkavjcbfiLaMGpcLKgAljzxU+I8UPcfqPEVoxFPXPHZlNGf6HuiS0pSshoFVH/aC+LtPbm/DHVuVUf8AaC+LtPbm/DHV+H+4iqt9DK/6ONvxWV+k85IjVJFOlSxyy4HAVb/99mzvny/qWrzzUg3Y3Gur9Xa3VSIyFbU4XiRkYzz5Vvq0oSeaTMdOpJdmJc69NWzj8qX9S1dq9MFgflS/qmqtoehvaA+RH+tWs6Pojvh8mL9aP6VndKj19S/PV6Fgr0r2J+VJ+qat6+81uLbyrXmE8iAck50404znPDFUAtuQSCMEEg+scDVmbD2M9zsXqo8a+tZgCcA6ZM4z3cK5UoQjZ94hWlK67jQ787biu7hZISSojVDqUqch3PI+hhXduJtyK0lkeUkBk0jSpbjqB7vVWp2psSW2cJMoVioYAMG4Ekcx6QaxQK2RpRlDKtjBOs4zzcy1/wC8e0+c/wCrat1HtuE2/lGvEWnVqII4A45c854Y8ao7NT/V/wCQf9/8VVNXBxjltfVpeZKljpyzXtpFvyNsekmz+c/6tq5/vJs/nSfq2qpAK22wd3ZbtmWLSCo1EuSBxOByB/7Fap4GhBXbfmYqf/o4mpK0UvL+yxv7x7T5z/q2p/ePafOf9W1RX+7K6+dD9t/9FD0ZXXzoftv/AKKxulhuUvU9GNXFPePobjeDe6xuoWjdnB5o3VtlWHIj+Y7wTWH0d7zZ/JJG55MLZ5d5T95H1jwFRLeHYMtm4SXSSy6gUJIxnHeAa1cLOMyR5Bi0yEjmvbUBvqZl99S4UMlk9DqqTz5mtS6t4NmmaCSGaMzwSDDdUdEwAIIOMgNggHgR7JrT7IgZJ7ue1aO6ecrlZGaGaArhEikQg4jVSzE4DcOTEit/utt0XlskwxqI0uB8mReDD1d49BFfe193YrjDMGSVfMliYpMnqcd35pyPRWG9uyzda+qIHbXzWm07qe9kDtb2Op2ViVPWXGUWOMgdVkIqhOPHiWYkmsvd/pHcK5vdGI4PKJXRHUQO0ulLZxg6pCGXkAeBBB5127cE0AA2hbi/tVZG6+FNM6aG1L18KkB1B4krw55FZ1zGm1ZbWWKaOWxhJmkVSS7zrjqldCOyq5LYPE+HKrXZrVEVdbEj2RfNKhLiMMGIKxSNIF4AgMWRCrYIJUqMZrOqubBmmN5tdjJDGisLdVOjrIrfUS8y47fWMGGGGQOWDgiV7v7w9bFbCYqtzPCsxjQMdIKgkkcdC8cZY4zwBJqmULbE4yubulKVWTFKUoBSlKAUpSgNFvhuhDtGAxS8GGTHIB2o3xzHiD3r3j0gEefLuzvNj3g4mOVOKOvFJEzzGeDoe8Hl34Ir1BWp3k3YgvoTFcJqHNWHB0b5yN3H7j35rRRrZNHsU1KWbVbmk3D6SIdoqEOIrkDtRk8GxzaMnzl9HMd/iZjXmre7cK62XIJAWaIMDHPHkaTnhqxxjf7vAmpzuL00qwWHaB0tyWcDsn6VR5p/OHDxA51OpQus1PVEYVf0z3Lcqo/7QXxdp7c34Y6tmKUMoZSGUgEEEEEHkQRzFVP0/rlLT25vwx1Xh/uInW+hlMomau3oFjxDdfSR/gNVDb29XN0IJiG59uP8BrdiX8tmWgu2izKUpXlG88+XSfCye2/4jVtdGo/IV9uT8VVXdL8I/tv+I1avRx/gV9uT8VeliV8s87DyvUsRfpP/AMWn0K/jkrTbubuteOyK4QqurLAnPEDu9dbnpP8A8Wn0K/jkr76LT+US/RD8YrRBuGGzroYqlp4rI9mzsPRXL/nx/Yb+tbnb2yfJtjvDq1aAuTjGS06seHhkmphWg37/AMBN+h/FSsUcTUqTipPS6N0sJSpU5uC1cWinQKm3RhOqzTamAyi4yQM4Y5xn1ioXRYyxwoLHwAJPuFepX+ZFxPKwq4clJIvnytPnr9oU8sT56/aFUM9hJ/lP+rb+lY8ljJ/lP+rb+leX8Kv8j2ViW/0kv6WbpTcRaWBxGc4IOMucZxWD0ZWqz3E8T8VktpFb1F4xw9Pf9VRKa1kH+7f7Df0qb9DuzpRdSytG6xiIpqZSoLF0IAzz4KeXLh41bJZKVrkY9qpc56LNptbX09jKeLFsfSxEg49pAT+gKtuqQ6SH8h23DcrwV+qmOPzT1cg+tF/aq7gay11e0+qNFLS8ehzUK3g6O8yG52dJ5Hd8zo4Qy9+JUxjie/BHiDU1pVMZOOxa0nuVdJvr5RHJs3awaxnkAQyrjqnUsOIZshQwBGeK8TxHKt9tRJLKCTySLRDGoknuGdHnkUIcmMOSHZVA7UhAA4KrYArdb0bpwX8PVzrnGdDjAeMnvRv3jke8VVD7RutiObO+XyvZ8oKrkZBjPPqyfNIB4xk48CM6jojaf0+X8FMrx38yz9whINnW7TuzyPH1rtIxJ+EJk4k9wDAejFb+OUMAykEEZBByCPEEc6jU23jLYK+y1WYvphj4gJDngWlDcQEHNcE8uGONapbobIWO2ijWQmOW7uZ5pOpU6Sods6W1OWZQEA4Ar66qcXJvqWZrE8pXTZXQljSRchZFVxkYOGUEZHccGu6qiYpSlAKUpQClKUB8TQq6lWAZWBBDAEEHmCDwIqqt8+hFH1S7PIjbmYWPwZ+jb5B9B4elatilThUlB3iQlBSVmeb9gb2X+yJjCysFBy0EwOn1ofk5+cvA+mprvBfw7ehiEEiw3MRY9RPw6zUFBCSDgfN4feFqyttbvwXaaLiJZB3Z85T4qw4qfUap3fncJbBo2jkLxyFtIYDUpXB4sODc+eBWuM41JX2kZ5RlBW3RGrvYstu5jmjaNx3MOfpB5MPSOFWl0NLiK49tPwmols3e6TQIbpFu4fmy+evpSXzlPv8AqqfbgT2adYLeUgylW6qbAdSARgHk4492alWbyNNEaVs6aZNaUpXnm0oW7Hwj+2/4jVpdHP8AgV9uT8VVbe/GP7b/AIjVpdHB/IV9uT8Vevi42orxR4mCneu13MivSkfytPoV/iSV99FX+Il+i/6xXx0oj8rT6Ff4kldnRcwFxLkgfBjn7Yq56YP8GZJvH37/APhZ1aDfv/ATfofxUreq4PIg+qtDv7/gJv0P4qV41L64+KPoKusJeDKeJqcdFHxs/sJ+JqgTvUy6LNoxxzTiR1TUiY1sFzhmzjPrFeniHeDPNw8bTRalKwTt23/z4v1qf1rg7ftv+Ih/Wx/1rybM9W6M2SQKMsQB6TiuI5Q3mkH1HNUt067Zjle1SKVJNKyswRwwBJjCk4OM8G++unoCkPldwueyYQSO4kSKAceIDH31o4Hy89yri9vKbf8AtA2OYrWX5ryRE+2qsP4bVYm6N711jayE5LwRE+1oGfvzUS6c4s7NB+bPGferr/1Vuei2TOybX2GH2ZHH8q5LWivELSo/AldKUrOXCtdt7YMV5A0E66kb7St3Mp7mHcf5E1saV1O2qG55zS5u9379kB1IcEqciO4iycNj5LcxnmpBHEc7OmsrXaVobxJS8aCSZYbmQ+TRTgFj16DtYBJJGorg8Bg129L+7AurBpFHwtsDKp7ygHwi+rSNXrQVUnRpvkbC7Ac/k8xCTA8hngJP0c8fzSfRW5fNhnX1IyfbllezLW3N3tubxvKGaOKyRdLmVVVmmKg4jw3ZRdS9pj2s8Bx4T0HPEVCd8tj3Vw0SJbQTpHL1sZlk0wgdWU0zQ4y2nUSNJI4DhzFSbd7ZrW9tHE7BmUHUVUIgJYtpRB5qLnSo7gorLOzV0aI32ZsaUpVRMUpSgFKUoBSlKAVX3S7as0duwUkK7gkAnGVXGfDOD7qsGlThLJK5GccyseeI7Vvmn3GpNsXcWe4hMq4XBwqyArrAHEg+vhyx6auGlaXinbRGZYVX1ZVEe2toWBCya9I4ASjWh9l8/uapFszpOibAnRoz85e2n+oe41M5IwwIYAg8wRkH1io5tTo+tZslVMTeMZwPsHs+7FdVWjP7kbd69/yVypV6etKV+5+/4K7vdgSsXkh0zoSWzA2sgEk9pPPX6xVjdH9o8dkgdSpLO2CMHBbgSDyzzqJXvRpcxNqgkWTHLBMcg9WTj9quId6toWnCdWZf+ch+6Uc/ea3V/n08tOSfo/fkebh74eq51Yteq9+Z29KFu3lMb4OkxBQccMh3JGfHDD31DCtWbs7pNgfAlR4j4jtr7x2vuqS2G2YZvipUf0Kw1fWvMe6s6xFSjBQlHY1vC0603OM9yvei9W8qfAOjqjqx5udS6c+nzsfXUx37iLWE4UFjhTgDJwJFJOPQAT9Vb6lYp1c889jfTo5IZLnnKR6w5pK9M0q/4ruIfDd55WnkrXTyeivXWKYrqxf+vqPh+88e6atLoDtm8quH0nQIQpbHDUZFIGfHCk/VV4YpUamKzxcbHYUMrvcr7pwfGzMeM0QH7R/lW36Lo9OybUeKFvtSO386i3T9e6bW3j73mL/VHGR++QVPt1LLqbG2jIwUgiU+sRjP35quWlFeJNfcfgbWlKVnLhSlKA6rmIMjK3mspB9RGD91eQQK9F9Ke+6WVq0SMDczqVRQeKKwwZD4ADOPE+o4oXYGwpLy4SCEZZzjPcq97t4Ko4/dzIr0cKssXJ7GPEO7SR6W3Hu2l2daO/nNBHknmSFAz9eM/XW8rG2bYrBDHEnmxIsa+yqhR9wrJrz5O7bNa2FKUrh0UpSgFKUoBSlKAUqFb17+vZ3vUdWXQ2rzjRG8jiQOyjUFPCPC8Tjh41rLDfmeaSwZgo660urhlUuE1pnTw1dodnvJ849+CLVSk1chnV7FkUqrd2OlG6uSQ0cJAtZrltCTIYymdAbrGxIrEDinzufA1lbodJ0t7IdSRRpDbGeUaX6yVhqDdQNWAgIAycnPr4ddGSucVSLLIpVY7tb33ZntZJtDQ7S64QorsxgKksNQIAYcl4ch6uOXszfO/ka6Om1kt7WKUvNEswRpkjLCOMs/bwQNRHDHfxGeOk0OIiw64ZQRg8RUN2hvpLHsRb8JH1pjhfSQ3V5kkRTw1Zxhj31rbbea/hsGfqzLIJY411wXSSFXyXfq5irTEEjCx4HHuAripv1sdc0Sy+3PtJfOhUHxTKH9nGfrqP3vRXEeMUzoe7UA4HqI0n76xrDpEmeOzOIWae9NpLpWZdIAz5j4KSYIyCWHpPdm9JG8c9v5PDbjjdNIhYJK8ihVVvg1iOrJyRwBPhjnVsXVTy3KnGm1exg/7N7Vt/iLkSAclZyf2ZQQPqNfX+1W1oPjrHrQO+MHJ+uMuPur427vve28NuwhQl45ZJnMFwQmliFDQFhLGpGMu2fVU42Pfie3ilBU9YiPlCSnaUE6SwBxnxAPiBSUmleSTOxitotkKHTFEnC5tbiA+lQR+1pP3VsrPpa2ZJ/7kIfCRJF+8rp++pcVzWvud3LWT4y3gf2oo2/eKrvTfJ+ZO01zOLPea1l+KuYXz3LKhPuBzWxBqOXHRvs5+dnD+iun8OK64ejSxTjHFJEf+Vc3KfhkFRtDq/f5JdolFK00G7Kp5k90PauZJP4hathJIIY2eRyVRWdmbHBVGSTgDuBqLS5HfEqHpNPlu2rSzXiqdWrjw6xtcnuiVTVziqc6J7Zr3aV1tGQcAWCZ7nl7gfzIgF/TFW1c2rN5srp7IjP4kNX1tLQ6Iqp63l1MmlaS53ekfnfXSj8zyVfvEGfvrV3HRnBL8fPeTjwlupCv2VwKqSjzZZd9DZbY34srXPXXMYYfJVtb/YTLfdVc7w9N8kpMWzoW1HgJHXU/6EK597Z9VTiz6LNmx+baI30heT7nYj7qkVlsyKEaYYkjHhGioPcoFWKVOPK/iQam+dihdk9Fe0b+Qy3OYQ5y8lwSZW9UedWfQ2kVce6O5Fvs6PTCpLtjrJHwXf6+5fBRw9Z41IKVypWlPTkdhSjHUUpSqSwUpSgFKUoBSlKAUpSgNfc7AgkmMzpmQxNbltTD4JiSVwDjiSeOM+msW33OtE6rTCB1Mbwx9qTsxyZ1LxbjnJ4nJrQbz7xzxbQeGOTTGNnT3AXSh+FQvpfJGeGBw5cOVRnd3f8AvpJraGdirG2uJ2bTHpmUwmSCQYXgQQykDAyvrAvVObV0ypzinsWDDuNZp1emEDqo3hTDyZEUmrUhOrtA6255xnhiu233PtY2gdIQrWyGOEhnyqHOVPa7Y4ng2eZqAbJ3p2iNlTXztI7CENEXFqYixlCs6pEokGhcnt8K4G+NzGLxI70Xax2IulmCRZimLgaOwNJyCWwwJGPQa7w59fftnM0ehOLHo/sYZDJHbqrEOvnSEKHBDBFLYjyCR2QOdfNl0eWMPxcJUaXTHXTldLqVYaS+OKs3d3551X1jvxfdRfM85DQ2sEyCVYOtDyaCZI+rQK0RVu/JGpc8c1l7t783kl/bRTyaYk663ucrGBJPDHM7vnTkAL1J4YFSdOprr6nM8OhNIOjiwSOSNbfCSqquvWTEFVcOBxfhhlB4Y5V9jo/suqaLqcozJIQZJiQ6Z0srF9SEajxUjnUO3P3/AJ7u8lieYql2k5tPggDAyM2kAlQJD1eH5sMqBw412bN2rfCLakj3rP5D5TEgMMADMkRKyEheBB445VxwqJ2b/c6pR5ImlvuZaIsarCAIZTcJ2pC3XHnIzFsu3tE8q7tubr295o8oj19WSU7ciFSwAOCjDwFVltzfzaEYg6gmQybLiuZDojPVsX+EuMY44UY0+b2s44Vn7579ywwWiWd0XkeFrl5TErNIiqdCsioQmt8ryGnRxI404U7rUZ42ehMbno/spEjRoeESuiESzBwjkllLh9TKSTwJI4mt7a2qxIscahURQqqOAVQMAAeqodsze57jaVssb/k89gbnRhT8J1mOLY1ZHFcZxwqbVTPMtJMsjbkKUpUCQpSlAKrXpp3kKQJZRZM10QCF87q9WMAeLvhR4gNU823tiO1gknmOEjGT4nuCqO9icADxNVr0cbFk2heSbWuxw1EW6nlkdnI/NQdkHvbUeYq+kku29l+5VUd+yuZOtyN2hY2UUHDWBqlI+VK3FvWBwUehRW+pSqW23dliVlYUpSuHRSlKAUpSgFKUoBSlKAUpSgFKUoBSlKA6JbGNm1MiM2kpkqpOg81yRnSfDlXyNmxDTiJOwpRewvZUjBVeHAY7hUJ6Rdg67izdGuAZrmGCYRSyqohw2TpQ4Xu7VabeaWSzuLyP8pKTWMUNoVE0uZVUJwZc4fIyScHv7+N0aeZKzK3K3ItOK1RU0KqqgGAqqAoHhpHDFdEOyIERkSGNUfz1WNAre0oGD9dVDvIk6ShZDeCRdm24h6g3BPlowO0Y+BPnZz+/FZO8klx1jeWm7V/IoTaeTddoN51Y6zV1PDX1vj3fVUuF3nM/cWs+yYTzijPYEfGND8GOScvN4Dhy4V8XVnborSSJEqrrd2dUAGpdLszEd6jBPeOBqptvybRSaOUdcZVsraORRr0mWdJomYhezrWRo2OORFczC6/8PhsVFzJJJdXPWMmrrepgkOMO5AGptBGSMhTinC21GfuLdSxixGRGmI/i+wvYBHyOHZ4Y5V9Cwjw46tMSZMg0rhyRg6xjtZHjVTXG0b+4TZbQ9alzEt0sqsJAryW6odMvIHrFUgE98hpardf+EeWI08d1bXE0qI3WMWR5ApieM+cuGyMjhp4YyacJ9Rn7i112dECCI0BCdWOwvCP5g4eb+byri32XDGcpFGh06eyir2c508ByzxxVcbb2U9tFs+OaS6e0Jke+kjaYyNKyAoXKZcJqyAByx44rU3Jujs6362S5RPKZ+rMqXDBrcAdULpoWEy/K0kA+7FcVK/MOduRb0GzIkIKRRqVBVSqKCqk5KggcBkk48ayaj3R/NI2zoDMkiPpIImZmkwHYKSWAbBGCM8cEc+dSGqpKzsWLVClKVE6K+JZQqlmIVVBJJOAABkkk8gBXzdXSRozyMERQWZmICgDvJPKq+uzPtxtEeuDZYPakI0y3eDyQHlHkcz954LOMb6vYjKVjWXXWbw3elNSbMtm7T8QZ5B830kHA+apJPFgKtS1tljRURQqIAqqowAoGAAPDFdeztnRwRLFCgSNBhVXkB/M54kniScmsmuznm0WyORjbV7ilKVWTFKUoBSlKAUpSgFKUoBSlKAUpSgFKUoBSlKAxrnacUZxJLGhxnDuqnHjgnlwPurifacSadcsa6/M1Oo1ezk8eY5VXnSBuzPNtKOZLd5YhbCMlI7STD9bI2NF1leRHHGePDvrD3i3UuWmlkFn14mtbaODUts/kzRqNcTxsyqgJz2o+Azwq9U4u2pW5voWk19GCwLoCg1ONS5VcZywz2RjvNdL7agXGZohkBhmRBlTyI48j41At5NxZZxs8mMiQrDbX/UsqKbcBGZTgjKh14Y/pjD3q3RmO0nkjtXkg6iGNOrisZACnyQl1kKAOGVAP1UVOL5hyl0LObaEYcRmRBIeIQuusjxC5yaxZN4YBJ1ZfjqCFtLdWHIY6WlxoVuweBOclRzYZrvbe6dy20zNDantT28mqQwSQFUUAuScSwuoGNK6snl3V8X+6d4XuLZbYlJ9pC9E+uPqli1AnUM6tQxyx/LJU49Tmd9C1IrlGLBWVipwwDAlT4HHI+g1jptqA8pojgEnEiHgBknnyAGah27MN1a314Gs5GiursyLKrxBFQ8NTKW1Ed/AZrSdHe58sLql1ZuAyzK5eKxaPS4bgZRmc5B04zjtY5VzhrXU7nemhZ9vtSGQ6Y5Y3bnhXVjj1A1lVCtwN0FtZbyR7dIma6n6hgqZ8mbTpClfNTh5vD1VNarkknZEottailK63l8ASfcPef5VEkdlazae3kiOhQ00xGVhiAaQjuLcQsa/nOQPTXfLavJwZyi+EXBj65Dx+yFPprss7COJdMaBQTk4HFj85jzY+k5Nd05nNSPf7LyXbiTaLKyKQ0dpGSYFPcZmIBncekBR3A86lCIAAAMAcAByArmldcmwlYUpSonRSlKAUpSgFKUoBSlKAUpSgFKUoBSlKA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273549" cy="2873962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214546" y="621508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Dr. Maros Dóra, </a:t>
            </a:r>
            <a:r>
              <a:rPr lang="hu-HU" sz="2400" dirty="0" smtClean="0"/>
              <a:t>Óbudai Egyetem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86116" y="6488668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http://nol.hu/belfold/pinter_sms-ben_kuzd_a_hoval</a:t>
            </a:r>
            <a:endParaRPr lang="hu-HU" dirty="0"/>
          </a:p>
        </p:txBody>
      </p:sp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71546"/>
            <a:ext cx="5667375" cy="5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876306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14282" y="178592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…pedig minden ügyfél megkapta…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57422" y="285728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SMS Belügyminisztérium</a:t>
            </a:r>
            <a:endParaRPr lang="hu-HU" sz="4400" dirty="0"/>
          </a:p>
        </p:txBody>
      </p:sp>
      <p:sp>
        <p:nvSpPr>
          <p:cNvPr id="8" name="Téglalap 7"/>
          <p:cNvSpPr/>
          <p:nvPr/>
        </p:nvSpPr>
        <p:spPr>
          <a:xfrm>
            <a:off x="500034" y="3357562"/>
            <a:ext cx="821537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38160"/>
            <a:ext cx="7420259" cy="631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357422" y="21429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Hányan kaptak SMS-t?</a:t>
            </a:r>
            <a:endParaRPr lang="hu-HU" sz="4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5720" y="1857364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92D050"/>
                </a:solidFill>
              </a:rPr>
              <a:t>VODAFONE</a:t>
            </a:r>
          </a:p>
          <a:p>
            <a:r>
              <a:rPr lang="hu-HU" sz="2400" b="1" dirty="0" smtClean="0">
                <a:solidFill>
                  <a:srgbClr val="92D050"/>
                </a:solidFill>
              </a:rPr>
              <a:t>(2,5 MILLIÓ) </a:t>
            </a:r>
          </a:p>
          <a:p>
            <a:r>
              <a:rPr lang="hu-HU" sz="4000" b="1" dirty="0" smtClean="0">
                <a:solidFill>
                  <a:srgbClr val="92D050"/>
                </a:solidFill>
              </a:rPr>
              <a:t>T-MOBIL </a:t>
            </a:r>
          </a:p>
          <a:p>
            <a:r>
              <a:rPr lang="hu-HU" sz="2400" b="1" dirty="0">
                <a:solidFill>
                  <a:srgbClr val="92D050"/>
                </a:solidFill>
              </a:rPr>
              <a:t>(</a:t>
            </a:r>
            <a:r>
              <a:rPr lang="hu-HU" sz="2400" b="1" dirty="0" smtClean="0">
                <a:solidFill>
                  <a:srgbClr val="92D050"/>
                </a:solidFill>
              </a:rPr>
              <a:t>5 MILLIÓ)</a:t>
            </a:r>
          </a:p>
          <a:p>
            <a:r>
              <a:rPr lang="hu-HU" sz="4000" b="1" dirty="0" smtClean="0">
                <a:solidFill>
                  <a:srgbClr val="FF0000"/>
                </a:solidFill>
              </a:rPr>
              <a:t>TELENOR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4282" y="507207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4"/>
              </a:rPr>
              <a:t>http://english.nmhh.hu/dokumentum/156811/mobilhang_gyj_2013_febr_eng.pdf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42910" y="1571612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Több mentésben résztvevő hivatásos és civil </a:t>
            </a:r>
            <a:r>
              <a:rPr lang="hu-HU" sz="3200" dirty="0"/>
              <a:t>panaszkodott arról, hogy </a:t>
            </a:r>
            <a:r>
              <a:rPr lang="hu-HU" sz="3200" b="1" dirty="0"/>
              <a:t>nem kapott megfelelő információt</a:t>
            </a:r>
            <a:r>
              <a:rPr lang="hu-HU" sz="3200" dirty="0"/>
              <a:t> a mentést irányító operatív törzstől, illetve az engedélyek kései megadása hátráltatta a mentést</a:t>
            </a:r>
            <a:r>
              <a:rPr lang="hu-HU" sz="3200" dirty="0" smtClean="0"/>
              <a:t>.</a:t>
            </a:r>
          </a:p>
          <a:p>
            <a:endParaRPr lang="hu-HU" sz="3200" dirty="0" smtClean="0"/>
          </a:p>
          <a:p>
            <a:r>
              <a:rPr lang="hu-HU" sz="3200" dirty="0" smtClean="0"/>
              <a:t>Számos </a:t>
            </a:r>
            <a:r>
              <a:rPr lang="hu-HU" sz="3200" b="1" dirty="0"/>
              <a:t>bajba jutott autós </a:t>
            </a:r>
            <a:r>
              <a:rPr lang="hu-HU" sz="3200" dirty="0"/>
              <a:t>azt mondta, hogy a </a:t>
            </a:r>
            <a:r>
              <a:rPr lang="hu-HU" sz="3200" b="1" dirty="0"/>
              <a:t>rendőrök semmiféle információt nem tudtak adni</a:t>
            </a:r>
            <a:r>
              <a:rPr lang="hu-HU" sz="3200" dirty="0"/>
              <a:t> a mentés várható időtartamáról és a </a:t>
            </a:r>
            <a:r>
              <a:rPr lang="hu-HU" sz="3200" dirty="0" smtClean="0"/>
              <a:t>kilátásokról.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00430" y="42860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KRITIKÁK</a:t>
            </a:r>
            <a:endParaRPr lang="hu-H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riteawriting.com/wp-content/uploads/2011/05/cause-and-effect-ess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911" y="1050023"/>
            <a:ext cx="7739055" cy="5807978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1785918" y="1428736"/>
            <a:ext cx="535785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felfokozott érdeklődés miatt fellépő </a:t>
            </a:r>
            <a:r>
              <a:rPr lang="hu-HU" sz="2400" b="1" dirty="0" smtClean="0"/>
              <a:t>túlterhelés hatására összeomlott </a:t>
            </a:r>
            <a:r>
              <a:rPr lang="hu-HU" sz="2400" dirty="0" smtClean="0"/>
              <a:t>vagy akadozott számos népszerű közlekedési </a:t>
            </a:r>
            <a:r>
              <a:rPr lang="hu-HU" sz="2400" b="1" dirty="0" smtClean="0"/>
              <a:t>tájékoztató honlap </a:t>
            </a:r>
            <a:r>
              <a:rPr lang="hu-HU" sz="2400" dirty="0" smtClean="0"/>
              <a:t>működése (</a:t>
            </a:r>
            <a:r>
              <a:rPr lang="hu-HU" sz="2400" dirty="0" err="1" smtClean="0"/>
              <a:t>utinform.hu</a:t>
            </a:r>
            <a:r>
              <a:rPr lang="hu-HU" sz="2400" dirty="0" smtClean="0"/>
              <a:t>, </a:t>
            </a:r>
            <a:r>
              <a:rPr lang="hu-HU" sz="2400" dirty="0" err="1"/>
              <a:t>e</a:t>
            </a:r>
            <a:r>
              <a:rPr lang="hu-HU" sz="2400" dirty="0" err="1" smtClean="0"/>
              <a:t>lvira.hu</a:t>
            </a:r>
            <a:r>
              <a:rPr lang="hu-HU" sz="2400" dirty="0" smtClean="0"/>
              <a:t>, </a:t>
            </a:r>
            <a:r>
              <a:rPr lang="hu-HU" sz="2400" dirty="0" err="1" smtClean="0"/>
              <a:t>autopalya.hu</a:t>
            </a:r>
            <a:r>
              <a:rPr lang="hu-HU" sz="2400" dirty="0" smtClean="0"/>
              <a:t>, </a:t>
            </a:r>
            <a:r>
              <a:rPr lang="hu-HU" sz="2400" dirty="0" err="1" smtClean="0"/>
              <a:t>police.hu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42910" y="4143380"/>
            <a:ext cx="800105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A </a:t>
            </a:r>
            <a:r>
              <a:rPr lang="hu-HU" sz="2400" b="1" dirty="0"/>
              <a:t>legtöbben telefonon sem kaptak tájékoztatást </a:t>
            </a:r>
            <a:r>
              <a:rPr lang="hu-HU" sz="2400" dirty="0"/>
              <a:t>az illetékesektől (például az autópálya-kezelő ügyeletétől vagy az állami közútkezelőtől), mert náluk is </a:t>
            </a:r>
            <a:r>
              <a:rPr lang="hu-HU" sz="2400" b="1" dirty="0"/>
              <a:t>túl voltak terhelve a vonalak </a:t>
            </a:r>
            <a:r>
              <a:rPr lang="hu-HU" sz="2400" dirty="0"/>
              <a:t>vagy nem rendelkeztek pontos adatokkal a közlekedési nehézségekről.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57554" y="285728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DOMINO EFFECT?</a:t>
            </a:r>
            <a:endParaRPr lang="hu-HU" sz="4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00298" y="6215082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SEGÉLYHÍVÓK?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60"/>
            <a:ext cx="63246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000364" y="21429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MOBIL </a:t>
            </a:r>
            <a:r>
              <a:rPr lang="hu-HU" sz="4800" dirty="0" err="1" smtClean="0"/>
              <a:t>vs</a:t>
            </a:r>
            <a:r>
              <a:rPr lang="hu-HU" sz="4800" smtClean="0"/>
              <a:t> OKF?</a:t>
            </a:r>
            <a:endParaRPr lang="hu-HU" sz="4800" dirty="0"/>
          </a:p>
        </p:txBody>
      </p:sp>
      <p:sp>
        <p:nvSpPr>
          <p:cNvPr id="5" name="Téglalap 4"/>
          <p:cNvSpPr/>
          <p:nvPr/>
        </p:nvSpPr>
        <p:spPr>
          <a:xfrm>
            <a:off x="1000100" y="2357430"/>
            <a:ext cx="6429420" cy="78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pic>
        <p:nvPicPr>
          <p:cNvPr id="27650" name="Picture 2" descr="http://onproductmanagement.net/wp-content/uploads/2010/10/why-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598196" cy="471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500298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Hozzászólások</a:t>
            </a:r>
            <a:endParaRPr lang="hu-HU" sz="4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1428736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A mobil hálózatokban a tápellátás kiesése (Borsod, Hajdú-Bihar és Szabolcs-Szatmár megyékben) jelentős zavarokat okozott a szolgáltatásokban.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Az EDR csak a mentők és rendőrség között működött, a rendőrség és katasztrófavédelem között nem, a kommunikáció csak mobilon keresztül volt lehetséges.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Az MTVA nem kapott felhatalmazást se a részletes és aktuális tájékoztatásra, se a riasztásra! (ne feledjük, ünnepnap volt!)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 112 hívások bedugultak, a hívások a </a:t>
            </a:r>
            <a:r>
              <a:rPr lang="hu-HU" sz="2400" dirty="0" err="1" smtClean="0"/>
              <a:t>Bp-i</a:t>
            </a:r>
            <a:r>
              <a:rPr lang="hu-HU" sz="2400" dirty="0" smtClean="0"/>
              <a:t> központba futottak, azokat nem lehetett kezelni!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 Győri </a:t>
            </a:r>
            <a:r>
              <a:rPr lang="hu-HU" sz="2400" dirty="0" err="1" smtClean="0"/>
              <a:t>Ozone</a:t>
            </a:r>
            <a:r>
              <a:rPr lang="hu-HU" sz="2400" dirty="0" smtClean="0"/>
              <a:t> rádió folyamatosan 48 órában tájékoztatott , segített….. felajánlotta a tájékoztatás lehetőségét a „hivatalos szerveknek”……NEM ÉLTEK VELE! 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500298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Véleménye</a:t>
            </a:r>
            <a:r>
              <a:rPr lang="hu-HU" sz="4800" dirty="0" smtClean="0"/>
              <a:t>k</a:t>
            </a:r>
            <a:endParaRPr lang="hu-HU" sz="4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2910" y="1500174"/>
            <a:ext cx="77153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b="1" dirty="0" smtClean="0"/>
              <a:t>Minden szervezet a saját dolgával volt elfoglalva….. ……(hibaelhárítás, gyors döntéshozatal, intézkedések, mozgósítás, mentés….) </a:t>
            </a:r>
          </a:p>
          <a:p>
            <a:pPr>
              <a:buFont typeface="Wingdings" pitchFamily="2" charset="2"/>
              <a:buChar char="Ø"/>
            </a:pPr>
            <a:endParaRPr lang="hu-HU" sz="2400" b="1" dirty="0" smtClean="0"/>
          </a:p>
          <a:p>
            <a:pPr>
              <a:buFont typeface="Wingdings" pitchFamily="2" charset="2"/>
              <a:buChar char="Ø"/>
            </a:pPr>
            <a:r>
              <a:rPr lang="hu-HU" sz="2400" b="1" dirty="0" smtClean="0"/>
              <a:t>Minden szervezet csak a saját erőforrásaira (humán, eszköz, kommunikáció stb.) támaszkodhatott….</a:t>
            </a:r>
          </a:p>
          <a:p>
            <a:pPr>
              <a:buFont typeface="Wingdings" pitchFamily="2" charset="2"/>
              <a:buChar char="Ø"/>
            </a:pPr>
            <a:endParaRPr lang="hu-HU" sz="2400" b="1" dirty="0" smtClean="0"/>
          </a:p>
          <a:p>
            <a:pPr>
              <a:buFont typeface="Wingdings" pitchFamily="2" charset="2"/>
              <a:buChar char="Ø"/>
            </a:pPr>
            <a:r>
              <a:rPr lang="hu-HU" sz="2400" b="1" dirty="0" smtClean="0"/>
              <a:t>Minden szervezet az összes költséget maga finanszírozta…..(nem volt kihirdetett veszélyhelyzet)!</a:t>
            </a:r>
          </a:p>
          <a:p>
            <a:pPr>
              <a:buFont typeface="Wingdings" pitchFamily="2" charset="2"/>
              <a:buChar char="Ø"/>
            </a:pPr>
            <a:endParaRPr lang="hu-HU" sz="2400" b="1" dirty="0" smtClean="0"/>
          </a:p>
          <a:p>
            <a:pPr>
              <a:buFont typeface="Wingdings" pitchFamily="2" charset="2"/>
              <a:buChar char="Ø"/>
            </a:pPr>
            <a:r>
              <a:rPr lang="hu-HU" sz="2400" b="1" dirty="0" smtClean="0"/>
              <a:t>Minden szervezet panaszkodott: 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NEM VOLT KORMÁNYZATI SZINTŰ KOORDINÁCIÓ, NEM VOLT INFORMÁCIÓ! HIÁNYOZTAK A HORIZONTÁLIS ÉS VERTIKÁLIS KOMMUNIKÁCIÓS CSATORNÁK!</a:t>
            </a:r>
          </a:p>
          <a:p>
            <a:pPr>
              <a:buFont typeface="Wingdings" pitchFamily="2" charset="2"/>
              <a:buChar char="Ø"/>
            </a:pP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500298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Következtetések</a:t>
            </a:r>
            <a:endParaRPr lang="hu-HU" sz="4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00100" y="1285860"/>
            <a:ext cx="7143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Hiányzik</a:t>
            </a:r>
            <a:r>
              <a:rPr lang="hu-HU" sz="3200" b="1" dirty="0" smtClean="0"/>
              <a:t> egy egységes, átgondolt és szervezett válságreagálási kommunikációs terv veszélyhelyzetek kezelésére!</a:t>
            </a:r>
          </a:p>
          <a:p>
            <a:endParaRPr lang="hu-HU" sz="3200" b="1" dirty="0" smtClean="0"/>
          </a:p>
          <a:p>
            <a:r>
              <a:rPr lang="hu-HU" sz="3200" b="1" dirty="0" smtClean="0">
                <a:solidFill>
                  <a:srgbClr val="FF0000"/>
                </a:solidFill>
              </a:rPr>
              <a:t>Hiányoznak</a:t>
            </a:r>
            <a:r>
              <a:rPr lang="hu-HU" sz="3200" b="1" dirty="0" smtClean="0"/>
              <a:t> a szabályozások!</a:t>
            </a:r>
          </a:p>
          <a:p>
            <a:endParaRPr lang="hu-HU" sz="3200" b="1" dirty="0" smtClean="0"/>
          </a:p>
          <a:p>
            <a:r>
              <a:rPr lang="hu-HU" sz="3200" b="1" dirty="0" smtClean="0">
                <a:solidFill>
                  <a:srgbClr val="FF0000"/>
                </a:solidFill>
              </a:rPr>
              <a:t>Hiányoznak </a:t>
            </a:r>
            <a:r>
              <a:rPr lang="hu-HU" sz="3200" b="1" dirty="0" smtClean="0"/>
              <a:t>a felelősök!</a:t>
            </a:r>
          </a:p>
          <a:p>
            <a:endParaRPr lang="hu-HU" sz="3200" b="1" dirty="0" smtClean="0"/>
          </a:p>
          <a:p>
            <a:r>
              <a:rPr lang="hu-HU" sz="3200" b="1" dirty="0" smtClean="0">
                <a:solidFill>
                  <a:srgbClr val="FF0000"/>
                </a:solidFill>
              </a:rPr>
              <a:t>Hiányoznak</a:t>
            </a:r>
            <a:r>
              <a:rPr lang="hu-HU" sz="3200" b="1" dirty="0" smtClean="0"/>
              <a:t> a pénzügyi források!</a:t>
            </a:r>
          </a:p>
          <a:p>
            <a:endParaRPr lang="hu-HU" sz="3200" b="1" dirty="0" smtClean="0"/>
          </a:p>
          <a:p>
            <a:endParaRPr lang="hu-HU" sz="3200" b="1" dirty="0" smtClean="0"/>
          </a:p>
          <a:p>
            <a:endParaRPr lang="hu-HU" sz="3200" b="1" dirty="0" smtClean="0"/>
          </a:p>
          <a:p>
            <a:endParaRPr lang="hu-HU" sz="3200" b="1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 smtClean="0"/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500298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….és végül…..</a:t>
            </a:r>
            <a:endParaRPr lang="hu-HU" sz="4800" dirty="0"/>
          </a:p>
        </p:txBody>
      </p:sp>
      <p:pic>
        <p:nvPicPr>
          <p:cNvPr id="2050" name="Picture 2" descr="http://4.bp.blogspot.com/-KVD1_rZKeG8/TdDjA3fnUwI/AAAAAAAAAUo/yMWeYrOmq1M/s1600/3maj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076993" cy="4143404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785918" y="557214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…..még meddig?……és milyen áron?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572000" y="571480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  TÉNYEK</a:t>
            </a:r>
            <a:endParaRPr lang="hu-HU" sz="4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5786" y="2214554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/>
              <a:t>A </a:t>
            </a:r>
            <a:r>
              <a:rPr lang="hu-HU" sz="2800" b="1" dirty="0"/>
              <a:t>2013 márciusi rendkívüli időjárás</a:t>
            </a:r>
            <a:r>
              <a:rPr lang="hu-HU" sz="2800" dirty="0"/>
              <a:t> során március 14-én délután hirtelen jött </a:t>
            </a:r>
            <a:r>
              <a:rPr lang="hu-HU" sz="2800" b="1" dirty="0"/>
              <a:t>lehűlés</a:t>
            </a:r>
            <a:r>
              <a:rPr lang="hu-HU" sz="2800" dirty="0"/>
              <a:t>, </a:t>
            </a:r>
            <a:r>
              <a:rPr lang="hu-HU" sz="2800" b="1" dirty="0"/>
              <a:t>havazás </a:t>
            </a:r>
            <a:r>
              <a:rPr lang="hu-HU" sz="2800" dirty="0"/>
              <a:t>és </a:t>
            </a:r>
            <a:r>
              <a:rPr lang="hu-HU" sz="2800" b="1" dirty="0"/>
              <a:t>viharos szél</a:t>
            </a:r>
            <a:r>
              <a:rPr lang="hu-HU" sz="2800" dirty="0"/>
              <a:t> miatt </a:t>
            </a:r>
            <a:r>
              <a:rPr lang="hu-HU" sz="2800" b="1" dirty="0"/>
              <a:t>veszélyhelyzet</a:t>
            </a:r>
            <a:r>
              <a:rPr lang="hu-HU" sz="2800" dirty="0"/>
              <a:t> alakult ki Magyarországon. A Dunántúl középső sávjában valamint az ország északkeleti részében </a:t>
            </a:r>
            <a:r>
              <a:rPr lang="hu-HU" sz="2800" b="1" dirty="0"/>
              <a:t>az utak járhatatlanná váltak</a:t>
            </a:r>
            <a:r>
              <a:rPr lang="hu-HU" sz="2800" dirty="0"/>
              <a:t>, sok települést nem lehetett megközelíteni. Akadozott a vasúti közlekedés és az áramszolgáltatás is. </a:t>
            </a:r>
            <a:r>
              <a:rPr lang="hu-HU" sz="2800" b="1" dirty="0"/>
              <a:t>Több ezren rekedtek az utakon </a:t>
            </a:r>
            <a:r>
              <a:rPr lang="hu-HU" sz="2800" dirty="0"/>
              <a:t>köztük voltak, akik 24 órán keresztül nem kaptak segítséget.</a:t>
            </a:r>
          </a:p>
        </p:txBody>
      </p:sp>
      <p:pic>
        <p:nvPicPr>
          <p:cNvPr id="5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00166" y="4143380"/>
            <a:ext cx="65008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KÖSZÖNÖM A MEGTISZTELŐ FIGYELMET!</a:t>
            </a:r>
          </a:p>
          <a:p>
            <a:endParaRPr lang="hu-HU" dirty="0" smtClean="0"/>
          </a:p>
          <a:p>
            <a:pPr algn="ctr"/>
            <a:r>
              <a:rPr lang="hu-HU" dirty="0" err="1" smtClean="0"/>
              <a:t>maros.dora</a:t>
            </a:r>
            <a:r>
              <a:rPr lang="hu-HU" dirty="0" smtClean="0"/>
              <a:t>@</a:t>
            </a:r>
            <a:r>
              <a:rPr lang="hu-HU" dirty="0" err="1" smtClean="0"/>
              <a:t>kvk.uni-obuda.hu</a:t>
            </a:r>
            <a:endParaRPr lang="hu-HU" dirty="0"/>
          </a:p>
        </p:txBody>
      </p:sp>
      <p:pic>
        <p:nvPicPr>
          <p:cNvPr id="1026" name="Picture 2" descr="http://www.vasashoki.hu/wp-content/uploads/2011/03/ebreszto_12683_05581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6595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962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071802" y="571480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ELŐZMÉNYEK -</a:t>
            </a:r>
            <a:r>
              <a:rPr lang="hu-HU" sz="4400" b="1" dirty="0"/>
              <a:t> </a:t>
            </a:r>
            <a:r>
              <a:rPr lang="hu-HU" sz="4400" b="1" dirty="0" smtClean="0"/>
              <a:t>MK</a:t>
            </a:r>
            <a:endParaRPr lang="hu-H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71802" y="57148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ELŐZMÉNYEK -</a:t>
            </a:r>
            <a:r>
              <a:rPr lang="hu-HU" sz="4400" b="1" dirty="0"/>
              <a:t> </a:t>
            </a:r>
            <a:r>
              <a:rPr lang="hu-HU" sz="4400" b="1" dirty="0" smtClean="0"/>
              <a:t>MET</a:t>
            </a:r>
            <a:endParaRPr lang="hu-HU" sz="4400" b="1" dirty="0"/>
          </a:p>
        </p:txBody>
      </p:sp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57298"/>
            <a:ext cx="5429288" cy="511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14282" y="207167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Viharos északi szél</a:t>
            </a:r>
          </a:p>
          <a:p>
            <a:endParaRPr lang="hu-HU" sz="2400" dirty="0" smtClean="0"/>
          </a:p>
          <a:p>
            <a:r>
              <a:rPr lang="hu-HU" sz="2400" dirty="0" smtClean="0"/>
              <a:t>Havazás a Dunántúlon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85784" y="6488668"/>
            <a:ext cx="94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 </a:t>
            </a:r>
            <a:r>
              <a:rPr lang="hu-HU" dirty="0" smtClean="0">
                <a:hlinkClick r:id="rId4"/>
              </a:rPr>
              <a:t>    http://videotar.mtv.hu/Videok/2013/03/13/21/Idojaras_jelentes_2013_marcius_13_21_20.aspx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85861"/>
            <a:ext cx="7643866" cy="50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428728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4"/>
              </a:rPr>
              <a:t>http://www.facebook.com/orszagosmeteorologiaiszolgalat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57488" y="28572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MET március 14: 06.29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488" y="28572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MET március 14: 15.45</a:t>
            </a:r>
            <a:endParaRPr lang="hu-HU" sz="4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429552" cy="52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428728" y="64886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4"/>
              </a:rPr>
              <a:t>http://www.facebook.com/orszagosmeteorologiaiszolgalat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zabadriport.files.wordpress.com/2013/03/fotc3b3-koppc3a1n-viktor-mti_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85992"/>
            <a:ext cx="4643470" cy="3078944"/>
          </a:xfrm>
          <a:prstGeom prst="rect">
            <a:avLst/>
          </a:prstGeom>
          <a:noFill/>
        </p:spPr>
      </p:pic>
      <p:pic>
        <p:nvPicPr>
          <p:cNvPr id="4100" name="Picture 4" descr="http://hungarokamion.hu/wp-content/gallery/m1-autopalyan-ho-helyzet-130315/1088-m1-autopalyan-acs-es-mariapuszta-kozott-veszteglo-gepjarmuv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131316" cy="2571744"/>
          </a:xfrm>
          <a:prstGeom prst="rect">
            <a:avLst/>
          </a:prstGeom>
          <a:noFill/>
        </p:spPr>
      </p:pic>
      <p:pic>
        <p:nvPicPr>
          <p:cNvPr id="6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14282" y="4714884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Negyven </a:t>
            </a:r>
            <a:r>
              <a:rPr lang="hu-HU" sz="3200" dirty="0"/>
              <a:t>gépkocsi ütközött össze az M7-es autópályán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7488" y="28572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Balesetek… 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79078"/>
            <a:ext cx="7000924" cy="58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928926" y="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OKF március 15.: 06.56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84758"/>
            <a:ext cx="5214942" cy="61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04"/>
            <a:ext cx="5572132" cy="61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regi.hte.hu/data/upload/image/2009/HTE_logo_HU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794" cy="129711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57158" y="3143248"/>
            <a:ext cx="878684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 Pintér Sándor belügyminiszter csak március 15-én délelőtt rendelt el riadót</a:t>
            </a:r>
            <a:r>
              <a:rPr lang="hu-HU" sz="3200" dirty="0" smtClean="0"/>
              <a:t>,</a:t>
            </a:r>
            <a:r>
              <a:rPr lang="hu-HU" sz="3200" dirty="0"/>
              <a:t> </a:t>
            </a:r>
            <a:r>
              <a:rPr lang="hu-HU" sz="3200" dirty="0" smtClean="0"/>
              <a:t> azaz </a:t>
            </a:r>
            <a:r>
              <a:rPr lang="hu-HU" sz="3200" dirty="0"/>
              <a:t>magasabb készültségi szintet a belügyi </a:t>
            </a:r>
            <a:r>
              <a:rPr lang="hu-HU" sz="3200" dirty="0" smtClean="0"/>
              <a:t>szerveknél</a:t>
            </a:r>
            <a:r>
              <a:rPr lang="hu-HU" sz="3200" dirty="0"/>
              <a:t>,  </a:t>
            </a:r>
            <a:r>
              <a:rPr lang="hu-HU" sz="3200" dirty="0" smtClean="0"/>
              <a:t>a kormány</a:t>
            </a:r>
            <a:r>
              <a:rPr lang="hu-HU" sz="3200" dirty="0"/>
              <a:t> azonban veszélyhelyzetet </a:t>
            </a:r>
            <a:endParaRPr lang="hu-HU" sz="3200" dirty="0" smtClean="0"/>
          </a:p>
          <a:p>
            <a:pPr algn="ctr"/>
            <a:r>
              <a:rPr lang="hu-HU" sz="3200" dirty="0" smtClean="0"/>
              <a:t>egyáltalán </a:t>
            </a:r>
            <a:r>
              <a:rPr lang="hu-HU" sz="3200" dirty="0"/>
              <a:t>nem hirdetett ki. 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857488" y="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/>
              <a:t>RIADÓ!</a:t>
            </a:r>
            <a:endParaRPr lang="hu-H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423</Words>
  <Application>Microsoft Office PowerPoint</Application>
  <PresentationFormat>Diavetítés a képernyőre (4:3 oldalarány)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Veszélyhelyzeti kommunikáció élesben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KVK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Veszélyhelyzeti kommunikáció élesben</dc:title>
  <dc:creator>Dora</dc:creator>
  <cp:lastModifiedBy>Dora</cp:lastModifiedBy>
  <cp:revision>37</cp:revision>
  <dcterms:created xsi:type="dcterms:W3CDTF">2013-04-07T17:41:49Z</dcterms:created>
  <dcterms:modified xsi:type="dcterms:W3CDTF">2013-05-17T16:25:26Z</dcterms:modified>
</cp:coreProperties>
</file>