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6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2" r:id="rId3"/>
    <p:sldId id="263" r:id="rId4"/>
    <p:sldId id="264" r:id="rId5"/>
    <p:sldId id="260" r:id="rId6"/>
    <p:sldId id="265" r:id="rId7"/>
    <p:sldId id="270" r:id="rId8"/>
    <p:sldId id="271" r:id="rId9"/>
    <p:sldId id="274" r:id="rId10"/>
    <p:sldId id="267" r:id="rId11"/>
    <p:sldId id="268" r:id="rId12"/>
    <p:sldId id="269" r:id="rId13"/>
    <p:sldId id="275" r:id="rId14"/>
    <p:sldId id="277" r:id="rId15"/>
    <p:sldId id="278" r:id="rId16"/>
    <p:sldId id="261" r:id="rId17"/>
  </p:sldIdLst>
  <p:sldSz cx="9144000" cy="6858000" type="screen4x3"/>
  <p:notesSz cx="6884988" cy="10018713"/>
  <p:embeddedFontLst>
    <p:embeddedFont>
      <p:font typeface="ＭＳ Ｐゴシック" panose="020B0600070205080204" pitchFamily="34" charset="-128"/>
      <p:regular r:id="rId20"/>
    </p:embeddedFont>
    <p:embeddedFont>
      <p:font typeface="Ericsson Capital TT" panose="02000503000000020004" pitchFamily="2" charset="0"/>
      <p:regular r:id="rId21"/>
    </p:embeddedFont>
  </p:embeddedFontLst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86CF36-BFA9-4BB0-91B9-1B19D4CB6FFA}">
          <p14:sldIdLst>
            <p14:sldId id="259"/>
            <p14:sldId id="262"/>
            <p14:sldId id="263"/>
            <p14:sldId id="264"/>
            <p14:sldId id="260"/>
            <p14:sldId id="265"/>
            <p14:sldId id="270"/>
            <p14:sldId id="271"/>
            <p14:sldId id="274"/>
            <p14:sldId id="267"/>
            <p14:sldId id="268"/>
            <p14:sldId id="269"/>
            <p14:sldId id="275"/>
            <p14:sldId id="277"/>
            <p14:sldId id="278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5FF"/>
    <a:srgbClr val="9FB7D3"/>
    <a:srgbClr val="99CCFF"/>
    <a:srgbClr val="6A8FBF"/>
    <a:srgbClr val="00A9D4"/>
    <a:srgbClr val="007B78"/>
    <a:srgbClr val="89BA17"/>
    <a:srgbClr val="FABB00"/>
    <a:srgbClr val="F08A00"/>
    <a:srgbClr val="E32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636" autoAdjust="0"/>
    <p:restoredTop sz="92443" autoAdjust="0"/>
  </p:normalViewPr>
  <p:slideViewPr>
    <p:cSldViewPr snapToGrid="0" snapToObjects="1">
      <p:cViewPr varScale="1">
        <p:scale>
          <a:sx n="115" d="100"/>
          <a:sy n="115" d="100"/>
        </p:scale>
        <p:origin x="-1814" y="-82"/>
      </p:cViewPr>
      <p:guideLst>
        <p:guide orient="horz" pos="1136"/>
        <p:guide orient="horz" pos="4110"/>
        <p:guide orient="horz" pos="151"/>
        <p:guide orient="horz" pos="2449"/>
        <p:guide orient="horz" pos="3566"/>
        <p:guide orient="horz" pos="2545"/>
        <p:guide orient="horz" pos="3845"/>
        <p:guide pos="4969"/>
        <p:guide pos="1941"/>
        <p:guide pos="3818"/>
        <p:guide pos="3727"/>
        <p:guide pos="2834"/>
        <p:guide pos="2926"/>
        <p:guide pos="248"/>
        <p:guide pos="2034"/>
        <p:guide pos="2879"/>
        <p:guide pos="2676"/>
        <p:guide pos="3084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28"/>
    </p:cViewPr>
  </p:sorterViewPr>
  <p:notesViewPr>
    <p:cSldViewPr snapToGrid="0" snapToObjects="1">
      <p:cViewPr varScale="1">
        <p:scale>
          <a:sx n="64" d="100"/>
          <a:sy n="64" d="100"/>
        </p:scale>
        <p:origin x="-3414" y="-126"/>
      </p:cViewPr>
      <p:guideLst>
        <p:guide orient="horz" pos="3155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/>
            </a:lvl1pPr>
          </a:lstStyle>
          <a:p>
            <a:r>
              <a:rPr lang="en-US" sz="1200" smtClean="0"/>
              <a:t> </a:t>
            </a:r>
            <a:endParaRPr lang="en-US" sz="1200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900" y="0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r>
              <a:rPr lang="en-US" sz="1200" smtClean="0"/>
              <a:t>2015-04-03 </a:t>
            </a:r>
            <a:endParaRPr lang="en-US" sz="1200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6038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/>
            </a:lvl1pPr>
          </a:lstStyle>
          <a:p>
            <a:r>
              <a:rPr lang="en-US" sz="1200" smtClean="0"/>
              <a:t> </a:t>
            </a:r>
            <a:endParaRPr lang="en-US" sz="1200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900" y="9516038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fld id="{4ECEF30E-552D-42ED-82CA-C73F83CA10A8}" type="slidenum">
              <a:rPr lang="en-US" sz="120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558323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2015-04-03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2353D-F306-481A-B3D0-C36CE0BF9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07038" cy="4508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5733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2015-04-03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52BA4-1CF5-4814-A1B2-75200E772796}" type="slidenum">
              <a:rPr lang="en-US" smtClean="0"/>
              <a:t>1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2015-04-03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A7D440-99A7-4290-BBDD-D5CECA743FFA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4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CDMA alapok</a:t>
            </a:r>
          </a:p>
          <a:p>
            <a:r>
              <a:rPr lang="hu-HU" dirty="0" smtClean="0"/>
              <a:t>Soft handover</a:t>
            </a:r>
          </a:p>
          <a:p>
            <a:r>
              <a:rPr lang="hu-HU" dirty="0" smtClean="0"/>
              <a:t>Teljesítményszabályozás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2015-04-03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2353D-F306-481A-B3D0-C36CE0BF956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248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CDMA alapok</a:t>
            </a:r>
          </a:p>
          <a:p>
            <a:r>
              <a:rPr lang="hu-HU" dirty="0" smtClean="0"/>
              <a:t>Soft handover</a:t>
            </a:r>
          </a:p>
          <a:p>
            <a:r>
              <a:rPr lang="hu-HU" dirty="0" smtClean="0"/>
              <a:t>Teljesítményszabályozás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2015-04-03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2353D-F306-481A-B3D0-C36CE0BF956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248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CDMA alapok</a:t>
            </a:r>
          </a:p>
          <a:p>
            <a:r>
              <a:rPr lang="hu-HU" dirty="0" smtClean="0"/>
              <a:t>Soft handover</a:t>
            </a:r>
          </a:p>
          <a:p>
            <a:r>
              <a:rPr lang="hu-HU" dirty="0" smtClean="0"/>
              <a:t>Teljesítményszabályozás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2015-04-03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2353D-F306-481A-B3D0-C36CE0BF956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248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2015-01-15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0B43AA-176C-4A08-9388-0E94A26EF1AB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98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2015-01-15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77122E-7C69-4F9F-BA8B-8A41B591A0E1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20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2015-04-03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06632A-081B-4374-B74A-C83CC661B8A5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4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LeftInfo"/>
          <p:cNvSpPr txBox="1">
            <a:spLocks noChangeArrowheads="1"/>
          </p:cNvSpPr>
          <p:nvPr/>
        </p:nvSpPr>
        <p:spPr bwMode="auto">
          <a:xfrm>
            <a:off x="-1514475" y="2828876"/>
            <a:ext cx="14763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Slide title</a:t>
            </a: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70 pt</a:t>
            </a: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9FB7D3"/>
                </a:solidFill>
              </a:rPr>
              <a:t>CAPITALS</a:t>
            </a:r>
            <a:endParaRPr lang="en-US" sz="1200" dirty="0">
              <a:solidFill>
                <a:srgbClr val="9FB7D3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Slide </a:t>
            </a:r>
            <a:r>
              <a:rPr lang="en-US" sz="1200" dirty="0">
                <a:solidFill>
                  <a:srgbClr val="FFFFFF"/>
                </a:solidFill>
              </a:rPr>
              <a:t>subtitle </a:t>
            </a:r>
          </a:p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minimum 30 pt</a:t>
            </a:r>
          </a:p>
          <a:p>
            <a:pPr algn="r">
              <a:spcBef>
                <a:spcPct val="0"/>
              </a:spcBef>
            </a:pP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6" name="Logo2011" descr="ERI_UF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2000" y="432000"/>
            <a:ext cx="1027112" cy="900113"/>
          </a:xfrm>
          <a:prstGeom prst="rect">
            <a:avLst/>
          </a:prstGeom>
          <a:noFill/>
        </p:spPr>
      </p:pic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3699" y="5137200"/>
            <a:ext cx="8355014" cy="1386001"/>
          </a:xfrm>
        </p:spPr>
        <p:txBody>
          <a:bodyPr anchor="b" anchorCtr="0"/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charset="0"/>
              <a:buNone/>
              <a:defRPr sz="3000" baseline="0">
                <a:latin typeface="+mn-lt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subtitle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3700" y="1808709"/>
            <a:ext cx="8351839" cy="2839491"/>
          </a:xfrm>
        </p:spPr>
        <p:txBody>
          <a:bodyPr anchor="ctr">
            <a:normAutofit/>
          </a:bodyPr>
          <a:lstStyle>
            <a:lvl1pPr>
              <a:lnSpc>
                <a:spcPct val="75000"/>
              </a:lnSpc>
              <a:defRPr sz="7000">
                <a:latin typeface="Ericsson Capital TT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93700" y="4010025"/>
            <a:ext cx="8355013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1" y="1795463"/>
            <a:ext cx="8355012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Content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645025" y="4010025"/>
            <a:ext cx="4103688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393700" y="4010025"/>
            <a:ext cx="4105275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396875" y="1795463"/>
            <a:ext cx="8351838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content parts over conte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93700" y="4010025"/>
            <a:ext cx="8355013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645025" y="1795463"/>
            <a:ext cx="4103688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396875" y="1795463"/>
            <a:ext cx="4102100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4645025" y="4013200"/>
            <a:ext cx="4100513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4645025" y="1795463"/>
            <a:ext cx="4100513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393700" y="1795463"/>
            <a:ext cx="4098925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3"/>
          </p:nvPr>
        </p:nvSpPr>
        <p:spPr>
          <a:xfrm>
            <a:off x="4648200" y="1795463"/>
            <a:ext cx="4100513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396875" y="4013200"/>
            <a:ext cx="4098925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396875" y="1795463"/>
            <a:ext cx="4098925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/>
          </p:nvPr>
        </p:nvSpPr>
        <p:spPr>
          <a:xfrm>
            <a:off x="4648200" y="4022725"/>
            <a:ext cx="4100513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396875" y="4022725"/>
            <a:ext cx="4098925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4648200" y="1804988"/>
            <a:ext cx="4100513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396875" y="1804988"/>
            <a:ext cx="4098925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11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3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037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96875" y="1800000"/>
            <a:ext cx="8351839" cy="385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2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4645025" y="1795464"/>
            <a:ext cx="4100513" cy="42846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393700" y="1795463"/>
            <a:ext cx="4098925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2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061075" y="1800225"/>
            <a:ext cx="2687638" cy="4724399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228975" y="1800225"/>
            <a:ext cx="2687638" cy="4724399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0" y="1800225"/>
            <a:ext cx="2687638" cy="4724399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0" y="1800225"/>
            <a:ext cx="4105275" cy="47244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7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1" y="1800225"/>
            <a:ext cx="3854450" cy="47244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3854449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4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643438" y="1800225"/>
            <a:ext cx="4105275" cy="47244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3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643438" y="1800225"/>
            <a:ext cx="4105275" cy="47244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45025" y="239713"/>
            <a:ext cx="3243263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0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 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643438" y="3545840"/>
            <a:ext cx="4105275" cy="2978785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43438" y="1797524"/>
            <a:ext cx="4105275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6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LeftInfo"/>
          <p:cNvSpPr txBox="1">
            <a:spLocks noChangeArrowheads="1"/>
          </p:cNvSpPr>
          <p:nvPr/>
        </p:nvSpPr>
        <p:spPr bwMode="auto">
          <a:xfrm>
            <a:off x="-1886857" y="438151"/>
            <a:ext cx="1764294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Slide title </a:t>
            </a: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44 pt</a:t>
            </a: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Text and bullet level 1</a:t>
            </a: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 minimum 24 pt</a:t>
            </a: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Bullets level 2-5</a:t>
            </a: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minimum 20 pt</a:t>
            </a: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/>
            <a:endParaRPr lang="en-US" sz="800" noProof="0" dirty="0" smtClean="0">
              <a:solidFill>
                <a:schemeClr val="bg1"/>
              </a:solidFill>
            </a:endParaRPr>
          </a:p>
          <a:p>
            <a:pPr algn="r"/>
            <a:endParaRPr lang="en-US" sz="800" noProof="0" dirty="0" smtClean="0">
              <a:solidFill>
                <a:schemeClr val="bg1"/>
              </a:solidFill>
            </a:endParaRPr>
          </a:p>
          <a:p>
            <a:pPr algn="r"/>
            <a:endParaRPr lang="en-US" sz="800" noProof="0" dirty="0" smtClean="0">
              <a:solidFill>
                <a:schemeClr val="bg1"/>
              </a:solidFill>
            </a:endParaRPr>
          </a:p>
          <a:p>
            <a:r>
              <a:rPr lang="en-US" sz="500" noProof="0" dirty="0" smtClean="0">
                <a:solidFill>
                  <a:srgbClr val="9FB7D3"/>
                </a:solidFill>
                <a:latin typeface="+mn-lt"/>
              </a:rPr>
              <a:t>Characters for Embedded font:</a:t>
            </a:r>
            <a:br>
              <a:rPr lang="en-US" sz="500" noProof="0" dirty="0" smtClean="0">
                <a:solidFill>
                  <a:srgbClr val="9FB7D3"/>
                </a:solidFill>
                <a:latin typeface="+mn-lt"/>
              </a:rPr>
            </a:br>
            <a:r>
              <a:rPr lang="en-US" sz="500" noProof="0" dirty="0" smtClean="0">
                <a:solidFill>
                  <a:srgbClr val="9FB7D3"/>
                </a:solidFill>
                <a:latin typeface="Ericsson Capital TT" pitchFamily="2" charset="0"/>
              </a:rPr>
              <a:t>!"#$%&amp;'()*+,-./0123456789:;&lt;=&gt;?@ABCDEFGHIJKLMNOPQRSTUVWXYZ[\]^_`abcdefghijklmnopqrstuvwxyz{|}~¡¢£¤¥¦§¨©ª«¬®¯°±²³´¶·¸¹º»¼½ÀÁÂÃÄÅÆÇÈËÌÍÎÏÐÑÒÓÔÕÖ×ØÙÚÛÜÝÞßàáâãäåæçèéêëìíîïðñòóôõö÷øùúûüýþÿĀāĂăąĆćĊċČĎďĐđĒĖėĘęĚěĞğĠġĢģĪīĮįİıĶķĹĺĻļĽľŁłŃńŅņŇňŌŐőŒœŔŕŖŗŘřŚśŞşŠšŢţŤťŪūŮůŰűŲųŴŵŶŷŸŹźŻżŽžƒȘșˆˇ˘˙˚˛˜˝ẀẁẃẄẅỲỳ–—‘’‚“”„†‡•…‰‹›⁄€™ĀĀĂĂĄĄĆĆĊĊČČĎĎĐĐĒĒĖĖĘĘĚĚĞĞĠĠĢĢĪĪĮĮİĶĶĹĹĻĻĽĽŃŃŅŅŇŇŌŌŐŐŔŔŖŖŘŘŚŚŞŞŢŢŤŤŪŪŮŮŰŰŲŲŴŴŶŶŹŹŻŻȘș−≤≥ﬁﬂ</a:t>
            </a:r>
            <a:endParaRPr lang="en-US" sz="500" i="1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endParaRPr lang="en-US" sz="500" i="1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r>
              <a:rPr lang="en-US" sz="500" noProof="0" dirty="0" smtClean="0">
                <a:solidFill>
                  <a:srgbClr val="9FB7D3"/>
                </a:solidFill>
                <a:latin typeface="Ericsson Capital TT" pitchFamily="2" charset="0"/>
              </a:rPr>
              <a:t>ΆΈΉΊΌΎΏΐΑΒΓΕΖΗΘΙΚΛΜΝΞΟΠΡΣΤΥΦΧΨΪΫΆΈΉΊΰαβγδεζηθικλνξορςΣΤΥΦΧΨΩΪΫΌΎΏ</a:t>
            </a:r>
            <a:endParaRPr lang="en-US" sz="500" i="1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r>
              <a:rPr lang="en-US" sz="500" noProof="0" dirty="0" smtClean="0">
                <a:solidFill>
                  <a:srgbClr val="9FB7D3"/>
                </a:solidFill>
                <a:latin typeface="Ericsson Capital TT" pitchFamily="2" charset="0"/>
              </a:rPr>
              <a:t>ЁЂЃЄЅІЇЈЉЊЋЌЎЏАБВГДЕЖЗИЙКЛМНОПРСТУФХЦЧШЩЪЫЬЭЮЯАБВГДЕЖЗИЙКЛМНОПРСТУФХЦЧШЩЪЫЬЭЮЯЁЂЃЄЅІЇЈЉЊЋЌЎЏѢѢѲѲѴѴҐҐәǽẀẁẂẃẄẅỲỳ№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500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5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1400" noProof="0" dirty="0" smtClean="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chemeClr val="bg1"/>
                </a:solidFill>
              </a:rPr>
              <a:t>Do not add objects or text in the footer area</a:t>
            </a:r>
            <a:endParaRPr lang="en-US" sz="1200" noProof="0" dirty="0">
              <a:solidFill>
                <a:schemeClr val="bg1"/>
              </a:solidFill>
            </a:endParaRPr>
          </a:p>
        </p:txBody>
      </p:sp>
      <p:pic>
        <p:nvPicPr>
          <p:cNvPr id="9" name="Econ2011" descr="ECON_RGB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16001" y="360000"/>
            <a:ext cx="444500" cy="588962"/>
          </a:xfrm>
          <a:prstGeom prst="rect">
            <a:avLst/>
          </a:prstGeom>
          <a:noFill/>
        </p:spPr>
      </p:pic>
      <p:sp>
        <p:nvSpPr>
          <p:cNvPr id="21523" name="txtfooterCopy"/>
          <p:cNvSpPr txBox="1">
            <a:spLocks noChangeArrowheads="1"/>
          </p:cNvSpPr>
          <p:nvPr/>
        </p:nvSpPr>
        <p:spPr bwMode="auto">
          <a:xfrm>
            <a:off x="395288" y="6524625"/>
            <a:ext cx="7399338" cy="215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/>
          <a:p>
            <a:pPr algn="l"/>
            <a:r>
              <a:rPr lang="en-US" sz="800" b="0" i="0" u="none" smtClean="0">
                <a:solidFill>
                  <a:srgbClr val="87888A"/>
                </a:solidFill>
              </a:rPr>
              <a:t>Ericsson Internal  |  2015-04-03  |  Page </a:t>
            </a:r>
            <a:fld id="{B103D3AE-09EF-4F35-AEC6-AFF002894BB3}" type="slidenum">
              <a:rPr lang="en-US" sz="800" b="0" i="0" u="none" smtClean="0">
                <a:solidFill>
                  <a:srgbClr val="87888A"/>
                </a:solidFill>
              </a:rPr>
              <a:t>‹#›</a:t>
            </a:fld>
            <a:endParaRPr lang="en-US" sz="800" b="0" i="0" u="none" dirty="0">
              <a:solidFill>
                <a:srgbClr val="87888A"/>
              </a:solidFill>
            </a:endParaRPr>
          </a:p>
        </p:txBody>
      </p:sp>
      <p:sp>
        <p:nvSpPr>
          <p:cNvPr id="21507" name="Content_SM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800000"/>
            <a:ext cx="8351839" cy="38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393701" y="239713"/>
            <a:ext cx="7494588" cy="108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Add Header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700" r:id="rId3"/>
    <p:sldLayoutId id="2147483681" r:id="rId4"/>
    <p:sldLayoutId id="2147483680" r:id="rId5"/>
    <p:sldLayoutId id="2147483699" r:id="rId6"/>
    <p:sldLayoutId id="2147483696" r:id="rId7"/>
    <p:sldLayoutId id="2147483698" r:id="rId8"/>
    <p:sldLayoutId id="2147483697" r:id="rId9"/>
    <p:sldLayoutId id="2147483685" r:id="rId10"/>
    <p:sldLayoutId id="2147483686" r:id="rId11"/>
    <p:sldLayoutId id="2147483687" r:id="rId12"/>
    <p:sldLayoutId id="2147483682" r:id="rId13"/>
    <p:sldLayoutId id="2147483683" r:id="rId14"/>
    <p:sldLayoutId id="2147483684" r:id="rId15"/>
    <p:sldLayoutId id="2147483688" r:id="rId16"/>
    <p:sldLayoutId id="2147483695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9pPr>
    </p:titleStyle>
    <p:bodyStyle>
      <a:lvl1pPr marL="176213" indent="-176213" algn="l" rtl="0" eaLnBrk="1" fontAlgn="base" hangingPunct="1">
        <a:spcBef>
          <a:spcPct val="20000"/>
        </a:spcBef>
        <a:spcAft>
          <a:spcPct val="0"/>
        </a:spcAft>
        <a:buClr>
          <a:srgbClr val="00A9D4"/>
        </a:buClr>
        <a:buFont typeface="Arial" charset="0"/>
        <a:buChar char="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78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–"/>
        <a:defRPr sz="2000">
          <a:solidFill>
            <a:schemeClr val="tx1"/>
          </a:solidFill>
          <a:latin typeface="+mn-lt"/>
        </a:defRPr>
      </a:lvl2pPr>
      <a:lvl3pPr marL="892175" indent="-179388" algn="l" rtl="0" eaLnBrk="1" fontAlgn="base" hangingPunct="1">
        <a:spcBef>
          <a:spcPct val="20000"/>
        </a:spcBef>
        <a:spcAft>
          <a:spcPct val="0"/>
        </a:spcAft>
        <a:buClr>
          <a:srgbClr val="92CCE5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3pPr>
      <a:lvl4pPr marL="125253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-"/>
        <a:defRPr sz="2000">
          <a:solidFill>
            <a:schemeClr val="tx1"/>
          </a:solidFill>
          <a:latin typeface="+mn-lt"/>
        </a:defRPr>
      </a:lvl4pPr>
      <a:lvl5pPr marL="16144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5pPr>
      <a:lvl6pPr marL="20716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6pPr>
      <a:lvl7pPr marL="25288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7pPr>
      <a:lvl8pPr marL="29860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8pPr>
      <a:lvl9pPr marL="34432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3G, 4G, 5g ...?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u-HU" sz="2400" dirty="0" smtClean="0"/>
              <a:t>Turányi Zoltán Richárd</a:t>
            </a:r>
          </a:p>
          <a:p>
            <a:pPr>
              <a:lnSpc>
                <a:spcPct val="100000"/>
              </a:lnSpc>
            </a:pPr>
            <a:r>
              <a:rPr lang="hu-HU" sz="1600" dirty="0" smtClean="0"/>
              <a:t>Expert of Network Features and Control Architectures</a:t>
            </a:r>
          </a:p>
          <a:p>
            <a:pPr>
              <a:lnSpc>
                <a:spcPct val="100000"/>
              </a:lnSpc>
            </a:pPr>
            <a:r>
              <a:rPr lang="hu-HU" sz="1600" dirty="0" smtClean="0"/>
              <a:t>Ericsson Research, Budapest</a:t>
            </a:r>
          </a:p>
          <a:p>
            <a:pPr>
              <a:lnSpc>
                <a:spcPct val="100000"/>
              </a:lnSpc>
            </a:pPr>
            <a:r>
              <a:rPr lang="hu-HU" sz="1600" dirty="0" smtClean="0"/>
              <a:t>2015. április 11.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Csomagkapcsolás!!!</a:t>
            </a:r>
          </a:p>
          <a:p>
            <a:r>
              <a:rPr lang="hu-HU" dirty="0" smtClean="0"/>
              <a:t>Egy kód, időosztásos mód</a:t>
            </a:r>
          </a:p>
          <a:p>
            <a:pPr lvl="1"/>
            <a:r>
              <a:rPr lang="hu-HU" dirty="0" smtClean="0"/>
              <a:t>Bázisállomás időzít</a:t>
            </a:r>
          </a:p>
          <a:p>
            <a:pPr lvl="1"/>
            <a:r>
              <a:rPr lang="hu-HU" dirty="0" smtClean="0"/>
              <a:t>Nincs „soft handover”</a:t>
            </a:r>
          </a:p>
          <a:p>
            <a:r>
              <a:rPr lang="hu-HU" dirty="0" smtClean="0"/>
              <a:t>Miért jobb mégis?</a:t>
            </a:r>
          </a:p>
          <a:p>
            <a:pPr lvl="1"/>
            <a:r>
              <a:rPr lang="hu-HU" dirty="0" smtClean="0"/>
              <a:t>HARQ</a:t>
            </a:r>
          </a:p>
          <a:p>
            <a:pPr lvl="1"/>
            <a:r>
              <a:rPr lang="hu-HU" dirty="0" smtClean="0"/>
              <a:t>Opportunisztikus ütemező</a:t>
            </a:r>
          </a:p>
          <a:p>
            <a:r>
              <a:rPr lang="hu-HU" dirty="0" smtClean="0"/>
              <a:t>És még: MIMO</a:t>
            </a:r>
          </a:p>
          <a:p>
            <a:pPr lvl="1"/>
            <a:r>
              <a:rPr lang="hu-HU" dirty="0" smtClean="0"/>
              <a:t>tér-diverzitás</a:t>
            </a:r>
            <a:endParaRPr lang="hu-HU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2005: </a:t>
            </a:r>
            <a:r>
              <a:rPr lang="hu-HU" dirty="0" smtClean="0"/>
              <a:t>3.5G - HSPA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9878" y="4917514"/>
            <a:ext cx="4102405" cy="193899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spcBef>
                <a:spcPts val="0"/>
              </a:spcBef>
            </a:pPr>
            <a:r>
              <a:rPr lang="hu-HU" sz="1200" dirty="0"/>
              <a:t>HSPA </a:t>
            </a:r>
            <a:r>
              <a:rPr lang="en-US" sz="1200" dirty="0"/>
              <a:t>= High Speed Packet Access = 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	</a:t>
            </a:r>
            <a:r>
              <a:rPr lang="en-US" sz="1200" dirty="0" err="1"/>
              <a:t>Nagysebess</a:t>
            </a:r>
            <a:r>
              <a:rPr lang="hu-HU" sz="1200" dirty="0"/>
              <a:t>égű csomaghozzáférés</a:t>
            </a:r>
          </a:p>
          <a:p>
            <a:pPr>
              <a:spcBef>
                <a:spcPts val="0"/>
              </a:spcBef>
            </a:pPr>
            <a:r>
              <a:rPr lang="hu-HU" sz="1200" dirty="0" smtClean="0"/>
              <a:t>GGSN </a:t>
            </a:r>
            <a:r>
              <a:rPr lang="en-US" sz="1200" dirty="0" smtClean="0"/>
              <a:t>= Gateway GPRS Support Node =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	</a:t>
            </a:r>
            <a:r>
              <a:rPr lang="hu-HU" sz="1200" dirty="0" smtClean="0"/>
              <a:t>„</a:t>
            </a:r>
            <a:r>
              <a:rPr lang="en-US" sz="1200" dirty="0" err="1" smtClean="0"/>
              <a:t>Kij</a:t>
            </a:r>
            <a:r>
              <a:rPr lang="hu-HU" sz="1200" dirty="0" smtClean="0"/>
              <a:t>árat” GPRS támogató eszköz</a:t>
            </a:r>
          </a:p>
          <a:p>
            <a:pPr>
              <a:spcBef>
                <a:spcPts val="0"/>
              </a:spcBef>
            </a:pPr>
            <a:r>
              <a:rPr lang="hu-HU" sz="1200" dirty="0" smtClean="0"/>
              <a:t>SGSN </a:t>
            </a:r>
            <a:r>
              <a:rPr lang="en-US" sz="1200" dirty="0" smtClean="0"/>
              <a:t>= Serving GPRS Support node =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	</a:t>
            </a:r>
            <a:r>
              <a:rPr lang="hu-HU" sz="1200" dirty="0" smtClean="0"/>
              <a:t>„Szolgálatban levő” GPRS támogató eszköz</a:t>
            </a:r>
          </a:p>
          <a:p>
            <a:pPr>
              <a:spcBef>
                <a:spcPts val="0"/>
              </a:spcBef>
            </a:pPr>
            <a:r>
              <a:rPr lang="hu-HU" sz="1200" dirty="0" smtClean="0"/>
              <a:t>HARQ </a:t>
            </a:r>
            <a:r>
              <a:rPr lang="en-US" sz="1200" dirty="0" smtClean="0"/>
              <a:t>= Hybrid Automatic Repeat </a:t>
            </a:r>
            <a:r>
              <a:rPr lang="en-US" sz="1200" dirty="0" err="1" smtClean="0"/>
              <a:t>reQuest</a:t>
            </a:r>
            <a:r>
              <a:rPr lang="en-US" sz="1200" dirty="0" smtClean="0"/>
              <a:t> = 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	</a:t>
            </a:r>
            <a:r>
              <a:rPr lang="en-US" sz="1200" dirty="0" err="1" smtClean="0"/>
              <a:t>Hibrid</a:t>
            </a:r>
            <a:r>
              <a:rPr lang="en-US" sz="1200" dirty="0" smtClean="0"/>
              <a:t> </a:t>
            </a:r>
            <a:r>
              <a:rPr lang="hu-HU" sz="1200" dirty="0" smtClean="0"/>
              <a:t>újraküldés</a:t>
            </a:r>
          </a:p>
          <a:p>
            <a:pPr>
              <a:spcBef>
                <a:spcPts val="0"/>
              </a:spcBef>
            </a:pPr>
            <a:r>
              <a:rPr lang="hu-HU" sz="1200" dirty="0" smtClean="0"/>
              <a:t>MIMO</a:t>
            </a:r>
            <a:r>
              <a:rPr lang="en-US" sz="1200" dirty="0" smtClean="0"/>
              <a:t> = Multiple In Multiple Out = 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	</a:t>
            </a:r>
            <a:r>
              <a:rPr lang="hu-HU" sz="1200" dirty="0" smtClean="0"/>
              <a:t>Több vevő, több adó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5111925" y="3421346"/>
            <a:ext cx="489849" cy="25447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95250" h="38100"/>
          </a:sp3d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Node B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157417" y="3421346"/>
            <a:ext cx="489849" cy="25447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95250" h="38100"/>
          </a:sp3d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Node B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100553" y="3421346"/>
            <a:ext cx="489849" cy="25447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95250" h="38100"/>
          </a:sp3d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Node B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6062374" y="2695988"/>
            <a:ext cx="679935" cy="3532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95250" h="38100"/>
          </a:sp3d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RNC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062374" y="1959104"/>
            <a:ext cx="679935" cy="353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95250" h="38100"/>
          </a:sp3d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800" dirty="0" smtClean="0"/>
              <a:t>SGSN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9" name="Straight Connector 28"/>
          <p:cNvCxnSpPr>
            <a:stCxn id="27" idx="2"/>
            <a:endCxn id="24" idx="0"/>
          </p:cNvCxnSpPr>
          <p:nvPr/>
        </p:nvCxnSpPr>
        <p:spPr bwMode="auto">
          <a:xfrm flipH="1">
            <a:off x="5356850" y="3049206"/>
            <a:ext cx="1045492" cy="3721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>
            <a:stCxn id="27" idx="2"/>
            <a:endCxn id="25" idx="0"/>
          </p:cNvCxnSpPr>
          <p:nvPr/>
        </p:nvCxnSpPr>
        <p:spPr bwMode="auto">
          <a:xfrm>
            <a:off x="6402342" y="3049206"/>
            <a:ext cx="0" cy="3721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endCxn id="26" idx="0"/>
          </p:cNvCxnSpPr>
          <p:nvPr/>
        </p:nvCxnSpPr>
        <p:spPr bwMode="auto">
          <a:xfrm>
            <a:off x="6402342" y="3049206"/>
            <a:ext cx="943136" cy="3721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>
            <a:stCxn id="28" idx="2"/>
            <a:endCxn id="27" idx="0"/>
          </p:cNvCxnSpPr>
          <p:nvPr/>
        </p:nvCxnSpPr>
        <p:spPr bwMode="auto">
          <a:xfrm>
            <a:off x="6402342" y="2312322"/>
            <a:ext cx="0" cy="3836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>
            <a:stCxn id="28" idx="0"/>
            <a:endCxn id="62" idx="2"/>
          </p:cNvCxnSpPr>
          <p:nvPr/>
        </p:nvCxnSpPr>
        <p:spPr bwMode="auto">
          <a:xfrm flipV="1">
            <a:off x="6402342" y="1678302"/>
            <a:ext cx="0" cy="2808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6157416" y="4103422"/>
            <a:ext cx="489849" cy="2544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95250" h="38100"/>
          </a:sp3d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Arrow Connector 34"/>
          <p:cNvCxnSpPr>
            <a:stCxn id="34" idx="0"/>
            <a:endCxn id="25" idx="2"/>
          </p:cNvCxnSpPr>
          <p:nvPr/>
        </p:nvCxnSpPr>
        <p:spPr bwMode="auto">
          <a:xfrm flipV="1">
            <a:off x="6402341" y="3675816"/>
            <a:ext cx="1" cy="42760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Curved Connector 40"/>
          <p:cNvCxnSpPr>
            <a:stCxn id="25" idx="3"/>
            <a:endCxn id="34" idx="3"/>
          </p:cNvCxnSpPr>
          <p:nvPr/>
        </p:nvCxnSpPr>
        <p:spPr bwMode="auto">
          <a:xfrm flipH="1">
            <a:off x="6647265" y="3548581"/>
            <a:ext cx="1" cy="682076"/>
          </a:xfrm>
          <a:prstGeom prst="curvedConnector3">
            <a:avLst>
              <a:gd name="adj1" fmla="val -2286000000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2" name="Curved Connector 41"/>
          <p:cNvCxnSpPr>
            <a:stCxn id="34" idx="1"/>
            <a:endCxn id="25" idx="1"/>
          </p:cNvCxnSpPr>
          <p:nvPr/>
        </p:nvCxnSpPr>
        <p:spPr bwMode="auto">
          <a:xfrm rot="10800000" flipH="1">
            <a:off x="6157415" y="3548581"/>
            <a:ext cx="1" cy="682076"/>
          </a:xfrm>
          <a:prstGeom prst="curvedConnector3">
            <a:avLst>
              <a:gd name="adj1" fmla="val -22860000000"/>
            </a:avLst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0" name="Freeform 3"/>
          <p:cNvSpPr>
            <a:spLocks noChangeAspect="1" noEditPoints="1"/>
          </p:cNvSpPr>
          <p:nvPr/>
        </p:nvSpPr>
        <p:spPr bwMode="auto">
          <a:xfrm>
            <a:off x="696259" y="5677622"/>
            <a:ext cx="426570" cy="525009"/>
          </a:xfrm>
          <a:custGeom>
            <a:avLst/>
            <a:gdLst>
              <a:gd name="T0" fmla="*/ 2147483647 w 363"/>
              <a:gd name="T1" fmla="*/ 2147483647 h 447"/>
              <a:gd name="T2" fmla="*/ 2147483647 w 363"/>
              <a:gd name="T3" fmla="*/ 2147483647 h 447"/>
              <a:gd name="T4" fmla="*/ 2147483647 w 363"/>
              <a:gd name="T5" fmla="*/ 2147483647 h 447"/>
              <a:gd name="T6" fmla="*/ 2147483647 w 363"/>
              <a:gd name="T7" fmla="*/ 2147483647 h 447"/>
              <a:gd name="T8" fmla="*/ 2147483647 w 363"/>
              <a:gd name="T9" fmla="*/ 2147483647 h 447"/>
              <a:gd name="T10" fmla="*/ 2147483647 w 363"/>
              <a:gd name="T11" fmla="*/ 2147483647 h 447"/>
              <a:gd name="T12" fmla="*/ 2147483647 w 363"/>
              <a:gd name="T13" fmla="*/ 2147483647 h 447"/>
              <a:gd name="T14" fmla="*/ 2147483647 w 363"/>
              <a:gd name="T15" fmla="*/ 2147483647 h 447"/>
              <a:gd name="T16" fmla="*/ 2147483647 w 363"/>
              <a:gd name="T17" fmla="*/ 2147483647 h 447"/>
              <a:gd name="T18" fmla="*/ 2147483647 w 363"/>
              <a:gd name="T19" fmla="*/ 2147483647 h 447"/>
              <a:gd name="T20" fmla="*/ 2147483647 w 363"/>
              <a:gd name="T21" fmla="*/ 2147483647 h 447"/>
              <a:gd name="T22" fmla="*/ 2147483647 w 363"/>
              <a:gd name="T23" fmla="*/ 2147483647 h 447"/>
              <a:gd name="T24" fmla="*/ 2147483647 w 363"/>
              <a:gd name="T25" fmla="*/ 2147483647 h 447"/>
              <a:gd name="T26" fmla="*/ 2147483647 w 363"/>
              <a:gd name="T27" fmla="*/ 2147483647 h 447"/>
              <a:gd name="T28" fmla="*/ 2147483647 w 363"/>
              <a:gd name="T29" fmla="*/ 2147483647 h 447"/>
              <a:gd name="T30" fmla="*/ 2147483647 w 363"/>
              <a:gd name="T31" fmla="*/ 2147483647 h 447"/>
              <a:gd name="T32" fmla="*/ 2147483647 w 363"/>
              <a:gd name="T33" fmla="*/ 2147483647 h 447"/>
              <a:gd name="T34" fmla="*/ 2147483647 w 363"/>
              <a:gd name="T35" fmla="*/ 2147483647 h 447"/>
              <a:gd name="T36" fmla="*/ 2147483647 w 363"/>
              <a:gd name="T37" fmla="*/ 2147483647 h 447"/>
              <a:gd name="T38" fmla="*/ 2147483647 w 363"/>
              <a:gd name="T39" fmla="*/ 2147483647 h 447"/>
              <a:gd name="T40" fmla="*/ 2147483647 w 363"/>
              <a:gd name="T41" fmla="*/ 2147483647 h 447"/>
              <a:gd name="T42" fmla="*/ 0 w 363"/>
              <a:gd name="T43" fmla="*/ 2147483647 h 447"/>
              <a:gd name="T44" fmla="*/ 0 w 363"/>
              <a:gd name="T45" fmla="*/ 2147483647 h 447"/>
              <a:gd name="T46" fmla="*/ 2147483647 w 363"/>
              <a:gd name="T47" fmla="*/ 2147483647 h 447"/>
              <a:gd name="T48" fmla="*/ 2147483647 w 363"/>
              <a:gd name="T49" fmla="*/ 2147483647 h 447"/>
              <a:gd name="T50" fmla="*/ 2147483647 w 363"/>
              <a:gd name="T51" fmla="*/ 2147483647 h 447"/>
              <a:gd name="T52" fmla="*/ 2147483647 w 363"/>
              <a:gd name="T53" fmla="*/ 2147483647 h 447"/>
              <a:gd name="T54" fmla="*/ 2147483647 w 363"/>
              <a:gd name="T55" fmla="*/ 2147483647 h 447"/>
              <a:gd name="T56" fmla="*/ 2147483647 w 363"/>
              <a:gd name="T57" fmla="*/ 2147483647 h 447"/>
              <a:gd name="T58" fmla="*/ 2147483647 w 363"/>
              <a:gd name="T59" fmla="*/ 2147483647 h 447"/>
              <a:gd name="T60" fmla="*/ 2147483647 w 363"/>
              <a:gd name="T61" fmla="*/ 2147483647 h 447"/>
              <a:gd name="T62" fmla="*/ 2147483647 w 363"/>
              <a:gd name="T63" fmla="*/ 2147483647 h 447"/>
              <a:gd name="T64" fmla="*/ 2147483647 w 363"/>
              <a:gd name="T65" fmla="*/ 2147483647 h 447"/>
              <a:gd name="T66" fmla="*/ 2147483647 w 363"/>
              <a:gd name="T67" fmla="*/ 2147483647 h 447"/>
              <a:gd name="T68" fmla="*/ 2147483647 w 363"/>
              <a:gd name="T69" fmla="*/ 2147483647 h 447"/>
              <a:gd name="T70" fmla="*/ 2147483647 w 363"/>
              <a:gd name="T71" fmla="*/ 2147483647 h 447"/>
              <a:gd name="T72" fmla="*/ 2147483647 w 363"/>
              <a:gd name="T73" fmla="*/ 2147483647 h 447"/>
              <a:gd name="T74" fmla="*/ 2147483647 w 363"/>
              <a:gd name="T75" fmla="*/ 2147483647 h 447"/>
              <a:gd name="T76" fmla="*/ 2147483647 w 363"/>
              <a:gd name="T77" fmla="*/ 2147483647 h 447"/>
              <a:gd name="T78" fmla="*/ 2147483647 w 363"/>
              <a:gd name="T79" fmla="*/ 2147483647 h 447"/>
              <a:gd name="T80" fmla="*/ 2147483647 w 363"/>
              <a:gd name="T81" fmla="*/ 2147483647 h 447"/>
              <a:gd name="T82" fmla="*/ 2147483647 w 363"/>
              <a:gd name="T83" fmla="*/ 2147483647 h 447"/>
              <a:gd name="T84" fmla="*/ 2147483647 w 363"/>
              <a:gd name="T85" fmla="*/ 2147483647 h 447"/>
              <a:gd name="T86" fmla="*/ 2147483647 w 363"/>
              <a:gd name="T87" fmla="*/ 2147483647 h 447"/>
              <a:gd name="T88" fmla="*/ 2147483647 w 363"/>
              <a:gd name="T89" fmla="*/ 2147483647 h 447"/>
              <a:gd name="T90" fmla="*/ 2147483647 w 363"/>
              <a:gd name="T91" fmla="*/ 2147483647 h 447"/>
              <a:gd name="T92" fmla="*/ 2147483647 w 363"/>
              <a:gd name="T93" fmla="*/ 2147483647 h 447"/>
              <a:gd name="T94" fmla="*/ 2147483647 w 363"/>
              <a:gd name="T95" fmla="*/ 2147483647 h 447"/>
              <a:gd name="T96" fmla="*/ 2147483647 w 363"/>
              <a:gd name="T97" fmla="*/ 2147483647 h 447"/>
              <a:gd name="T98" fmla="*/ 2147483647 w 363"/>
              <a:gd name="T99" fmla="*/ 2147483647 h 44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63" h="447">
                <a:moveTo>
                  <a:pt x="85" y="38"/>
                </a:moveTo>
                <a:cubicBezTo>
                  <a:pt x="85" y="38"/>
                  <a:pt x="85" y="38"/>
                  <a:pt x="85" y="38"/>
                </a:cubicBezTo>
                <a:cubicBezTo>
                  <a:pt x="85" y="36"/>
                  <a:pt x="84" y="34"/>
                  <a:pt x="83" y="32"/>
                </a:cubicBezTo>
                <a:cubicBezTo>
                  <a:pt x="80" y="29"/>
                  <a:pt x="75" y="29"/>
                  <a:pt x="72" y="32"/>
                </a:cubicBezTo>
                <a:cubicBezTo>
                  <a:pt x="51" y="53"/>
                  <a:pt x="41" y="79"/>
                  <a:pt x="41" y="106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41" y="132"/>
                  <a:pt x="51" y="159"/>
                  <a:pt x="72" y="179"/>
                </a:cubicBezTo>
                <a:cubicBezTo>
                  <a:pt x="75" y="182"/>
                  <a:pt x="80" y="182"/>
                  <a:pt x="83" y="179"/>
                </a:cubicBezTo>
                <a:cubicBezTo>
                  <a:pt x="84" y="178"/>
                  <a:pt x="85" y="176"/>
                  <a:pt x="85" y="174"/>
                </a:cubicBezTo>
                <a:cubicBezTo>
                  <a:pt x="85" y="174"/>
                  <a:pt x="85" y="174"/>
                  <a:pt x="85" y="174"/>
                </a:cubicBezTo>
                <a:cubicBezTo>
                  <a:pt x="85" y="172"/>
                  <a:pt x="84" y="169"/>
                  <a:pt x="83" y="168"/>
                </a:cubicBezTo>
                <a:cubicBezTo>
                  <a:pt x="66" y="151"/>
                  <a:pt x="57" y="128"/>
                  <a:pt x="57" y="106"/>
                </a:cubicBezTo>
                <a:cubicBezTo>
                  <a:pt x="57" y="83"/>
                  <a:pt x="66" y="61"/>
                  <a:pt x="83" y="44"/>
                </a:cubicBezTo>
                <a:cubicBezTo>
                  <a:pt x="84" y="42"/>
                  <a:pt x="85" y="40"/>
                  <a:pt x="85" y="38"/>
                </a:cubicBezTo>
                <a:close/>
                <a:moveTo>
                  <a:pt x="48" y="191"/>
                </a:moveTo>
                <a:cubicBezTo>
                  <a:pt x="48" y="191"/>
                  <a:pt x="47" y="191"/>
                  <a:pt x="47" y="190"/>
                </a:cubicBezTo>
                <a:cubicBezTo>
                  <a:pt x="45" y="188"/>
                  <a:pt x="44" y="186"/>
                  <a:pt x="42" y="184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1" y="182"/>
                  <a:pt x="40" y="181"/>
                  <a:pt x="39" y="180"/>
                </a:cubicBezTo>
                <a:cubicBezTo>
                  <a:pt x="33" y="171"/>
                  <a:pt x="28" y="162"/>
                  <a:pt x="24" y="152"/>
                </a:cubicBezTo>
                <a:cubicBezTo>
                  <a:pt x="24" y="151"/>
                  <a:pt x="23" y="149"/>
                  <a:pt x="23" y="148"/>
                </a:cubicBezTo>
                <a:cubicBezTo>
                  <a:pt x="22" y="147"/>
                  <a:pt x="22" y="147"/>
                  <a:pt x="22" y="146"/>
                </a:cubicBezTo>
                <a:cubicBezTo>
                  <a:pt x="22" y="145"/>
                  <a:pt x="21" y="143"/>
                  <a:pt x="21" y="142"/>
                </a:cubicBezTo>
                <a:cubicBezTo>
                  <a:pt x="21" y="141"/>
                  <a:pt x="20" y="141"/>
                  <a:pt x="20" y="140"/>
                </a:cubicBezTo>
                <a:cubicBezTo>
                  <a:pt x="20" y="139"/>
                  <a:pt x="20" y="137"/>
                  <a:pt x="19" y="136"/>
                </a:cubicBezTo>
                <a:cubicBezTo>
                  <a:pt x="19" y="135"/>
                  <a:pt x="19" y="135"/>
                  <a:pt x="19" y="134"/>
                </a:cubicBezTo>
                <a:cubicBezTo>
                  <a:pt x="18" y="133"/>
                  <a:pt x="18" y="131"/>
                  <a:pt x="18" y="130"/>
                </a:cubicBezTo>
                <a:cubicBezTo>
                  <a:pt x="18" y="129"/>
                  <a:pt x="18" y="128"/>
                  <a:pt x="17" y="127"/>
                </a:cubicBezTo>
                <a:cubicBezTo>
                  <a:pt x="17" y="126"/>
                  <a:pt x="17" y="125"/>
                  <a:pt x="17" y="124"/>
                </a:cubicBezTo>
                <a:cubicBezTo>
                  <a:pt x="17" y="123"/>
                  <a:pt x="17" y="122"/>
                  <a:pt x="17" y="121"/>
                </a:cubicBezTo>
                <a:cubicBezTo>
                  <a:pt x="16" y="120"/>
                  <a:pt x="16" y="119"/>
                  <a:pt x="16" y="118"/>
                </a:cubicBezTo>
                <a:cubicBezTo>
                  <a:pt x="16" y="117"/>
                  <a:pt x="16" y="116"/>
                  <a:pt x="16" y="114"/>
                </a:cubicBezTo>
                <a:cubicBezTo>
                  <a:pt x="16" y="113"/>
                  <a:pt x="16" y="113"/>
                  <a:pt x="16" y="112"/>
                </a:cubicBezTo>
                <a:cubicBezTo>
                  <a:pt x="16" y="110"/>
                  <a:pt x="16" y="108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4"/>
                  <a:pt x="16" y="102"/>
                  <a:pt x="16" y="100"/>
                </a:cubicBezTo>
                <a:cubicBezTo>
                  <a:pt x="16" y="99"/>
                  <a:pt x="16" y="98"/>
                  <a:pt x="16" y="97"/>
                </a:cubicBezTo>
                <a:cubicBezTo>
                  <a:pt x="16" y="96"/>
                  <a:pt x="16" y="95"/>
                  <a:pt x="16" y="93"/>
                </a:cubicBezTo>
                <a:cubicBezTo>
                  <a:pt x="16" y="92"/>
                  <a:pt x="16" y="92"/>
                  <a:pt x="17" y="91"/>
                </a:cubicBezTo>
                <a:cubicBezTo>
                  <a:pt x="17" y="90"/>
                  <a:pt x="17" y="88"/>
                  <a:pt x="17" y="87"/>
                </a:cubicBezTo>
                <a:cubicBezTo>
                  <a:pt x="17" y="86"/>
                  <a:pt x="17" y="85"/>
                  <a:pt x="17" y="84"/>
                </a:cubicBezTo>
                <a:cubicBezTo>
                  <a:pt x="18" y="83"/>
                  <a:pt x="18" y="82"/>
                  <a:pt x="18" y="81"/>
                </a:cubicBezTo>
                <a:cubicBezTo>
                  <a:pt x="18" y="80"/>
                  <a:pt x="18" y="79"/>
                  <a:pt x="19" y="78"/>
                </a:cubicBezTo>
                <a:cubicBezTo>
                  <a:pt x="19" y="77"/>
                  <a:pt x="19" y="76"/>
                  <a:pt x="19" y="75"/>
                </a:cubicBezTo>
                <a:cubicBezTo>
                  <a:pt x="20" y="74"/>
                  <a:pt x="20" y="73"/>
                  <a:pt x="20" y="71"/>
                </a:cubicBezTo>
                <a:cubicBezTo>
                  <a:pt x="20" y="71"/>
                  <a:pt x="21" y="70"/>
                  <a:pt x="21" y="70"/>
                </a:cubicBezTo>
                <a:cubicBezTo>
                  <a:pt x="21" y="68"/>
                  <a:pt x="22" y="67"/>
                  <a:pt x="22" y="65"/>
                </a:cubicBezTo>
                <a:cubicBezTo>
                  <a:pt x="22" y="65"/>
                  <a:pt x="22" y="65"/>
                  <a:pt x="23" y="64"/>
                </a:cubicBezTo>
                <a:cubicBezTo>
                  <a:pt x="23" y="63"/>
                  <a:pt x="24" y="61"/>
                  <a:pt x="24" y="60"/>
                </a:cubicBezTo>
                <a:cubicBezTo>
                  <a:pt x="28" y="50"/>
                  <a:pt x="33" y="40"/>
                  <a:pt x="39" y="32"/>
                </a:cubicBezTo>
                <a:cubicBezTo>
                  <a:pt x="40" y="30"/>
                  <a:pt x="41" y="29"/>
                  <a:pt x="42" y="28"/>
                </a:cubicBezTo>
                <a:cubicBezTo>
                  <a:pt x="42" y="28"/>
                  <a:pt x="42" y="27"/>
                  <a:pt x="42" y="27"/>
                </a:cubicBezTo>
                <a:cubicBezTo>
                  <a:pt x="44" y="25"/>
                  <a:pt x="45" y="23"/>
                  <a:pt x="47" y="21"/>
                </a:cubicBezTo>
                <a:cubicBezTo>
                  <a:pt x="47" y="21"/>
                  <a:pt x="48" y="21"/>
                  <a:pt x="48" y="20"/>
                </a:cubicBezTo>
                <a:cubicBezTo>
                  <a:pt x="50" y="18"/>
                  <a:pt x="52" y="16"/>
                  <a:pt x="54" y="14"/>
                </a:cubicBezTo>
                <a:cubicBezTo>
                  <a:pt x="55" y="13"/>
                  <a:pt x="56" y="11"/>
                  <a:pt x="56" y="9"/>
                </a:cubicBezTo>
                <a:cubicBezTo>
                  <a:pt x="56" y="8"/>
                  <a:pt x="56" y="7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5"/>
                  <a:pt x="54" y="4"/>
                  <a:pt x="54" y="3"/>
                </a:cubicBezTo>
                <a:cubicBezTo>
                  <a:pt x="52" y="2"/>
                  <a:pt x="51" y="1"/>
                  <a:pt x="49" y="1"/>
                </a:cubicBezTo>
                <a:cubicBezTo>
                  <a:pt x="47" y="0"/>
                  <a:pt x="44" y="1"/>
                  <a:pt x="42" y="3"/>
                </a:cubicBezTo>
                <a:cubicBezTo>
                  <a:pt x="40" y="5"/>
                  <a:pt x="38" y="7"/>
                  <a:pt x="36" y="10"/>
                </a:cubicBezTo>
                <a:cubicBezTo>
                  <a:pt x="36" y="10"/>
                  <a:pt x="35" y="11"/>
                  <a:pt x="35" y="11"/>
                </a:cubicBezTo>
                <a:cubicBezTo>
                  <a:pt x="33" y="13"/>
                  <a:pt x="31" y="15"/>
                  <a:pt x="30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8" y="20"/>
                  <a:pt x="27" y="21"/>
                  <a:pt x="26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19" y="33"/>
                  <a:pt x="14" y="4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5"/>
                  <a:pt x="8" y="57"/>
                  <a:pt x="7" y="59"/>
                </a:cubicBezTo>
                <a:cubicBezTo>
                  <a:pt x="7" y="59"/>
                  <a:pt x="7" y="60"/>
                  <a:pt x="7" y="60"/>
                </a:cubicBezTo>
                <a:cubicBezTo>
                  <a:pt x="6" y="62"/>
                  <a:pt x="6" y="64"/>
                  <a:pt x="5" y="65"/>
                </a:cubicBezTo>
                <a:cubicBezTo>
                  <a:pt x="5" y="66"/>
                  <a:pt x="5" y="66"/>
                  <a:pt x="5" y="67"/>
                </a:cubicBezTo>
                <a:cubicBezTo>
                  <a:pt x="4" y="69"/>
                  <a:pt x="4" y="70"/>
                  <a:pt x="4" y="72"/>
                </a:cubicBezTo>
                <a:cubicBezTo>
                  <a:pt x="3" y="73"/>
                  <a:pt x="3" y="73"/>
                  <a:pt x="3" y="74"/>
                </a:cubicBezTo>
                <a:cubicBezTo>
                  <a:pt x="3" y="75"/>
                  <a:pt x="3" y="77"/>
                  <a:pt x="2" y="78"/>
                </a:cubicBezTo>
                <a:cubicBezTo>
                  <a:pt x="2" y="79"/>
                  <a:pt x="2" y="80"/>
                  <a:pt x="2" y="81"/>
                </a:cubicBezTo>
                <a:cubicBezTo>
                  <a:pt x="2" y="82"/>
                  <a:pt x="1" y="84"/>
                  <a:pt x="1" y="85"/>
                </a:cubicBezTo>
                <a:cubicBezTo>
                  <a:pt x="1" y="86"/>
                  <a:pt x="1" y="87"/>
                  <a:pt x="1" y="89"/>
                </a:cubicBezTo>
                <a:cubicBezTo>
                  <a:pt x="1" y="90"/>
                  <a:pt x="0" y="91"/>
                  <a:pt x="0" y="92"/>
                </a:cubicBezTo>
                <a:cubicBezTo>
                  <a:pt x="0" y="93"/>
                  <a:pt x="0" y="95"/>
                  <a:pt x="0" y="96"/>
                </a:cubicBezTo>
                <a:cubicBezTo>
                  <a:pt x="0" y="97"/>
                  <a:pt x="0" y="98"/>
                  <a:pt x="0" y="99"/>
                </a:cubicBezTo>
                <a:cubicBezTo>
                  <a:pt x="0" y="101"/>
                  <a:pt x="0" y="103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8"/>
                  <a:pt x="0" y="111"/>
                  <a:pt x="0" y="113"/>
                </a:cubicBezTo>
                <a:cubicBezTo>
                  <a:pt x="0" y="114"/>
                  <a:pt x="0" y="115"/>
                  <a:pt x="0" y="115"/>
                </a:cubicBezTo>
                <a:cubicBezTo>
                  <a:pt x="0" y="117"/>
                  <a:pt x="0" y="118"/>
                  <a:pt x="0" y="120"/>
                </a:cubicBezTo>
                <a:cubicBezTo>
                  <a:pt x="0" y="121"/>
                  <a:pt x="1" y="122"/>
                  <a:pt x="1" y="123"/>
                </a:cubicBezTo>
                <a:cubicBezTo>
                  <a:pt x="1" y="124"/>
                  <a:pt x="1" y="125"/>
                  <a:pt x="1" y="127"/>
                </a:cubicBezTo>
                <a:cubicBezTo>
                  <a:pt x="1" y="128"/>
                  <a:pt x="2" y="129"/>
                  <a:pt x="2" y="130"/>
                </a:cubicBezTo>
                <a:cubicBezTo>
                  <a:pt x="2" y="131"/>
                  <a:pt x="2" y="132"/>
                  <a:pt x="2" y="133"/>
                </a:cubicBezTo>
                <a:cubicBezTo>
                  <a:pt x="3" y="135"/>
                  <a:pt x="3" y="136"/>
                  <a:pt x="3" y="138"/>
                </a:cubicBezTo>
                <a:cubicBezTo>
                  <a:pt x="3" y="138"/>
                  <a:pt x="3" y="139"/>
                  <a:pt x="4" y="140"/>
                </a:cubicBezTo>
                <a:cubicBezTo>
                  <a:pt x="4" y="141"/>
                  <a:pt x="4" y="143"/>
                  <a:pt x="5" y="145"/>
                </a:cubicBezTo>
                <a:cubicBezTo>
                  <a:pt x="5" y="145"/>
                  <a:pt x="5" y="146"/>
                  <a:pt x="5" y="146"/>
                </a:cubicBezTo>
                <a:cubicBezTo>
                  <a:pt x="6" y="148"/>
                  <a:pt x="6" y="150"/>
                  <a:pt x="7" y="152"/>
                </a:cubicBezTo>
                <a:cubicBezTo>
                  <a:pt x="7" y="152"/>
                  <a:pt x="7" y="152"/>
                  <a:pt x="7" y="152"/>
                </a:cubicBezTo>
                <a:cubicBezTo>
                  <a:pt x="8" y="154"/>
                  <a:pt x="9" y="156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14" y="169"/>
                  <a:pt x="19" y="179"/>
                  <a:pt x="25" y="188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25" y="188"/>
                  <a:pt x="25" y="189"/>
                  <a:pt x="26" y="189"/>
                </a:cubicBezTo>
                <a:cubicBezTo>
                  <a:pt x="27" y="190"/>
                  <a:pt x="28" y="192"/>
                  <a:pt x="29" y="193"/>
                </a:cubicBezTo>
                <a:cubicBezTo>
                  <a:pt x="29" y="193"/>
                  <a:pt x="29" y="194"/>
                  <a:pt x="29" y="194"/>
                </a:cubicBezTo>
                <a:cubicBezTo>
                  <a:pt x="29" y="194"/>
                  <a:pt x="29" y="194"/>
                  <a:pt x="30" y="194"/>
                </a:cubicBezTo>
                <a:cubicBezTo>
                  <a:pt x="31" y="196"/>
                  <a:pt x="33" y="198"/>
                  <a:pt x="35" y="201"/>
                </a:cubicBezTo>
                <a:cubicBezTo>
                  <a:pt x="35" y="201"/>
                  <a:pt x="36" y="201"/>
                  <a:pt x="36" y="202"/>
                </a:cubicBezTo>
                <a:cubicBezTo>
                  <a:pt x="38" y="204"/>
                  <a:pt x="40" y="206"/>
                  <a:pt x="42" y="209"/>
                </a:cubicBezTo>
                <a:cubicBezTo>
                  <a:pt x="44" y="211"/>
                  <a:pt x="47" y="211"/>
                  <a:pt x="49" y="211"/>
                </a:cubicBezTo>
                <a:cubicBezTo>
                  <a:pt x="51" y="211"/>
                  <a:pt x="52" y="210"/>
                  <a:pt x="54" y="209"/>
                </a:cubicBezTo>
                <a:cubicBezTo>
                  <a:pt x="54" y="208"/>
                  <a:pt x="55" y="207"/>
                  <a:pt x="55" y="206"/>
                </a:cubicBezTo>
                <a:cubicBezTo>
                  <a:pt x="55" y="206"/>
                  <a:pt x="55" y="206"/>
                  <a:pt x="55" y="206"/>
                </a:cubicBezTo>
                <a:cubicBezTo>
                  <a:pt x="55" y="206"/>
                  <a:pt x="55" y="206"/>
                  <a:pt x="56" y="205"/>
                </a:cubicBezTo>
                <a:cubicBezTo>
                  <a:pt x="56" y="205"/>
                  <a:pt x="56" y="204"/>
                  <a:pt x="56" y="203"/>
                </a:cubicBezTo>
                <a:cubicBezTo>
                  <a:pt x="56" y="201"/>
                  <a:pt x="55" y="199"/>
                  <a:pt x="54" y="197"/>
                </a:cubicBezTo>
                <a:cubicBezTo>
                  <a:pt x="52" y="195"/>
                  <a:pt x="50" y="193"/>
                  <a:pt x="48" y="191"/>
                </a:cubicBezTo>
                <a:close/>
                <a:moveTo>
                  <a:pt x="207" y="60"/>
                </a:moveTo>
                <a:cubicBezTo>
                  <a:pt x="158" y="60"/>
                  <a:pt x="158" y="60"/>
                  <a:pt x="158" y="60"/>
                </a:cubicBezTo>
                <a:cubicBezTo>
                  <a:pt x="147" y="60"/>
                  <a:pt x="138" y="69"/>
                  <a:pt x="138" y="80"/>
                </a:cubicBezTo>
                <a:cubicBezTo>
                  <a:pt x="138" y="439"/>
                  <a:pt x="138" y="439"/>
                  <a:pt x="138" y="439"/>
                </a:cubicBezTo>
                <a:cubicBezTo>
                  <a:pt x="138" y="443"/>
                  <a:pt x="142" y="447"/>
                  <a:pt x="146" y="447"/>
                </a:cubicBezTo>
                <a:cubicBezTo>
                  <a:pt x="151" y="447"/>
                  <a:pt x="154" y="443"/>
                  <a:pt x="154" y="439"/>
                </a:cubicBezTo>
                <a:cubicBezTo>
                  <a:pt x="154" y="420"/>
                  <a:pt x="154" y="420"/>
                  <a:pt x="154" y="420"/>
                </a:cubicBezTo>
                <a:cubicBezTo>
                  <a:pt x="211" y="363"/>
                  <a:pt x="211" y="363"/>
                  <a:pt x="211" y="363"/>
                </a:cubicBezTo>
                <a:cubicBezTo>
                  <a:pt x="211" y="439"/>
                  <a:pt x="211" y="439"/>
                  <a:pt x="211" y="439"/>
                </a:cubicBezTo>
                <a:cubicBezTo>
                  <a:pt x="211" y="443"/>
                  <a:pt x="215" y="447"/>
                  <a:pt x="219" y="447"/>
                </a:cubicBezTo>
                <a:cubicBezTo>
                  <a:pt x="223" y="447"/>
                  <a:pt x="227" y="443"/>
                  <a:pt x="227" y="439"/>
                </a:cubicBezTo>
                <a:cubicBezTo>
                  <a:pt x="227" y="80"/>
                  <a:pt x="227" y="80"/>
                  <a:pt x="227" y="80"/>
                </a:cubicBezTo>
                <a:cubicBezTo>
                  <a:pt x="227" y="69"/>
                  <a:pt x="218" y="60"/>
                  <a:pt x="207" y="60"/>
                </a:cubicBezTo>
                <a:close/>
                <a:moveTo>
                  <a:pt x="154" y="80"/>
                </a:moveTo>
                <a:cubicBezTo>
                  <a:pt x="154" y="78"/>
                  <a:pt x="156" y="76"/>
                  <a:pt x="158" y="76"/>
                </a:cubicBezTo>
                <a:cubicBezTo>
                  <a:pt x="198" y="76"/>
                  <a:pt x="198" y="76"/>
                  <a:pt x="198" y="76"/>
                </a:cubicBezTo>
                <a:cubicBezTo>
                  <a:pt x="154" y="120"/>
                  <a:pt x="154" y="120"/>
                  <a:pt x="154" y="120"/>
                </a:cubicBezTo>
                <a:lnTo>
                  <a:pt x="154" y="80"/>
                </a:lnTo>
                <a:close/>
                <a:moveTo>
                  <a:pt x="154" y="155"/>
                </a:moveTo>
                <a:cubicBezTo>
                  <a:pt x="207" y="207"/>
                  <a:pt x="207" y="207"/>
                  <a:pt x="207" y="207"/>
                </a:cubicBezTo>
                <a:cubicBezTo>
                  <a:pt x="154" y="260"/>
                  <a:pt x="154" y="260"/>
                  <a:pt x="154" y="260"/>
                </a:cubicBezTo>
                <a:lnTo>
                  <a:pt x="154" y="155"/>
                </a:lnTo>
                <a:close/>
                <a:moveTo>
                  <a:pt x="154" y="397"/>
                </a:moveTo>
                <a:cubicBezTo>
                  <a:pt x="154" y="294"/>
                  <a:pt x="154" y="294"/>
                  <a:pt x="154" y="294"/>
                </a:cubicBezTo>
                <a:cubicBezTo>
                  <a:pt x="206" y="346"/>
                  <a:pt x="206" y="346"/>
                  <a:pt x="206" y="346"/>
                </a:cubicBezTo>
                <a:lnTo>
                  <a:pt x="154" y="397"/>
                </a:lnTo>
                <a:close/>
                <a:moveTo>
                  <a:pt x="211" y="328"/>
                </a:moveTo>
                <a:cubicBezTo>
                  <a:pt x="160" y="277"/>
                  <a:pt x="160" y="277"/>
                  <a:pt x="160" y="277"/>
                </a:cubicBezTo>
                <a:cubicBezTo>
                  <a:pt x="211" y="226"/>
                  <a:pt x="211" y="226"/>
                  <a:pt x="211" y="226"/>
                </a:cubicBezTo>
                <a:lnTo>
                  <a:pt x="211" y="328"/>
                </a:lnTo>
                <a:close/>
                <a:moveTo>
                  <a:pt x="211" y="189"/>
                </a:moveTo>
                <a:cubicBezTo>
                  <a:pt x="159" y="137"/>
                  <a:pt x="159" y="137"/>
                  <a:pt x="159" y="137"/>
                </a:cubicBezTo>
                <a:cubicBezTo>
                  <a:pt x="211" y="86"/>
                  <a:pt x="211" y="86"/>
                  <a:pt x="211" y="86"/>
                </a:cubicBezTo>
                <a:lnTo>
                  <a:pt x="211" y="189"/>
                </a:lnTo>
                <a:close/>
                <a:moveTo>
                  <a:pt x="107" y="58"/>
                </a:moveTo>
                <a:cubicBezTo>
                  <a:pt x="103" y="58"/>
                  <a:pt x="99" y="62"/>
                  <a:pt x="99" y="66"/>
                </a:cubicBezTo>
                <a:cubicBezTo>
                  <a:pt x="99" y="144"/>
                  <a:pt x="99" y="144"/>
                  <a:pt x="99" y="144"/>
                </a:cubicBezTo>
                <a:cubicBezTo>
                  <a:pt x="99" y="148"/>
                  <a:pt x="103" y="152"/>
                  <a:pt x="107" y="152"/>
                </a:cubicBezTo>
                <a:cubicBezTo>
                  <a:pt x="111" y="152"/>
                  <a:pt x="115" y="148"/>
                  <a:pt x="115" y="144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5" y="62"/>
                  <a:pt x="111" y="58"/>
                  <a:pt x="107" y="58"/>
                </a:cubicBezTo>
                <a:close/>
                <a:moveTo>
                  <a:pt x="320" y="28"/>
                </a:moveTo>
                <a:cubicBezTo>
                  <a:pt x="322" y="29"/>
                  <a:pt x="323" y="31"/>
                  <a:pt x="324" y="33"/>
                </a:cubicBezTo>
                <a:cubicBezTo>
                  <a:pt x="327" y="36"/>
                  <a:pt x="332" y="37"/>
                  <a:pt x="335" y="35"/>
                </a:cubicBezTo>
                <a:cubicBezTo>
                  <a:pt x="339" y="32"/>
                  <a:pt x="340" y="27"/>
                  <a:pt x="337" y="23"/>
                </a:cubicBezTo>
                <a:cubicBezTo>
                  <a:pt x="336" y="22"/>
                  <a:pt x="335" y="20"/>
                  <a:pt x="333" y="18"/>
                </a:cubicBezTo>
                <a:cubicBezTo>
                  <a:pt x="329" y="13"/>
                  <a:pt x="325" y="8"/>
                  <a:pt x="320" y="3"/>
                </a:cubicBezTo>
                <a:cubicBezTo>
                  <a:pt x="317" y="0"/>
                  <a:pt x="312" y="0"/>
                  <a:pt x="309" y="3"/>
                </a:cubicBezTo>
                <a:cubicBezTo>
                  <a:pt x="307" y="4"/>
                  <a:pt x="306" y="7"/>
                  <a:pt x="306" y="9"/>
                </a:cubicBezTo>
                <a:cubicBezTo>
                  <a:pt x="306" y="11"/>
                  <a:pt x="307" y="13"/>
                  <a:pt x="309" y="14"/>
                </a:cubicBezTo>
                <a:cubicBezTo>
                  <a:pt x="313" y="18"/>
                  <a:pt x="317" y="23"/>
                  <a:pt x="320" y="28"/>
                </a:cubicBezTo>
                <a:close/>
                <a:moveTo>
                  <a:pt x="257" y="59"/>
                </a:moveTo>
                <a:cubicBezTo>
                  <a:pt x="252" y="59"/>
                  <a:pt x="249" y="63"/>
                  <a:pt x="249" y="67"/>
                </a:cubicBezTo>
                <a:cubicBezTo>
                  <a:pt x="249" y="145"/>
                  <a:pt x="249" y="145"/>
                  <a:pt x="249" y="145"/>
                </a:cubicBezTo>
                <a:cubicBezTo>
                  <a:pt x="249" y="149"/>
                  <a:pt x="252" y="153"/>
                  <a:pt x="257" y="153"/>
                </a:cubicBezTo>
                <a:cubicBezTo>
                  <a:pt x="261" y="153"/>
                  <a:pt x="265" y="149"/>
                  <a:pt x="265" y="145"/>
                </a:cubicBezTo>
                <a:cubicBezTo>
                  <a:pt x="265" y="67"/>
                  <a:pt x="265" y="67"/>
                  <a:pt x="265" y="67"/>
                </a:cubicBezTo>
                <a:cubicBezTo>
                  <a:pt x="265" y="63"/>
                  <a:pt x="261" y="59"/>
                  <a:pt x="257" y="59"/>
                </a:cubicBezTo>
                <a:close/>
                <a:moveTo>
                  <a:pt x="291" y="32"/>
                </a:moveTo>
                <a:cubicBezTo>
                  <a:pt x="288" y="29"/>
                  <a:pt x="283" y="29"/>
                  <a:pt x="279" y="32"/>
                </a:cubicBezTo>
                <a:cubicBezTo>
                  <a:pt x="278" y="34"/>
                  <a:pt x="277" y="36"/>
                  <a:pt x="277" y="38"/>
                </a:cubicBezTo>
                <a:cubicBezTo>
                  <a:pt x="277" y="40"/>
                  <a:pt x="278" y="42"/>
                  <a:pt x="279" y="44"/>
                </a:cubicBezTo>
                <a:cubicBezTo>
                  <a:pt x="297" y="61"/>
                  <a:pt x="305" y="83"/>
                  <a:pt x="305" y="106"/>
                </a:cubicBezTo>
                <a:cubicBezTo>
                  <a:pt x="305" y="128"/>
                  <a:pt x="297" y="151"/>
                  <a:pt x="279" y="168"/>
                </a:cubicBezTo>
                <a:cubicBezTo>
                  <a:pt x="279" y="168"/>
                  <a:pt x="279" y="168"/>
                  <a:pt x="279" y="168"/>
                </a:cubicBezTo>
                <a:cubicBezTo>
                  <a:pt x="276" y="171"/>
                  <a:pt x="276" y="176"/>
                  <a:pt x="279" y="179"/>
                </a:cubicBezTo>
                <a:cubicBezTo>
                  <a:pt x="283" y="182"/>
                  <a:pt x="288" y="182"/>
                  <a:pt x="291" y="179"/>
                </a:cubicBezTo>
                <a:cubicBezTo>
                  <a:pt x="311" y="159"/>
                  <a:pt x="321" y="132"/>
                  <a:pt x="321" y="106"/>
                </a:cubicBezTo>
                <a:cubicBezTo>
                  <a:pt x="321" y="79"/>
                  <a:pt x="311" y="53"/>
                  <a:pt x="291" y="32"/>
                </a:cubicBezTo>
                <a:close/>
                <a:moveTo>
                  <a:pt x="353" y="53"/>
                </a:moveTo>
                <a:cubicBezTo>
                  <a:pt x="351" y="49"/>
                  <a:pt x="347" y="47"/>
                  <a:pt x="343" y="49"/>
                </a:cubicBezTo>
                <a:cubicBezTo>
                  <a:pt x="338" y="50"/>
                  <a:pt x="336" y="55"/>
                  <a:pt x="338" y="59"/>
                </a:cubicBezTo>
                <a:cubicBezTo>
                  <a:pt x="344" y="74"/>
                  <a:pt x="347" y="90"/>
                  <a:pt x="347" y="106"/>
                </a:cubicBezTo>
                <a:cubicBezTo>
                  <a:pt x="347" y="140"/>
                  <a:pt x="333" y="173"/>
                  <a:pt x="309" y="197"/>
                </a:cubicBezTo>
                <a:cubicBezTo>
                  <a:pt x="307" y="199"/>
                  <a:pt x="306" y="201"/>
                  <a:pt x="306" y="203"/>
                </a:cubicBezTo>
                <a:cubicBezTo>
                  <a:pt x="306" y="205"/>
                  <a:pt x="307" y="207"/>
                  <a:pt x="309" y="209"/>
                </a:cubicBezTo>
                <a:cubicBezTo>
                  <a:pt x="312" y="212"/>
                  <a:pt x="317" y="212"/>
                  <a:pt x="320" y="209"/>
                </a:cubicBezTo>
                <a:cubicBezTo>
                  <a:pt x="348" y="181"/>
                  <a:pt x="363" y="145"/>
                  <a:pt x="363" y="106"/>
                </a:cubicBezTo>
                <a:cubicBezTo>
                  <a:pt x="363" y="88"/>
                  <a:pt x="359" y="70"/>
                  <a:pt x="353" y="53"/>
                </a:cubicBezTo>
                <a:close/>
              </a:path>
            </a:pathLst>
          </a:custGeom>
          <a:solidFill>
            <a:srgbClr val="433D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3"/>
          <p:cNvSpPr>
            <a:spLocks noChangeAspect="1" noEditPoints="1"/>
          </p:cNvSpPr>
          <p:nvPr/>
        </p:nvSpPr>
        <p:spPr bwMode="auto">
          <a:xfrm>
            <a:off x="696259" y="5834235"/>
            <a:ext cx="426570" cy="525009"/>
          </a:xfrm>
          <a:custGeom>
            <a:avLst/>
            <a:gdLst>
              <a:gd name="T0" fmla="*/ 2147483647 w 363"/>
              <a:gd name="T1" fmla="*/ 2147483647 h 447"/>
              <a:gd name="T2" fmla="*/ 2147483647 w 363"/>
              <a:gd name="T3" fmla="*/ 2147483647 h 447"/>
              <a:gd name="T4" fmla="*/ 2147483647 w 363"/>
              <a:gd name="T5" fmla="*/ 2147483647 h 447"/>
              <a:gd name="T6" fmla="*/ 2147483647 w 363"/>
              <a:gd name="T7" fmla="*/ 2147483647 h 447"/>
              <a:gd name="T8" fmla="*/ 2147483647 w 363"/>
              <a:gd name="T9" fmla="*/ 2147483647 h 447"/>
              <a:gd name="T10" fmla="*/ 2147483647 w 363"/>
              <a:gd name="T11" fmla="*/ 2147483647 h 447"/>
              <a:gd name="T12" fmla="*/ 2147483647 w 363"/>
              <a:gd name="T13" fmla="*/ 2147483647 h 447"/>
              <a:gd name="T14" fmla="*/ 2147483647 w 363"/>
              <a:gd name="T15" fmla="*/ 2147483647 h 447"/>
              <a:gd name="T16" fmla="*/ 2147483647 w 363"/>
              <a:gd name="T17" fmla="*/ 2147483647 h 447"/>
              <a:gd name="T18" fmla="*/ 2147483647 w 363"/>
              <a:gd name="T19" fmla="*/ 2147483647 h 447"/>
              <a:gd name="T20" fmla="*/ 2147483647 w 363"/>
              <a:gd name="T21" fmla="*/ 2147483647 h 447"/>
              <a:gd name="T22" fmla="*/ 2147483647 w 363"/>
              <a:gd name="T23" fmla="*/ 2147483647 h 447"/>
              <a:gd name="T24" fmla="*/ 2147483647 w 363"/>
              <a:gd name="T25" fmla="*/ 2147483647 h 447"/>
              <a:gd name="T26" fmla="*/ 2147483647 w 363"/>
              <a:gd name="T27" fmla="*/ 2147483647 h 447"/>
              <a:gd name="T28" fmla="*/ 2147483647 w 363"/>
              <a:gd name="T29" fmla="*/ 2147483647 h 447"/>
              <a:gd name="T30" fmla="*/ 2147483647 w 363"/>
              <a:gd name="T31" fmla="*/ 2147483647 h 447"/>
              <a:gd name="T32" fmla="*/ 2147483647 w 363"/>
              <a:gd name="T33" fmla="*/ 2147483647 h 447"/>
              <a:gd name="T34" fmla="*/ 2147483647 w 363"/>
              <a:gd name="T35" fmla="*/ 2147483647 h 447"/>
              <a:gd name="T36" fmla="*/ 2147483647 w 363"/>
              <a:gd name="T37" fmla="*/ 2147483647 h 447"/>
              <a:gd name="T38" fmla="*/ 2147483647 w 363"/>
              <a:gd name="T39" fmla="*/ 2147483647 h 447"/>
              <a:gd name="T40" fmla="*/ 2147483647 w 363"/>
              <a:gd name="T41" fmla="*/ 2147483647 h 447"/>
              <a:gd name="T42" fmla="*/ 0 w 363"/>
              <a:gd name="T43" fmla="*/ 2147483647 h 447"/>
              <a:gd name="T44" fmla="*/ 0 w 363"/>
              <a:gd name="T45" fmla="*/ 2147483647 h 447"/>
              <a:gd name="T46" fmla="*/ 2147483647 w 363"/>
              <a:gd name="T47" fmla="*/ 2147483647 h 447"/>
              <a:gd name="T48" fmla="*/ 2147483647 w 363"/>
              <a:gd name="T49" fmla="*/ 2147483647 h 447"/>
              <a:gd name="T50" fmla="*/ 2147483647 w 363"/>
              <a:gd name="T51" fmla="*/ 2147483647 h 447"/>
              <a:gd name="T52" fmla="*/ 2147483647 w 363"/>
              <a:gd name="T53" fmla="*/ 2147483647 h 447"/>
              <a:gd name="T54" fmla="*/ 2147483647 w 363"/>
              <a:gd name="T55" fmla="*/ 2147483647 h 447"/>
              <a:gd name="T56" fmla="*/ 2147483647 w 363"/>
              <a:gd name="T57" fmla="*/ 2147483647 h 447"/>
              <a:gd name="T58" fmla="*/ 2147483647 w 363"/>
              <a:gd name="T59" fmla="*/ 2147483647 h 447"/>
              <a:gd name="T60" fmla="*/ 2147483647 w 363"/>
              <a:gd name="T61" fmla="*/ 2147483647 h 447"/>
              <a:gd name="T62" fmla="*/ 2147483647 w 363"/>
              <a:gd name="T63" fmla="*/ 2147483647 h 447"/>
              <a:gd name="T64" fmla="*/ 2147483647 w 363"/>
              <a:gd name="T65" fmla="*/ 2147483647 h 447"/>
              <a:gd name="T66" fmla="*/ 2147483647 w 363"/>
              <a:gd name="T67" fmla="*/ 2147483647 h 447"/>
              <a:gd name="T68" fmla="*/ 2147483647 w 363"/>
              <a:gd name="T69" fmla="*/ 2147483647 h 447"/>
              <a:gd name="T70" fmla="*/ 2147483647 w 363"/>
              <a:gd name="T71" fmla="*/ 2147483647 h 447"/>
              <a:gd name="T72" fmla="*/ 2147483647 w 363"/>
              <a:gd name="T73" fmla="*/ 2147483647 h 447"/>
              <a:gd name="T74" fmla="*/ 2147483647 w 363"/>
              <a:gd name="T75" fmla="*/ 2147483647 h 447"/>
              <a:gd name="T76" fmla="*/ 2147483647 w 363"/>
              <a:gd name="T77" fmla="*/ 2147483647 h 447"/>
              <a:gd name="T78" fmla="*/ 2147483647 w 363"/>
              <a:gd name="T79" fmla="*/ 2147483647 h 447"/>
              <a:gd name="T80" fmla="*/ 2147483647 w 363"/>
              <a:gd name="T81" fmla="*/ 2147483647 h 447"/>
              <a:gd name="T82" fmla="*/ 2147483647 w 363"/>
              <a:gd name="T83" fmla="*/ 2147483647 h 447"/>
              <a:gd name="T84" fmla="*/ 2147483647 w 363"/>
              <a:gd name="T85" fmla="*/ 2147483647 h 447"/>
              <a:gd name="T86" fmla="*/ 2147483647 w 363"/>
              <a:gd name="T87" fmla="*/ 2147483647 h 447"/>
              <a:gd name="T88" fmla="*/ 2147483647 w 363"/>
              <a:gd name="T89" fmla="*/ 2147483647 h 447"/>
              <a:gd name="T90" fmla="*/ 2147483647 w 363"/>
              <a:gd name="T91" fmla="*/ 2147483647 h 447"/>
              <a:gd name="T92" fmla="*/ 2147483647 w 363"/>
              <a:gd name="T93" fmla="*/ 2147483647 h 447"/>
              <a:gd name="T94" fmla="*/ 2147483647 w 363"/>
              <a:gd name="T95" fmla="*/ 2147483647 h 447"/>
              <a:gd name="T96" fmla="*/ 2147483647 w 363"/>
              <a:gd name="T97" fmla="*/ 2147483647 h 447"/>
              <a:gd name="T98" fmla="*/ 2147483647 w 363"/>
              <a:gd name="T99" fmla="*/ 2147483647 h 44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63" h="447">
                <a:moveTo>
                  <a:pt x="85" y="38"/>
                </a:moveTo>
                <a:cubicBezTo>
                  <a:pt x="85" y="38"/>
                  <a:pt x="85" y="38"/>
                  <a:pt x="85" y="38"/>
                </a:cubicBezTo>
                <a:cubicBezTo>
                  <a:pt x="85" y="36"/>
                  <a:pt x="84" y="34"/>
                  <a:pt x="83" y="32"/>
                </a:cubicBezTo>
                <a:cubicBezTo>
                  <a:pt x="80" y="29"/>
                  <a:pt x="75" y="29"/>
                  <a:pt x="72" y="32"/>
                </a:cubicBezTo>
                <a:cubicBezTo>
                  <a:pt x="51" y="53"/>
                  <a:pt x="41" y="79"/>
                  <a:pt x="41" y="106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41" y="132"/>
                  <a:pt x="51" y="159"/>
                  <a:pt x="72" y="179"/>
                </a:cubicBezTo>
                <a:cubicBezTo>
                  <a:pt x="75" y="182"/>
                  <a:pt x="80" y="182"/>
                  <a:pt x="83" y="179"/>
                </a:cubicBezTo>
                <a:cubicBezTo>
                  <a:pt x="84" y="178"/>
                  <a:pt x="85" y="176"/>
                  <a:pt x="85" y="174"/>
                </a:cubicBezTo>
                <a:cubicBezTo>
                  <a:pt x="85" y="174"/>
                  <a:pt x="85" y="174"/>
                  <a:pt x="85" y="174"/>
                </a:cubicBezTo>
                <a:cubicBezTo>
                  <a:pt x="85" y="172"/>
                  <a:pt x="84" y="169"/>
                  <a:pt x="83" y="168"/>
                </a:cubicBezTo>
                <a:cubicBezTo>
                  <a:pt x="66" y="151"/>
                  <a:pt x="57" y="128"/>
                  <a:pt x="57" y="106"/>
                </a:cubicBezTo>
                <a:cubicBezTo>
                  <a:pt x="57" y="83"/>
                  <a:pt x="66" y="61"/>
                  <a:pt x="83" y="44"/>
                </a:cubicBezTo>
                <a:cubicBezTo>
                  <a:pt x="84" y="42"/>
                  <a:pt x="85" y="40"/>
                  <a:pt x="85" y="38"/>
                </a:cubicBezTo>
                <a:close/>
                <a:moveTo>
                  <a:pt x="48" y="191"/>
                </a:moveTo>
                <a:cubicBezTo>
                  <a:pt x="48" y="191"/>
                  <a:pt x="47" y="191"/>
                  <a:pt x="47" y="190"/>
                </a:cubicBezTo>
                <a:cubicBezTo>
                  <a:pt x="45" y="188"/>
                  <a:pt x="44" y="186"/>
                  <a:pt x="42" y="184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1" y="182"/>
                  <a:pt x="40" y="181"/>
                  <a:pt x="39" y="180"/>
                </a:cubicBezTo>
                <a:cubicBezTo>
                  <a:pt x="33" y="171"/>
                  <a:pt x="28" y="162"/>
                  <a:pt x="24" y="152"/>
                </a:cubicBezTo>
                <a:cubicBezTo>
                  <a:pt x="24" y="151"/>
                  <a:pt x="23" y="149"/>
                  <a:pt x="23" y="148"/>
                </a:cubicBezTo>
                <a:cubicBezTo>
                  <a:pt x="22" y="147"/>
                  <a:pt x="22" y="147"/>
                  <a:pt x="22" y="146"/>
                </a:cubicBezTo>
                <a:cubicBezTo>
                  <a:pt x="22" y="145"/>
                  <a:pt x="21" y="143"/>
                  <a:pt x="21" y="142"/>
                </a:cubicBezTo>
                <a:cubicBezTo>
                  <a:pt x="21" y="141"/>
                  <a:pt x="20" y="141"/>
                  <a:pt x="20" y="140"/>
                </a:cubicBezTo>
                <a:cubicBezTo>
                  <a:pt x="20" y="139"/>
                  <a:pt x="20" y="137"/>
                  <a:pt x="19" y="136"/>
                </a:cubicBezTo>
                <a:cubicBezTo>
                  <a:pt x="19" y="135"/>
                  <a:pt x="19" y="135"/>
                  <a:pt x="19" y="134"/>
                </a:cubicBezTo>
                <a:cubicBezTo>
                  <a:pt x="18" y="133"/>
                  <a:pt x="18" y="131"/>
                  <a:pt x="18" y="130"/>
                </a:cubicBezTo>
                <a:cubicBezTo>
                  <a:pt x="18" y="129"/>
                  <a:pt x="18" y="128"/>
                  <a:pt x="17" y="127"/>
                </a:cubicBezTo>
                <a:cubicBezTo>
                  <a:pt x="17" y="126"/>
                  <a:pt x="17" y="125"/>
                  <a:pt x="17" y="124"/>
                </a:cubicBezTo>
                <a:cubicBezTo>
                  <a:pt x="17" y="123"/>
                  <a:pt x="17" y="122"/>
                  <a:pt x="17" y="121"/>
                </a:cubicBezTo>
                <a:cubicBezTo>
                  <a:pt x="16" y="120"/>
                  <a:pt x="16" y="119"/>
                  <a:pt x="16" y="118"/>
                </a:cubicBezTo>
                <a:cubicBezTo>
                  <a:pt x="16" y="117"/>
                  <a:pt x="16" y="116"/>
                  <a:pt x="16" y="114"/>
                </a:cubicBezTo>
                <a:cubicBezTo>
                  <a:pt x="16" y="113"/>
                  <a:pt x="16" y="113"/>
                  <a:pt x="16" y="112"/>
                </a:cubicBezTo>
                <a:cubicBezTo>
                  <a:pt x="16" y="110"/>
                  <a:pt x="16" y="108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4"/>
                  <a:pt x="16" y="102"/>
                  <a:pt x="16" y="100"/>
                </a:cubicBezTo>
                <a:cubicBezTo>
                  <a:pt x="16" y="99"/>
                  <a:pt x="16" y="98"/>
                  <a:pt x="16" y="97"/>
                </a:cubicBezTo>
                <a:cubicBezTo>
                  <a:pt x="16" y="96"/>
                  <a:pt x="16" y="95"/>
                  <a:pt x="16" y="93"/>
                </a:cubicBezTo>
                <a:cubicBezTo>
                  <a:pt x="16" y="92"/>
                  <a:pt x="16" y="92"/>
                  <a:pt x="17" y="91"/>
                </a:cubicBezTo>
                <a:cubicBezTo>
                  <a:pt x="17" y="90"/>
                  <a:pt x="17" y="88"/>
                  <a:pt x="17" y="87"/>
                </a:cubicBezTo>
                <a:cubicBezTo>
                  <a:pt x="17" y="86"/>
                  <a:pt x="17" y="85"/>
                  <a:pt x="17" y="84"/>
                </a:cubicBezTo>
                <a:cubicBezTo>
                  <a:pt x="18" y="83"/>
                  <a:pt x="18" y="82"/>
                  <a:pt x="18" y="81"/>
                </a:cubicBezTo>
                <a:cubicBezTo>
                  <a:pt x="18" y="80"/>
                  <a:pt x="18" y="79"/>
                  <a:pt x="19" y="78"/>
                </a:cubicBezTo>
                <a:cubicBezTo>
                  <a:pt x="19" y="77"/>
                  <a:pt x="19" y="76"/>
                  <a:pt x="19" y="75"/>
                </a:cubicBezTo>
                <a:cubicBezTo>
                  <a:pt x="20" y="74"/>
                  <a:pt x="20" y="73"/>
                  <a:pt x="20" y="71"/>
                </a:cubicBezTo>
                <a:cubicBezTo>
                  <a:pt x="20" y="71"/>
                  <a:pt x="21" y="70"/>
                  <a:pt x="21" y="70"/>
                </a:cubicBezTo>
                <a:cubicBezTo>
                  <a:pt x="21" y="68"/>
                  <a:pt x="22" y="67"/>
                  <a:pt x="22" y="65"/>
                </a:cubicBezTo>
                <a:cubicBezTo>
                  <a:pt x="22" y="65"/>
                  <a:pt x="22" y="65"/>
                  <a:pt x="23" y="64"/>
                </a:cubicBezTo>
                <a:cubicBezTo>
                  <a:pt x="23" y="63"/>
                  <a:pt x="24" y="61"/>
                  <a:pt x="24" y="60"/>
                </a:cubicBezTo>
                <a:cubicBezTo>
                  <a:pt x="28" y="50"/>
                  <a:pt x="33" y="40"/>
                  <a:pt x="39" y="32"/>
                </a:cubicBezTo>
                <a:cubicBezTo>
                  <a:pt x="40" y="30"/>
                  <a:pt x="41" y="29"/>
                  <a:pt x="42" y="28"/>
                </a:cubicBezTo>
                <a:cubicBezTo>
                  <a:pt x="42" y="28"/>
                  <a:pt x="42" y="27"/>
                  <a:pt x="42" y="27"/>
                </a:cubicBezTo>
                <a:cubicBezTo>
                  <a:pt x="44" y="25"/>
                  <a:pt x="45" y="23"/>
                  <a:pt x="47" y="21"/>
                </a:cubicBezTo>
                <a:cubicBezTo>
                  <a:pt x="47" y="21"/>
                  <a:pt x="48" y="21"/>
                  <a:pt x="48" y="20"/>
                </a:cubicBezTo>
                <a:cubicBezTo>
                  <a:pt x="50" y="18"/>
                  <a:pt x="52" y="16"/>
                  <a:pt x="54" y="14"/>
                </a:cubicBezTo>
                <a:cubicBezTo>
                  <a:pt x="55" y="13"/>
                  <a:pt x="56" y="11"/>
                  <a:pt x="56" y="9"/>
                </a:cubicBezTo>
                <a:cubicBezTo>
                  <a:pt x="56" y="8"/>
                  <a:pt x="56" y="7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5"/>
                  <a:pt x="54" y="4"/>
                  <a:pt x="54" y="3"/>
                </a:cubicBezTo>
                <a:cubicBezTo>
                  <a:pt x="52" y="2"/>
                  <a:pt x="51" y="1"/>
                  <a:pt x="49" y="1"/>
                </a:cubicBezTo>
                <a:cubicBezTo>
                  <a:pt x="47" y="0"/>
                  <a:pt x="44" y="1"/>
                  <a:pt x="42" y="3"/>
                </a:cubicBezTo>
                <a:cubicBezTo>
                  <a:pt x="40" y="5"/>
                  <a:pt x="38" y="7"/>
                  <a:pt x="36" y="10"/>
                </a:cubicBezTo>
                <a:cubicBezTo>
                  <a:pt x="36" y="10"/>
                  <a:pt x="35" y="11"/>
                  <a:pt x="35" y="11"/>
                </a:cubicBezTo>
                <a:cubicBezTo>
                  <a:pt x="33" y="13"/>
                  <a:pt x="31" y="15"/>
                  <a:pt x="30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8" y="20"/>
                  <a:pt x="27" y="21"/>
                  <a:pt x="26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19" y="33"/>
                  <a:pt x="14" y="4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5"/>
                  <a:pt x="8" y="57"/>
                  <a:pt x="7" y="59"/>
                </a:cubicBezTo>
                <a:cubicBezTo>
                  <a:pt x="7" y="59"/>
                  <a:pt x="7" y="60"/>
                  <a:pt x="7" y="60"/>
                </a:cubicBezTo>
                <a:cubicBezTo>
                  <a:pt x="6" y="62"/>
                  <a:pt x="6" y="64"/>
                  <a:pt x="5" y="65"/>
                </a:cubicBezTo>
                <a:cubicBezTo>
                  <a:pt x="5" y="66"/>
                  <a:pt x="5" y="66"/>
                  <a:pt x="5" y="67"/>
                </a:cubicBezTo>
                <a:cubicBezTo>
                  <a:pt x="4" y="69"/>
                  <a:pt x="4" y="70"/>
                  <a:pt x="4" y="72"/>
                </a:cubicBezTo>
                <a:cubicBezTo>
                  <a:pt x="3" y="73"/>
                  <a:pt x="3" y="73"/>
                  <a:pt x="3" y="74"/>
                </a:cubicBezTo>
                <a:cubicBezTo>
                  <a:pt x="3" y="75"/>
                  <a:pt x="3" y="77"/>
                  <a:pt x="2" y="78"/>
                </a:cubicBezTo>
                <a:cubicBezTo>
                  <a:pt x="2" y="79"/>
                  <a:pt x="2" y="80"/>
                  <a:pt x="2" y="81"/>
                </a:cubicBezTo>
                <a:cubicBezTo>
                  <a:pt x="2" y="82"/>
                  <a:pt x="1" y="84"/>
                  <a:pt x="1" y="85"/>
                </a:cubicBezTo>
                <a:cubicBezTo>
                  <a:pt x="1" y="86"/>
                  <a:pt x="1" y="87"/>
                  <a:pt x="1" y="89"/>
                </a:cubicBezTo>
                <a:cubicBezTo>
                  <a:pt x="1" y="90"/>
                  <a:pt x="0" y="91"/>
                  <a:pt x="0" y="92"/>
                </a:cubicBezTo>
                <a:cubicBezTo>
                  <a:pt x="0" y="93"/>
                  <a:pt x="0" y="95"/>
                  <a:pt x="0" y="96"/>
                </a:cubicBezTo>
                <a:cubicBezTo>
                  <a:pt x="0" y="97"/>
                  <a:pt x="0" y="98"/>
                  <a:pt x="0" y="99"/>
                </a:cubicBezTo>
                <a:cubicBezTo>
                  <a:pt x="0" y="101"/>
                  <a:pt x="0" y="103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8"/>
                  <a:pt x="0" y="111"/>
                  <a:pt x="0" y="113"/>
                </a:cubicBezTo>
                <a:cubicBezTo>
                  <a:pt x="0" y="114"/>
                  <a:pt x="0" y="115"/>
                  <a:pt x="0" y="115"/>
                </a:cubicBezTo>
                <a:cubicBezTo>
                  <a:pt x="0" y="117"/>
                  <a:pt x="0" y="118"/>
                  <a:pt x="0" y="120"/>
                </a:cubicBezTo>
                <a:cubicBezTo>
                  <a:pt x="0" y="121"/>
                  <a:pt x="1" y="122"/>
                  <a:pt x="1" y="123"/>
                </a:cubicBezTo>
                <a:cubicBezTo>
                  <a:pt x="1" y="124"/>
                  <a:pt x="1" y="125"/>
                  <a:pt x="1" y="127"/>
                </a:cubicBezTo>
                <a:cubicBezTo>
                  <a:pt x="1" y="128"/>
                  <a:pt x="2" y="129"/>
                  <a:pt x="2" y="130"/>
                </a:cubicBezTo>
                <a:cubicBezTo>
                  <a:pt x="2" y="131"/>
                  <a:pt x="2" y="132"/>
                  <a:pt x="2" y="133"/>
                </a:cubicBezTo>
                <a:cubicBezTo>
                  <a:pt x="3" y="135"/>
                  <a:pt x="3" y="136"/>
                  <a:pt x="3" y="138"/>
                </a:cubicBezTo>
                <a:cubicBezTo>
                  <a:pt x="3" y="138"/>
                  <a:pt x="3" y="139"/>
                  <a:pt x="4" y="140"/>
                </a:cubicBezTo>
                <a:cubicBezTo>
                  <a:pt x="4" y="141"/>
                  <a:pt x="4" y="143"/>
                  <a:pt x="5" y="145"/>
                </a:cubicBezTo>
                <a:cubicBezTo>
                  <a:pt x="5" y="145"/>
                  <a:pt x="5" y="146"/>
                  <a:pt x="5" y="146"/>
                </a:cubicBezTo>
                <a:cubicBezTo>
                  <a:pt x="6" y="148"/>
                  <a:pt x="6" y="150"/>
                  <a:pt x="7" y="152"/>
                </a:cubicBezTo>
                <a:cubicBezTo>
                  <a:pt x="7" y="152"/>
                  <a:pt x="7" y="152"/>
                  <a:pt x="7" y="152"/>
                </a:cubicBezTo>
                <a:cubicBezTo>
                  <a:pt x="8" y="154"/>
                  <a:pt x="9" y="156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14" y="169"/>
                  <a:pt x="19" y="179"/>
                  <a:pt x="25" y="188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25" y="188"/>
                  <a:pt x="25" y="189"/>
                  <a:pt x="26" y="189"/>
                </a:cubicBezTo>
                <a:cubicBezTo>
                  <a:pt x="27" y="190"/>
                  <a:pt x="28" y="192"/>
                  <a:pt x="29" y="193"/>
                </a:cubicBezTo>
                <a:cubicBezTo>
                  <a:pt x="29" y="193"/>
                  <a:pt x="29" y="194"/>
                  <a:pt x="29" y="194"/>
                </a:cubicBezTo>
                <a:cubicBezTo>
                  <a:pt x="29" y="194"/>
                  <a:pt x="29" y="194"/>
                  <a:pt x="30" y="194"/>
                </a:cubicBezTo>
                <a:cubicBezTo>
                  <a:pt x="31" y="196"/>
                  <a:pt x="33" y="198"/>
                  <a:pt x="35" y="201"/>
                </a:cubicBezTo>
                <a:cubicBezTo>
                  <a:pt x="35" y="201"/>
                  <a:pt x="36" y="201"/>
                  <a:pt x="36" y="202"/>
                </a:cubicBezTo>
                <a:cubicBezTo>
                  <a:pt x="38" y="204"/>
                  <a:pt x="40" y="206"/>
                  <a:pt x="42" y="209"/>
                </a:cubicBezTo>
                <a:cubicBezTo>
                  <a:pt x="44" y="211"/>
                  <a:pt x="47" y="211"/>
                  <a:pt x="49" y="211"/>
                </a:cubicBezTo>
                <a:cubicBezTo>
                  <a:pt x="51" y="211"/>
                  <a:pt x="52" y="210"/>
                  <a:pt x="54" y="209"/>
                </a:cubicBezTo>
                <a:cubicBezTo>
                  <a:pt x="54" y="208"/>
                  <a:pt x="55" y="207"/>
                  <a:pt x="55" y="206"/>
                </a:cubicBezTo>
                <a:cubicBezTo>
                  <a:pt x="55" y="206"/>
                  <a:pt x="55" y="206"/>
                  <a:pt x="55" y="206"/>
                </a:cubicBezTo>
                <a:cubicBezTo>
                  <a:pt x="55" y="206"/>
                  <a:pt x="55" y="206"/>
                  <a:pt x="56" y="205"/>
                </a:cubicBezTo>
                <a:cubicBezTo>
                  <a:pt x="56" y="205"/>
                  <a:pt x="56" y="204"/>
                  <a:pt x="56" y="203"/>
                </a:cubicBezTo>
                <a:cubicBezTo>
                  <a:pt x="56" y="201"/>
                  <a:pt x="55" y="199"/>
                  <a:pt x="54" y="197"/>
                </a:cubicBezTo>
                <a:cubicBezTo>
                  <a:pt x="52" y="195"/>
                  <a:pt x="50" y="193"/>
                  <a:pt x="48" y="191"/>
                </a:cubicBezTo>
                <a:close/>
                <a:moveTo>
                  <a:pt x="207" y="60"/>
                </a:moveTo>
                <a:cubicBezTo>
                  <a:pt x="158" y="60"/>
                  <a:pt x="158" y="60"/>
                  <a:pt x="158" y="60"/>
                </a:cubicBezTo>
                <a:cubicBezTo>
                  <a:pt x="147" y="60"/>
                  <a:pt x="138" y="69"/>
                  <a:pt x="138" y="80"/>
                </a:cubicBezTo>
                <a:cubicBezTo>
                  <a:pt x="138" y="439"/>
                  <a:pt x="138" y="439"/>
                  <a:pt x="138" y="439"/>
                </a:cubicBezTo>
                <a:cubicBezTo>
                  <a:pt x="138" y="443"/>
                  <a:pt x="142" y="447"/>
                  <a:pt x="146" y="447"/>
                </a:cubicBezTo>
                <a:cubicBezTo>
                  <a:pt x="151" y="447"/>
                  <a:pt x="154" y="443"/>
                  <a:pt x="154" y="439"/>
                </a:cubicBezTo>
                <a:cubicBezTo>
                  <a:pt x="154" y="420"/>
                  <a:pt x="154" y="420"/>
                  <a:pt x="154" y="420"/>
                </a:cubicBezTo>
                <a:cubicBezTo>
                  <a:pt x="211" y="363"/>
                  <a:pt x="211" y="363"/>
                  <a:pt x="211" y="363"/>
                </a:cubicBezTo>
                <a:cubicBezTo>
                  <a:pt x="211" y="439"/>
                  <a:pt x="211" y="439"/>
                  <a:pt x="211" y="439"/>
                </a:cubicBezTo>
                <a:cubicBezTo>
                  <a:pt x="211" y="443"/>
                  <a:pt x="215" y="447"/>
                  <a:pt x="219" y="447"/>
                </a:cubicBezTo>
                <a:cubicBezTo>
                  <a:pt x="223" y="447"/>
                  <a:pt x="227" y="443"/>
                  <a:pt x="227" y="439"/>
                </a:cubicBezTo>
                <a:cubicBezTo>
                  <a:pt x="227" y="80"/>
                  <a:pt x="227" y="80"/>
                  <a:pt x="227" y="80"/>
                </a:cubicBezTo>
                <a:cubicBezTo>
                  <a:pt x="227" y="69"/>
                  <a:pt x="218" y="60"/>
                  <a:pt x="207" y="60"/>
                </a:cubicBezTo>
                <a:close/>
                <a:moveTo>
                  <a:pt x="154" y="80"/>
                </a:moveTo>
                <a:cubicBezTo>
                  <a:pt x="154" y="78"/>
                  <a:pt x="156" y="76"/>
                  <a:pt x="158" y="76"/>
                </a:cubicBezTo>
                <a:cubicBezTo>
                  <a:pt x="198" y="76"/>
                  <a:pt x="198" y="76"/>
                  <a:pt x="198" y="76"/>
                </a:cubicBezTo>
                <a:cubicBezTo>
                  <a:pt x="154" y="120"/>
                  <a:pt x="154" y="120"/>
                  <a:pt x="154" y="120"/>
                </a:cubicBezTo>
                <a:lnTo>
                  <a:pt x="154" y="80"/>
                </a:lnTo>
                <a:close/>
                <a:moveTo>
                  <a:pt x="154" y="155"/>
                </a:moveTo>
                <a:cubicBezTo>
                  <a:pt x="207" y="207"/>
                  <a:pt x="207" y="207"/>
                  <a:pt x="207" y="207"/>
                </a:cubicBezTo>
                <a:cubicBezTo>
                  <a:pt x="154" y="260"/>
                  <a:pt x="154" y="260"/>
                  <a:pt x="154" y="260"/>
                </a:cubicBezTo>
                <a:lnTo>
                  <a:pt x="154" y="155"/>
                </a:lnTo>
                <a:close/>
                <a:moveTo>
                  <a:pt x="154" y="397"/>
                </a:moveTo>
                <a:cubicBezTo>
                  <a:pt x="154" y="294"/>
                  <a:pt x="154" y="294"/>
                  <a:pt x="154" y="294"/>
                </a:cubicBezTo>
                <a:cubicBezTo>
                  <a:pt x="206" y="346"/>
                  <a:pt x="206" y="346"/>
                  <a:pt x="206" y="346"/>
                </a:cubicBezTo>
                <a:lnTo>
                  <a:pt x="154" y="397"/>
                </a:lnTo>
                <a:close/>
                <a:moveTo>
                  <a:pt x="211" y="328"/>
                </a:moveTo>
                <a:cubicBezTo>
                  <a:pt x="160" y="277"/>
                  <a:pt x="160" y="277"/>
                  <a:pt x="160" y="277"/>
                </a:cubicBezTo>
                <a:cubicBezTo>
                  <a:pt x="211" y="226"/>
                  <a:pt x="211" y="226"/>
                  <a:pt x="211" y="226"/>
                </a:cubicBezTo>
                <a:lnTo>
                  <a:pt x="211" y="328"/>
                </a:lnTo>
                <a:close/>
                <a:moveTo>
                  <a:pt x="211" y="189"/>
                </a:moveTo>
                <a:cubicBezTo>
                  <a:pt x="159" y="137"/>
                  <a:pt x="159" y="137"/>
                  <a:pt x="159" y="137"/>
                </a:cubicBezTo>
                <a:cubicBezTo>
                  <a:pt x="211" y="86"/>
                  <a:pt x="211" y="86"/>
                  <a:pt x="211" y="86"/>
                </a:cubicBezTo>
                <a:lnTo>
                  <a:pt x="211" y="189"/>
                </a:lnTo>
                <a:close/>
                <a:moveTo>
                  <a:pt x="107" y="58"/>
                </a:moveTo>
                <a:cubicBezTo>
                  <a:pt x="103" y="58"/>
                  <a:pt x="99" y="62"/>
                  <a:pt x="99" y="66"/>
                </a:cubicBezTo>
                <a:cubicBezTo>
                  <a:pt x="99" y="144"/>
                  <a:pt x="99" y="144"/>
                  <a:pt x="99" y="144"/>
                </a:cubicBezTo>
                <a:cubicBezTo>
                  <a:pt x="99" y="148"/>
                  <a:pt x="103" y="152"/>
                  <a:pt x="107" y="152"/>
                </a:cubicBezTo>
                <a:cubicBezTo>
                  <a:pt x="111" y="152"/>
                  <a:pt x="115" y="148"/>
                  <a:pt x="115" y="144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5" y="62"/>
                  <a:pt x="111" y="58"/>
                  <a:pt x="107" y="58"/>
                </a:cubicBezTo>
                <a:close/>
                <a:moveTo>
                  <a:pt x="320" y="28"/>
                </a:moveTo>
                <a:cubicBezTo>
                  <a:pt x="322" y="29"/>
                  <a:pt x="323" y="31"/>
                  <a:pt x="324" y="33"/>
                </a:cubicBezTo>
                <a:cubicBezTo>
                  <a:pt x="327" y="36"/>
                  <a:pt x="332" y="37"/>
                  <a:pt x="335" y="35"/>
                </a:cubicBezTo>
                <a:cubicBezTo>
                  <a:pt x="339" y="32"/>
                  <a:pt x="340" y="27"/>
                  <a:pt x="337" y="23"/>
                </a:cubicBezTo>
                <a:cubicBezTo>
                  <a:pt x="336" y="22"/>
                  <a:pt x="335" y="20"/>
                  <a:pt x="333" y="18"/>
                </a:cubicBezTo>
                <a:cubicBezTo>
                  <a:pt x="329" y="13"/>
                  <a:pt x="325" y="8"/>
                  <a:pt x="320" y="3"/>
                </a:cubicBezTo>
                <a:cubicBezTo>
                  <a:pt x="317" y="0"/>
                  <a:pt x="312" y="0"/>
                  <a:pt x="309" y="3"/>
                </a:cubicBezTo>
                <a:cubicBezTo>
                  <a:pt x="307" y="4"/>
                  <a:pt x="306" y="7"/>
                  <a:pt x="306" y="9"/>
                </a:cubicBezTo>
                <a:cubicBezTo>
                  <a:pt x="306" y="11"/>
                  <a:pt x="307" y="13"/>
                  <a:pt x="309" y="14"/>
                </a:cubicBezTo>
                <a:cubicBezTo>
                  <a:pt x="313" y="18"/>
                  <a:pt x="317" y="23"/>
                  <a:pt x="320" y="28"/>
                </a:cubicBezTo>
                <a:close/>
                <a:moveTo>
                  <a:pt x="257" y="59"/>
                </a:moveTo>
                <a:cubicBezTo>
                  <a:pt x="252" y="59"/>
                  <a:pt x="249" y="63"/>
                  <a:pt x="249" y="67"/>
                </a:cubicBezTo>
                <a:cubicBezTo>
                  <a:pt x="249" y="145"/>
                  <a:pt x="249" y="145"/>
                  <a:pt x="249" y="145"/>
                </a:cubicBezTo>
                <a:cubicBezTo>
                  <a:pt x="249" y="149"/>
                  <a:pt x="252" y="153"/>
                  <a:pt x="257" y="153"/>
                </a:cubicBezTo>
                <a:cubicBezTo>
                  <a:pt x="261" y="153"/>
                  <a:pt x="265" y="149"/>
                  <a:pt x="265" y="145"/>
                </a:cubicBezTo>
                <a:cubicBezTo>
                  <a:pt x="265" y="67"/>
                  <a:pt x="265" y="67"/>
                  <a:pt x="265" y="67"/>
                </a:cubicBezTo>
                <a:cubicBezTo>
                  <a:pt x="265" y="63"/>
                  <a:pt x="261" y="59"/>
                  <a:pt x="257" y="59"/>
                </a:cubicBezTo>
                <a:close/>
                <a:moveTo>
                  <a:pt x="291" y="32"/>
                </a:moveTo>
                <a:cubicBezTo>
                  <a:pt x="288" y="29"/>
                  <a:pt x="283" y="29"/>
                  <a:pt x="279" y="32"/>
                </a:cubicBezTo>
                <a:cubicBezTo>
                  <a:pt x="278" y="34"/>
                  <a:pt x="277" y="36"/>
                  <a:pt x="277" y="38"/>
                </a:cubicBezTo>
                <a:cubicBezTo>
                  <a:pt x="277" y="40"/>
                  <a:pt x="278" y="42"/>
                  <a:pt x="279" y="44"/>
                </a:cubicBezTo>
                <a:cubicBezTo>
                  <a:pt x="297" y="61"/>
                  <a:pt x="305" y="83"/>
                  <a:pt x="305" y="106"/>
                </a:cubicBezTo>
                <a:cubicBezTo>
                  <a:pt x="305" y="128"/>
                  <a:pt x="297" y="151"/>
                  <a:pt x="279" y="168"/>
                </a:cubicBezTo>
                <a:cubicBezTo>
                  <a:pt x="279" y="168"/>
                  <a:pt x="279" y="168"/>
                  <a:pt x="279" y="168"/>
                </a:cubicBezTo>
                <a:cubicBezTo>
                  <a:pt x="276" y="171"/>
                  <a:pt x="276" y="176"/>
                  <a:pt x="279" y="179"/>
                </a:cubicBezTo>
                <a:cubicBezTo>
                  <a:pt x="283" y="182"/>
                  <a:pt x="288" y="182"/>
                  <a:pt x="291" y="179"/>
                </a:cubicBezTo>
                <a:cubicBezTo>
                  <a:pt x="311" y="159"/>
                  <a:pt x="321" y="132"/>
                  <a:pt x="321" y="106"/>
                </a:cubicBezTo>
                <a:cubicBezTo>
                  <a:pt x="321" y="79"/>
                  <a:pt x="311" y="53"/>
                  <a:pt x="291" y="32"/>
                </a:cubicBezTo>
                <a:close/>
                <a:moveTo>
                  <a:pt x="353" y="53"/>
                </a:moveTo>
                <a:cubicBezTo>
                  <a:pt x="351" y="49"/>
                  <a:pt x="347" y="47"/>
                  <a:pt x="343" y="49"/>
                </a:cubicBezTo>
                <a:cubicBezTo>
                  <a:pt x="338" y="50"/>
                  <a:pt x="336" y="55"/>
                  <a:pt x="338" y="59"/>
                </a:cubicBezTo>
                <a:cubicBezTo>
                  <a:pt x="344" y="74"/>
                  <a:pt x="347" y="90"/>
                  <a:pt x="347" y="106"/>
                </a:cubicBezTo>
                <a:cubicBezTo>
                  <a:pt x="347" y="140"/>
                  <a:pt x="333" y="173"/>
                  <a:pt x="309" y="197"/>
                </a:cubicBezTo>
                <a:cubicBezTo>
                  <a:pt x="307" y="199"/>
                  <a:pt x="306" y="201"/>
                  <a:pt x="306" y="203"/>
                </a:cubicBezTo>
                <a:cubicBezTo>
                  <a:pt x="306" y="205"/>
                  <a:pt x="307" y="207"/>
                  <a:pt x="309" y="209"/>
                </a:cubicBezTo>
                <a:cubicBezTo>
                  <a:pt x="312" y="212"/>
                  <a:pt x="317" y="212"/>
                  <a:pt x="320" y="209"/>
                </a:cubicBezTo>
                <a:cubicBezTo>
                  <a:pt x="348" y="181"/>
                  <a:pt x="363" y="145"/>
                  <a:pt x="363" y="106"/>
                </a:cubicBezTo>
                <a:cubicBezTo>
                  <a:pt x="363" y="88"/>
                  <a:pt x="359" y="70"/>
                  <a:pt x="353" y="53"/>
                </a:cubicBezTo>
                <a:close/>
              </a:path>
            </a:pathLst>
          </a:custGeom>
          <a:solidFill>
            <a:srgbClr val="433D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6"/>
          <p:cNvSpPr>
            <a:spLocks noChangeAspect="1" noEditPoints="1"/>
          </p:cNvSpPr>
          <p:nvPr/>
        </p:nvSpPr>
        <p:spPr bwMode="auto">
          <a:xfrm>
            <a:off x="2863977" y="5761142"/>
            <a:ext cx="242374" cy="385498"/>
          </a:xfrm>
          <a:custGeom>
            <a:avLst/>
            <a:gdLst>
              <a:gd name="T0" fmla="*/ 2147483647 w 241"/>
              <a:gd name="T1" fmla="*/ 2147483647 h 383"/>
              <a:gd name="T2" fmla="*/ 2147483647 w 241"/>
              <a:gd name="T3" fmla="*/ 2147483647 h 383"/>
              <a:gd name="T4" fmla="*/ 2147483647 w 241"/>
              <a:gd name="T5" fmla="*/ 2147483647 h 383"/>
              <a:gd name="T6" fmla="*/ 2147483647 w 241"/>
              <a:gd name="T7" fmla="*/ 2147483647 h 383"/>
              <a:gd name="T8" fmla="*/ 2147483647 w 241"/>
              <a:gd name="T9" fmla="*/ 2147483647 h 383"/>
              <a:gd name="T10" fmla="*/ 2147483647 w 241"/>
              <a:gd name="T11" fmla="*/ 2147483647 h 383"/>
              <a:gd name="T12" fmla="*/ 2147483647 w 241"/>
              <a:gd name="T13" fmla="*/ 2147483647 h 383"/>
              <a:gd name="T14" fmla="*/ 2147483647 w 241"/>
              <a:gd name="T15" fmla="*/ 2147483647 h 383"/>
              <a:gd name="T16" fmla="*/ 2147483647 w 241"/>
              <a:gd name="T17" fmla="*/ 0 h 383"/>
              <a:gd name="T18" fmla="*/ 2147483647 w 241"/>
              <a:gd name="T19" fmla="*/ 0 h 383"/>
              <a:gd name="T20" fmla="*/ 0 w 241"/>
              <a:gd name="T21" fmla="*/ 2147483647 h 383"/>
              <a:gd name="T22" fmla="*/ 0 w 241"/>
              <a:gd name="T23" fmla="*/ 2147483647 h 383"/>
              <a:gd name="T24" fmla="*/ 2147483647 w 241"/>
              <a:gd name="T25" fmla="*/ 2147483647 h 383"/>
              <a:gd name="T26" fmla="*/ 2147483647 w 241"/>
              <a:gd name="T27" fmla="*/ 2147483647 h 383"/>
              <a:gd name="T28" fmla="*/ 2147483647 w 241"/>
              <a:gd name="T29" fmla="*/ 2147483647 h 383"/>
              <a:gd name="T30" fmla="*/ 2147483647 w 241"/>
              <a:gd name="T31" fmla="*/ 2147483647 h 383"/>
              <a:gd name="T32" fmla="*/ 2147483647 w 241"/>
              <a:gd name="T33" fmla="*/ 2147483647 h 383"/>
              <a:gd name="T34" fmla="*/ 2147483647 w 241"/>
              <a:gd name="T35" fmla="*/ 2147483647 h 383"/>
              <a:gd name="T36" fmla="*/ 2147483647 w 241"/>
              <a:gd name="T37" fmla="*/ 2147483647 h 383"/>
              <a:gd name="T38" fmla="*/ 2147483647 w 241"/>
              <a:gd name="T39" fmla="*/ 2147483647 h 383"/>
              <a:gd name="T40" fmla="*/ 2147483647 w 241"/>
              <a:gd name="T41" fmla="*/ 2147483647 h 383"/>
              <a:gd name="T42" fmla="*/ 2147483647 w 241"/>
              <a:gd name="T43" fmla="*/ 2147483647 h 383"/>
              <a:gd name="T44" fmla="*/ 2147483647 w 241"/>
              <a:gd name="T45" fmla="*/ 2147483647 h 383"/>
              <a:gd name="T46" fmla="*/ 2147483647 w 241"/>
              <a:gd name="T47" fmla="*/ 2147483647 h 383"/>
              <a:gd name="T48" fmla="*/ 2147483647 w 241"/>
              <a:gd name="T49" fmla="*/ 2147483647 h 383"/>
              <a:gd name="T50" fmla="*/ 2147483647 w 241"/>
              <a:gd name="T51" fmla="*/ 2147483647 h 383"/>
              <a:gd name="T52" fmla="*/ 2147483647 w 241"/>
              <a:gd name="T53" fmla="*/ 2147483647 h 383"/>
              <a:gd name="T54" fmla="*/ 2147483647 w 241"/>
              <a:gd name="T55" fmla="*/ 2147483647 h 383"/>
              <a:gd name="T56" fmla="*/ 2147483647 w 241"/>
              <a:gd name="T57" fmla="*/ 2147483647 h 383"/>
              <a:gd name="T58" fmla="*/ 2147483647 w 241"/>
              <a:gd name="T59" fmla="*/ 2147483647 h 383"/>
              <a:gd name="T60" fmla="*/ 2147483647 w 241"/>
              <a:gd name="T61" fmla="*/ 2147483647 h 383"/>
              <a:gd name="T62" fmla="*/ 2147483647 w 241"/>
              <a:gd name="T63" fmla="*/ 2147483647 h 383"/>
              <a:gd name="T64" fmla="*/ 2147483647 w 241"/>
              <a:gd name="T65" fmla="*/ 2147483647 h 383"/>
              <a:gd name="T66" fmla="*/ 2147483647 w 241"/>
              <a:gd name="T67" fmla="*/ 2147483647 h 383"/>
              <a:gd name="T68" fmla="*/ 2147483647 w 241"/>
              <a:gd name="T69" fmla="*/ 2147483647 h 383"/>
              <a:gd name="T70" fmla="*/ 2147483647 w 241"/>
              <a:gd name="T71" fmla="*/ 2147483647 h 383"/>
              <a:gd name="T72" fmla="*/ 2147483647 w 241"/>
              <a:gd name="T73" fmla="*/ 2147483647 h 383"/>
              <a:gd name="T74" fmla="*/ 2147483647 w 241"/>
              <a:gd name="T75" fmla="*/ 2147483647 h 383"/>
              <a:gd name="T76" fmla="*/ 2147483647 w 241"/>
              <a:gd name="T77" fmla="*/ 2147483647 h 383"/>
              <a:gd name="T78" fmla="*/ 2147483647 w 241"/>
              <a:gd name="T79" fmla="*/ 2147483647 h 383"/>
              <a:gd name="T80" fmla="*/ 2147483647 w 241"/>
              <a:gd name="T81" fmla="*/ 2147483647 h 383"/>
              <a:gd name="T82" fmla="*/ 2147483647 w 241"/>
              <a:gd name="T83" fmla="*/ 2147483647 h 383"/>
              <a:gd name="T84" fmla="*/ 2147483647 w 241"/>
              <a:gd name="T85" fmla="*/ 2147483647 h 383"/>
              <a:gd name="T86" fmla="*/ 2147483647 w 241"/>
              <a:gd name="T87" fmla="*/ 2147483647 h 383"/>
              <a:gd name="T88" fmla="*/ 2147483647 w 241"/>
              <a:gd name="T89" fmla="*/ 2147483647 h 3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41" h="383">
                <a:moveTo>
                  <a:pt x="117" y="356"/>
                </a:moveTo>
                <a:cubicBezTo>
                  <a:pt x="127" y="356"/>
                  <a:pt x="135" y="348"/>
                  <a:pt x="135" y="338"/>
                </a:cubicBezTo>
                <a:cubicBezTo>
                  <a:pt x="135" y="329"/>
                  <a:pt x="127" y="321"/>
                  <a:pt x="117" y="321"/>
                </a:cubicBezTo>
                <a:cubicBezTo>
                  <a:pt x="107" y="321"/>
                  <a:pt x="99" y="329"/>
                  <a:pt x="99" y="338"/>
                </a:cubicBezTo>
                <a:cubicBezTo>
                  <a:pt x="99" y="348"/>
                  <a:pt x="107" y="356"/>
                  <a:pt x="117" y="356"/>
                </a:cubicBezTo>
                <a:close/>
                <a:moveTo>
                  <a:pt x="233" y="90"/>
                </a:moveTo>
                <a:cubicBezTo>
                  <a:pt x="237" y="90"/>
                  <a:pt x="241" y="87"/>
                  <a:pt x="241" y="82"/>
                </a:cubicBezTo>
                <a:cubicBezTo>
                  <a:pt x="241" y="19"/>
                  <a:pt x="241" y="19"/>
                  <a:pt x="241" y="19"/>
                </a:cubicBezTo>
                <a:cubicBezTo>
                  <a:pt x="241" y="8"/>
                  <a:pt x="232" y="0"/>
                  <a:pt x="221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375"/>
                  <a:pt x="8" y="383"/>
                  <a:pt x="19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232" y="383"/>
                  <a:pt x="241" y="375"/>
                  <a:pt x="241" y="364"/>
                </a:cubicBezTo>
                <a:cubicBezTo>
                  <a:pt x="241" y="114"/>
                  <a:pt x="241" y="114"/>
                  <a:pt x="241" y="114"/>
                </a:cubicBezTo>
                <a:cubicBezTo>
                  <a:pt x="241" y="110"/>
                  <a:pt x="237" y="106"/>
                  <a:pt x="233" y="106"/>
                </a:cubicBezTo>
                <a:cubicBezTo>
                  <a:pt x="228" y="106"/>
                  <a:pt x="225" y="110"/>
                  <a:pt x="225" y="114"/>
                </a:cubicBezTo>
                <a:cubicBezTo>
                  <a:pt x="225" y="295"/>
                  <a:pt x="225" y="295"/>
                  <a:pt x="225" y="295"/>
                </a:cubicBezTo>
                <a:cubicBezTo>
                  <a:pt x="16" y="295"/>
                  <a:pt x="16" y="295"/>
                  <a:pt x="16" y="295"/>
                </a:cubicBezTo>
                <a:cubicBezTo>
                  <a:pt x="16" y="69"/>
                  <a:pt x="16" y="69"/>
                  <a:pt x="16" y="69"/>
                </a:cubicBezTo>
                <a:cubicBezTo>
                  <a:pt x="225" y="69"/>
                  <a:pt x="225" y="69"/>
                  <a:pt x="225" y="69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7"/>
                  <a:pt x="228" y="90"/>
                  <a:pt x="233" y="90"/>
                </a:cubicBezTo>
                <a:close/>
                <a:moveTo>
                  <a:pt x="225" y="311"/>
                </a:moveTo>
                <a:cubicBezTo>
                  <a:pt x="225" y="364"/>
                  <a:pt x="225" y="364"/>
                  <a:pt x="225" y="364"/>
                </a:cubicBezTo>
                <a:cubicBezTo>
                  <a:pt x="225" y="366"/>
                  <a:pt x="223" y="367"/>
                  <a:pt x="221" y="367"/>
                </a:cubicBezTo>
                <a:cubicBezTo>
                  <a:pt x="19" y="367"/>
                  <a:pt x="19" y="367"/>
                  <a:pt x="19" y="367"/>
                </a:cubicBezTo>
                <a:cubicBezTo>
                  <a:pt x="17" y="367"/>
                  <a:pt x="16" y="366"/>
                  <a:pt x="16" y="364"/>
                </a:cubicBezTo>
                <a:cubicBezTo>
                  <a:pt x="16" y="311"/>
                  <a:pt x="16" y="311"/>
                  <a:pt x="16" y="311"/>
                </a:cubicBezTo>
                <a:lnTo>
                  <a:pt x="225" y="311"/>
                </a:lnTo>
                <a:close/>
                <a:moveTo>
                  <a:pt x="16" y="53"/>
                </a:move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21" y="16"/>
                  <a:pt x="221" y="16"/>
                  <a:pt x="221" y="16"/>
                </a:cubicBezTo>
                <a:cubicBezTo>
                  <a:pt x="223" y="16"/>
                  <a:pt x="225" y="17"/>
                  <a:pt x="225" y="19"/>
                </a:cubicBezTo>
                <a:cubicBezTo>
                  <a:pt x="225" y="53"/>
                  <a:pt x="225" y="53"/>
                  <a:pt x="225" y="53"/>
                </a:cubicBezTo>
                <a:lnTo>
                  <a:pt x="16" y="53"/>
                </a:lnTo>
                <a:close/>
                <a:moveTo>
                  <a:pt x="135" y="26"/>
                </a:moveTo>
                <a:cubicBezTo>
                  <a:pt x="99" y="26"/>
                  <a:pt x="99" y="26"/>
                  <a:pt x="99" y="26"/>
                </a:cubicBezTo>
                <a:cubicBezTo>
                  <a:pt x="95" y="26"/>
                  <a:pt x="91" y="30"/>
                  <a:pt x="91" y="34"/>
                </a:cubicBezTo>
                <a:cubicBezTo>
                  <a:pt x="91" y="38"/>
                  <a:pt x="95" y="42"/>
                  <a:pt x="99" y="42"/>
                </a:cubicBezTo>
                <a:cubicBezTo>
                  <a:pt x="135" y="42"/>
                  <a:pt x="135" y="42"/>
                  <a:pt x="135" y="42"/>
                </a:cubicBezTo>
                <a:cubicBezTo>
                  <a:pt x="139" y="42"/>
                  <a:pt x="143" y="38"/>
                  <a:pt x="143" y="34"/>
                </a:cubicBezTo>
                <a:cubicBezTo>
                  <a:pt x="143" y="30"/>
                  <a:pt x="139" y="26"/>
                  <a:pt x="135" y="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cxnSp>
        <p:nvCxnSpPr>
          <p:cNvPr id="53" name="Straight Arrow Connector 52"/>
          <p:cNvCxnSpPr/>
          <p:nvPr/>
        </p:nvCxnSpPr>
        <p:spPr bwMode="auto">
          <a:xfrm flipH="1">
            <a:off x="1190065" y="5774588"/>
            <a:ext cx="159323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>
            <a:off x="1190065" y="6036806"/>
            <a:ext cx="159323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flipH="1" flipV="1">
            <a:off x="1190065" y="5834235"/>
            <a:ext cx="1586500" cy="13150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flipH="1">
            <a:off x="1190065" y="5828380"/>
            <a:ext cx="1593230" cy="15080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62" name="Rectangle 61"/>
          <p:cNvSpPr/>
          <p:nvPr/>
        </p:nvSpPr>
        <p:spPr bwMode="auto">
          <a:xfrm>
            <a:off x="6062374" y="1325084"/>
            <a:ext cx="679935" cy="353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95250" h="38100"/>
          </a:sp3d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800" dirty="0"/>
              <a:t>G</a:t>
            </a:r>
            <a:r>
              <a:rPr lang="hu-HU" sz="1800" dirty="0" smtClean="0"/>
              <a:t>GSN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63" name="Straight Connector 62"/>
          <p:cNvCxnSpPr>
            <a:stCxn id="62" idx="0"/>
          </p:cNvCxnSpPr>
          <p:nvPr/>
        </p:nvCxnSpPr>
        <p:spPr bwMode="auto">
          <a:xfrm flipV="1">
            <a:off x="6402342" y="950912"/>
            <a:ext cx="244924" cy="3741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1" name="Freeform 3"/>
          <p:cNvSpPr>
            <a:spLocks noChangeAspect="1" noEditPoints="1"/>
          </p:cNvSpPr>
          <p:nvPr/>
        </p:nvSpPr>
        <p:spPr bwMode="auto">
          <a:xfrm>
            <a:off x="6502141" y="107575"/>
            <a:ext cx="843337" cy="843337"/>
          </a:xfrm>
          <a:custGeom>
            <a:avLst/>
            <a:gdLst>
              <a:gd name="T0" fmla="*/ 2147483647 w 385"/>
              <a:gd name="T1" fmla="*/ 2147483647 h 385"/>
              <a:gd name="T2" fmla="*/ 2147483647 w 385"/>
              <a:gd name="T3" fmla="*/ 2147483647 h 385"/>
              <a:gd name="T4" fmla="*/ 2147483647 w 385"/>
              <a:gd name="T5" fmla="*/ 2147483647 h 385"/>
              <a:gd name="T6" fmla="*/ 2147483647 w 385"/>
              <a:gd name="T7" fmla="*/ 2147483647 h 385"/>
              <a:gd name="T8" fmla="*/ 2147483647 w 385"/>
              <a:gd name="T9" fmla="*/ 2147483647 h 385"/>
              <a:gd name="T10" fmla="*/ 2147483647 w 385"/>
              <a:gd name="T11" fmla="*/ 2147483647 h 385"/>
              <a:gd name="T12" fmla="*/ 2147483647 w 385"/>
              <a:gd name="T13" fmla="*/ 2147483647 h 385"/>
              <a:gd name="T14" fmla="*/ 2147483647 w 385"/>
              <a:gd name="T15" fmla="*/ 2147483647 h 385"/>
              <a:gd name="T16" fmla="*/ 2147483647 w 385"/>
              <a:gd name="T17" fmla="*/ 2147483647 h 385"/>
              <a:gd name="T18" fmla="*/ 2147483647 w 385"/>
              <a:gd name="T19" fmla="*/ 2147483647 h 385"/>
              <a:gd name="T20" fmla="*/ 2147483647 w 385"/>
              <a:gd name="T21" fmla="*/ 2147483647 h 385"/>
              <a:gd name="T22" fmla="*/ 2147483647 w 385"/>
              <a:gd name="T23" fmla="*/ 2147483647 h 385"/>
              <a:gd name="T24" fmla="*/ 2147483647 w 385"/>
              <a:gd name="T25" fmla="*/ 2147483647 h 385"/>
              <a:gd name="T26" fmla="*/ 2147483647 w 385"/>
              <a:gd name="T27" fmla="*/ 2147483647 h 385"/>
              <a:gd name="T28" fmla="*/ 2147483647 w 385"/>
              <a:gd name="T29" fmla="*/ 2147483647 h 385"/>
              <a:gd name="T30" fmla="*/ 2147483647 w 385"/>
              <a:gd name="T31" fmla="*/ 2147483647 h 385"/>
              <a:gd name="T32" fmla="*/ 2147483647 w 385"/>
              <a:gd name="T33" fmla="*/ 2147483647 h 385"/>
              <a:gd name="T34" fmla="*/ 2147483647 w 385"/>
              <a:gd name="T35" fmla="*/ 2147483647 h 385"/>
              <a:gd name="T36" fmla="*/ 2147483647 w 385"/>
              <a:gd name="T37" fmla="*/ 2147483647 h 385"/>
              <a:gd name="T38" fmla="*/ 2147483647 w 385"/>
              <a:gd name="T39" fmla="*/ 2147483647 h 385"/>
              <a:gd name="T40" fmla="*/ 2147483647 w 385"/>
              <a:gd name="T41" fmla="*/ 2147483647 h 385"/>
              <a:gd name="T42" fmla="*/ 2147483647 w 385"/>
              <a:gd name="T43" fmla="*/ 2147483647 h 385"/>
              <a:gd name="T44" fmla="*/ 2147483647 w 385"/>
              <a:gd name="T45" fmla="*/ 2147483647 h 385"/>
              <a:gd name="T46" fmla="*/ 2147483647 w 385"/>
              <a:gd name="T47" fmla="*/ 2147483647 h 385"/>
              <a:gd name="T48" fmla="*/ 2147483647 w 385"/>
              <a:gd name="T49" fmla="*/ 2147483647 h 385"/>
              <a:gd name="T50" fmla="*/ 2147483647 w 385"/>
              <a:gd name="T51" fmla="*/ 2147483647 h 385"/>
              <a:gd name="T52" fmla="*/ 2147483647 w 385"/>
              <a:gd name="T53" fmla="*/ 2147483647 h 385"/>
              <a:gd name="T54" fmla="*/ 2147483647 w 385"/>
              <a:gd name="T55" fmla="*/ 2147483647 h 385"/>
              <a:gd name="T56" fmla="*/ 2147483647 w 385"/>
              <a:gd name="T57" fmla="*/ 2147483647 h 385"/>
              <a:gd name="T58" fmla="*/ 2147483647 w 385"/>
              <a:gd name="T59" fmla="*/ 2147483647 h 385"/>
              <a:gd name="T60" fmla="*/ 2147483647 w 385"/>
              <a:gd name="T61" fmla="*/ 2147483647 h 385"/>
              <a:gd name="T62" fmla="*/ 2147483647 w 385"/>
              <a:gd name="T63" fmla="*/ 2147483647 h 385"/>
              <a:gd name="T64" fmla="*/ 2147483647 w 385"/>
              <a:gd name="T65" fmla="*/ 2147483647 h 385"/>
              <a:gd name="T66" fmla="*/ 2147483647 w 385"/>
              <a:gd name="T67" fmla="*/ 2147483647 h 385"/>
              <a:gd name="T68" fmla="*/ 2147483647 w 385"/>
              <a:gd name="T69" fmla="*/ 2147483647 h 385"/>
              <a:gd name="T70" fmla="*/ 2147483647 w 385"/>
              <a:gd name="T71" fmla="*/ 2147483647 h 385"/>
              <a:gd name="T72" fmla="*/ 2147483647 w 385"/>
              <a:gd name="T73" fmla="*/ 2147483647 h 385"/>
              <a:gd name="T74" fmla="*/ 2147483647 w 385"/>
              <a:gd name="T75" fmla="*/ 2147483647 h 385"/>
              <a:gd name="T76" fmla="*/ 2147483647 w 385"/>
              <a:gd name="T77" fmla="*/ 2147483647 h 385"/>
              <a:gd name="T78" fmla="*/ 2147483647 w 385"/>
              <a:gd name="T79" fmla="*/ 2147483647 h 385"/>
              <a:gd name="T80" fmla="*/ 2147483647 w 385"/>
              <a:gd name="T81" fmla="*/ 2147483647 h 385"/>
              <a:gd name="T82" fmla="*/ 2147483647 w 385"/>
              <a:gd name="T83" fmla="*/ 2147483647 h 385"/>
              <a:gd name="T84" fmla="*/ 2147483647 w 385"/>
              <a:gd name="T85" fmla="*/ 2147483647 h 385"/>
              <a:gd name="T86" fmla="*/ 2147483647 w 385"/>
              <a:gd name="T87" fmla="*/ 2147483647 h 385"/>
              <a:gd name="T88" fmla="*/ 2147483647 w 385"/>
              <a:gd name="T89" fmla="*/ 2147483647 h 385"/>
              <a:gd name="T90" fmla="*/ 2147483647 w 385"/>
              <a:gd name="T91" fmla="*/ 2147483647 h 385"/>
              <a:gd name="T92" fmla="*/ 2147483647 w 385"/>
              <a:gd name="T93" fmla="*/ 2147483647 h 385"/>
              <a:gd name="T94" fmla="*/ 2147483647 w 385"/>
              <a:gd name="T95" fmla="*/ 2147483647 h 38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85" h="385">
                <a:moveTo>
                  <a:pt x="168" y="233"/>
                </a:moveTo>
                <a:cubicBezTo>
                  <a:pt x="168" y="233"/>
                  <a:pt x="168" y="233"/>
                  <a:pt x="168" y="234"/>
                </a:cubicBezTo>
                <a:cubicBezTo>
                  <a:pt x="168" y="234"/>
                  <a:pt x="168" y="234"/>
                  <a:pt x="168" y="234"/>
                </a:cubicBezTo>
                <a:lnTo>
                  <a:pt x="168" y="233"/>
                </a:lnTo>
                <a:close/>
                <a:moveTo>
                  <a:pt x="287" y="135"/>
                </a:moveTo>
                <a:cubicBezTo>
                  <a:pt x="285" y="137"/>
                  <a:pt x="286" y="139"/>
                  <a:pt x="285" y="141"/>
                </a:cubicBezTo>
                <a:cubicBezTo>
                  <a:pt x="284" y="145"/>
                  <a:pt x="280" y="142"/>
                  <a:pt x="278" y="145"/>
                </a:cubicBezTo>
                <a:cubicBezTo>
                  <a:pt x="274" y="149"/>
                  <a:pt x="279" y="152"/>
                  <a:pt x="283" y="153"/>
                </a:cubicBezTo>
                <a:cubicBezTo>
                  <a:pt x="288" y="154"/>
                  <a:pt x="290" y="150"/>
                  <a:pt x="293" y="147"/>
                </a:cubicBezTo>
                <a:cubicBezTo>
                  <a:pt x="295" y="146"/>
                  <a:pt x="296" y="144"/>
                  <a:pt x="298" y="144"/>
                </a:cubicBezTo>
                <a:cubicBezTo>
                  <a:pt x="300" y="144"/>
                  <a:pt x="302" y="146"/>
                  <a:pt x="303" y="146"/>
                </a:cubicBezTo>
                <a:cubicBezTo>
                  <a:pt x="308" y="146"/>
                  <a:pt x="308" y="141"/>
                  <a:pt x="307" y="138"/>
                </a:cubicBezTo>
                <a:cubicBezTo>
                  <a:pt x="305" y="135"/>
                  <a:pt x="302" y="133"/>
                  <a:pt x="299" y="130"/>
                </a:cubicBezTo>
                <a:cubicBezTo>
                  <a:pt x="298" y="129"/>
                  <a:pt x="298" y="127"/>
                  <a:pt x="297" y="126"/>
                </a:cubicBezTo>
                <a:cubicBezTo>
                  <a:pt x="296" y="124"/>
                  <a:pt x="293" y="124"/>
                  <a:pt x="292" y="125"/>
                </a:cubicBezTo>
                <a:cubicBezTo>
                  <a:pt x="290" y="127"/>
                  <a:pt x="292" y="129"/>
                  <a:pt x="291" y="131"/>
                </a:cubicBezTo>
                <a:cubicBezTo>
                  <a:pt x="291" y="133"/>
                  <a:pt x="288" y="133"/>
                  <a:pt x="287" y="135"/>
                </a:cubicBezTo>
                <a:close/>
                <a:moveTo>
                  <a:pt x="339" y="68"/>
                </a:moveTo>
                <a:cubicBezTo>
                  <a:pt x="336" y="64"/>
                  <a:pt x="331" y="64"/>
                  <a:pt x="327" y="67"/>
                </a:cubicBezTo>
                <a:cubicBezTo>
                  <a:pt x="324" y="70"/>
                  <a:pt x="324" y="75"/>
                  <a:pt x="327" y="78"/>
                </a:cubicBezTo>
                <a:cubicBezTo>
                  <a:pt x="328" y="79"/>
                  <a:pt x="329" y="81"/>
                  <a:pt x="330" y="82"/>
                </a:cubicBezTo>
                <a:cubicBezTo>
                  <a:pt x="320" y="87"/>
                  <a:pt x="315" y="97"/>
                  <a:pt x="314" y="98"/>
                </a:cubicBezTo>
                <a:cubicBezTo>
                  <a:pt x="311" y="103"/>
                  <a:pt x="311" y="111"/>
                  <a:pt x="311" y="117"/>
                </a:cubicBezTo>
                <a:cubicBezTo>
                  <a:pt x="312" y="122"/>
                  <a:pt x="313" y="129"/>
                  <a:pt x="317" y="133"/>
                </a:cubicBezTo>
                <a:cubicBezTo>
                  <a:pt x="322" y="139"/>
                  <a:pt x="326" y="151"/>
                  <a:pt x="318" y="157"/>
                </a:cubicBezTo>
                <a:cubicBezTo>
                  <a:pt x="309" y="162"/>
                  <a:pt x="306" y="147"/>
                  <a:pt x="298" y="153"/>
                </a:cubicBezTo>
                <a:cubicBezTo>
                  <a:pt x="295" y="156"/>
                  <a:pt x="292" y="159"/>
                  <a:pt x="289" y="163"/>
                </a:cubicBezTo>
                <a:cubicBezTo>
                  <a:pt x="286" y="167"/>
                  <a:pt x="286" y="168"/>
                  <a:pt x="291" y="171"/>
                </a:cubicBezTo>
                <a:cubicBezTo>
                  <a:pt x="302" y="177"/>
                  <a:pt x="284" y="180"/>
                  <a:pt x="283" y="186"/>
                </a:cubicBezTo>
                <a:cubicBezTo>
                  <a:pt x="282" y="196"/>
                  <a:pt x="299" y="185"/>
                  <a:pt x="301" y="184"/>
                </a:cubicBezTo>
                <a:cubicBezTo>
                  <a:pt x="311" y="177"/>
                  <a:pt x="325" y="178"/>
                  <a:pt x="335" y="184"/>
                </a:cubicBezTo>
                <a:cubicBezTo>
                  <a:pt x="338" y="186"/>
                  <a:pt x="341" y="188"/>
                  <a:pt x="344" y="190"/>
                </a:cubicBezTo>
                <a:cubicBezTo>
                  <a:pt x="347" y="191"/>
                  <a:pt x="349" y="193"/>
                  <a:pt x="352" y="194"/>
                </a:cubicBezTo>
                <a:cubicBezTo>
                  <a:pt x="355" y="197"/>
                  <a:pt x="357" y="202"/>
                  <a:pt x="360" y="205"/>
                </a:cubicBezTo>
                <a:cubicBezTo>
                  <a:pt x="363" y="209"/>
                  <a:pt x="364" y="226"/>
                  <a:pt x="359" y="222"/>
                </a:cubicBezTo>
                <a:cubicBezTo>
                  <a:pt x="357" y="219"/>
                  <a:pt x="354" y="216"/>
                  <a:pt x="352" y="212"/>
                </a:cubicBezTo>
                <a:cubicBezTo>
                  <a:pt x="347" y="207"/>
                  <a:pt x="345" y="213"/>
                  <a:pt x="340" y="213"/>
                </a:cubicBezTo>
                <a:cubicBezTo>
                  <a:pt x="337" y="213"/>
                  <a:pt x="338" y="212"/>
                  <a:pt x="337" y="210"/>
                </a:cubicBezTo>
                <a:cubicBezTo>
                  <a:pt x="336" y="205"/>
                  <a:pt x="333" y="202"/>
                  <a:pt x="329" y="199"/>
                </a:cubicBezTo>
                <a:cubicBezTo>
                  <a:pt x="325" y="196"/>
                  <a:pt x="319" y="194"/>
                  <a:pt x="314" y="194"/>
                </a:cubicBezTo>
                <a:cubicBezTo>
                  <a:pt x="309" y="194"/>
                  <a:pt x="305" y="195"/>
                  <a:pt x="301" y="196"/>
                </a:cubicBezTo>
                <a:cubicBezTo>
                  <a:pt x="291" y="198"/>
                  <a:pt x="283" y="198"/>
                  <a:pt x="277" y="207"/>
                </a:cubicBezTo>
                <a:cubicBezTo>
                  <a:pt x="273" y="214"/>
                  <a:pt x="267" y="222"/>
                  <a:pt x="268" y="230"/>
                </a:cubicBezTo>
                <a:cubicBezTo>
                  <a:pt x="268" y="233"/>
                  <a:pt x="270" y="235"/>
                  <a:pt x="270" y="238"/>
                </a:cubicBezTo>
                <a:cubicBezTo>
                  <a:pt x="271" y="242"/>
                  <a:pt x="271" y="246"/>
                  <a:pt x="273" y="250"/>
                </a:cubicBezTo>
                <a:cubicBezTo>
                  <a:pt x="275" y="256"/>
                  <a:pt x="281" y="262"/>
                  <a:pt x="287" y="262"/>
                </a:cubicBezTo>
                <a:cubicBezTo>
                  <a:pt x="290" y="262"/>
                  <a:pt x="291" y="262"/>
                  <a:pt x="293" y="261"/>
                </a:cubicBezTo>
                <a:cubicBezTo>
                  <a:pt x="295" y="260"/>
                  <a:pt x="296" y="257"/>
                  <a:pt x="298" y="257"/>
                </a:cubicBezTo>
                <a:cubicBezTo>
                  <a:pt x="303" y="257"/>
                  <a:pt x="305" y="264"/>
                  <a:pt x="307" y="267"/>
                </a:cubicBezTo>
                <a:cubicBezTo>
                  <a:pt x="311" y="271"/>
                  <a:pt x="316" y="269"/>
                  <a:pt x="319" y="273"/>
                </a:cubicBezTo>
                <a:cubicBezTo>
                  <a:pt x="322" y="277"/>
                  <a:pt x="326" y="284"/>
                  <a:pt x="325" y="289"/>
                </a:cubicBezTo>
                <a:cubicBezTo>
                  <a:pt x="323" y="294"/>
                  <a:pt x="315" y="295"/>
                  <a:pt x="313" y="300"/>
                </a:cubicBezTo>
                <a:cubicBezTo>
                  <a:pt x="308" y="308"/>
                  <a:pt x="320" y="305"/>
                  <a:pt x="323" y="312"/>
                </a:cubicBezTo>
                <a:cubicBezTo>
                  <a:pt x="321" y="314"/>
                  <a:pt x="319" y="316"/>
                  <a:pt x="317" y="317"/>
                </a:cubicBezTo>
                <a:cubicBezTo>
                  <a:pt x="285" y="349"/>
                  <a:pt x="241" y="369"/>
                  <a:pt x="192" y="369"/>
                </a:cubicBezTo>
                <a:cubicBezTo>
                  <a:pt x="185" y="369"/>
                  <a:pt x="178" y="369"/>
                  <a:pt x="170" y="368"/>
                </a:cubicBezTo>
                <a:cubicBezTo>
                  <a:pt x="171" y="366"/>
                  <a:pt x="171" y="365"/>
                  <a:pt x="171" y="364"/>
                </a:cubicBezTo>
                <a:cubicBezTo>
                  <a:pt x="174" y="359"/>
                  <a:pt x="176" y="355"/>
                  <a:pt x="181" y="351"/>
                </a:cubicBezTo>
                <a:cubicBezTo>
                  <a:pt x="192" y="341"/>
                  <a:pt x="201" y="330"/>
                  <a:pt x="209" y="319"/>
                </a:cubicBezTo>
                <a:cubicBezTo>
                  <a:pt x="213" y="313"/>
                  <a:pt x="220" y="312"/>
                  <a:pt x="224" y="306"/>
                </a:cubicBezTo>
                <a:cubicBezTo>
                  <a:pt x="226" y="303"/>
                  <a:pt x="226" y="298"/>
                  <a:pt x="227" y="294"/>
                </a:cubicBezTo>
                <a:cubicBezTo>
                  <a:pt x="227" y="290"/>
                  <a:pt x="228" y="288"/>
                  <a:pt x="230" y="285"/>
                </a:cubicBezTo>
                <a:cubicBezTo>
                  <a:pt x="232" y="282"/>
                  <a:pt x="237" y="279"/>
                  <a:pt x="238" y="276"/>
                </a:cubicBezTo>
                <a:cubicBezTo>
                  <a:pt x="240" y="269"/>
                  <a:pt x="230" y="261"/>
                  <a:pt x="224" y="259"/>
                </a:cubicBezTo>
                <a:cubicBezTo>
                  <a:pt x="220" y="257"/>
                  <a:pt x="215" y="258"/>
                  <a:pt x="211" y="255"/>
                </a:cubicBezTo>
                <a:cubicBezTo>
                  <a:pt x="207" y="254"/>
                  <a:pt x="206" y="251"/>
                  <a:pt x="203" y="248"/>
                </a:cubicBezTo>
                <a:cubicBezTo>
                  <a:pt x="200" y="246"/>
                  <a:pt x="196" y="244"/>
                  <a:pt x="192" y="242"/>
                </a:cubicBezTo>
                <a:cubicBezTo>
                  <a:pt x="188" y="240"/>
                  <a:pt x="184" y="241"/>
                  <a:pt x="180" y="240"/>
                </a:cubicBezTo>
                <a:cubicBezTo>
                  <a:pt x="178" y="239"/>
                  <a:pt x="176" y="237"/>
                  <a:pt x="174" y="236"/>
                </a:cubicBezTo>
                <a:cubicBezTo>
                  <a:pt x="172" y="235"/>
                  <a:pt x="170" y="235"/>
                  <a:pt x="168" y="234"/>
                </a:cubicBezTo>
                <a:cubicBezTo>
                  <a:pt x="166" y="233"/>
                  <a:pt x="163" y="235"/>
                  <a:pt x="162" y="237"/>
                </a:cubicBezTo>
                <a:cubicBezTo>
                  <a:pt x="160" y="240"/>
                  <a:pt x="160" y="243"/>
                  <a:pt x="160" y="246"/>
                </a:cubicBezTo>
                <a:cubicBezTo>
                  <a:pt x="160" y="247"/>
                  <a:pt x="160" y="247"/>
                  <a:pt x="160" y="247"/>
                </a:cubicBezTo>
                <a:cubicBezTo>
                  <a:pt x="160" y="247"/>
                  <a:pt x="160" y="247"/>
                  <a:pt x="160" y="247"/>
                </a:cubicBezTo>
                <a:cubicBezTo>
                  <a:pt x="155" y="246"/>
                  <a:pt x="153" y="243"/>
                  <a:pt x="151" y="240"/>
                </a:cubicBezTo>
                <a:cubicBezTo>
                  <a:pt x="149" y="237"/>
                  <a:pt x="149" y="235"/>
                  <a:pt x="146" y="234"/>
                </a:cubicBezTo>
                <a:cubicBezTo>
                  <a:pt x="144" y="233"/>
                  <a:pt x="143" y="234"/>
                  <a:pt x="141" y="232"/>
                </a:cubicBezTo>
                <a:cubicBezTo>
                  <a:pt x="137" y="229"/>
                  <a:pt x="136" y="224"/>
                  <a:pt x="131" y="221"/>
                </a:cubicBezTo>
                <a:cubicBezTo>
                  <a:pt x="129" y="219"/>
                  <a:pt x="125" y="221"/>
                  <a:pt x="122" y="220"/>
                </a:cubicBezTo>
                <a:cubicBezTo>
                  <a:pt x="117" y="217"/>
                  <a:pt x="122" y="208"/>
                  <a:pt x="125" y="205"/>
                </a:cubicBezTo>
                <a:cubicBezTo>
                  <a:pt x="127" y="204"/>
                  <a:pt x="128" y="204"/>
                  <a:pt x="130" y="204"/>
                </a:cubicBezTo>
                <a:cubicBezTo>
                  <a:pt x="132" y="203"/>
                  <a:pt x="134" y="201"/>
                  <a:pt x="137" y="201"/>
                </a:cubicBezTo>
                <a:cubicBezTo>
                  <a:pt x="140" y="200"/>
                  <a:pt x="143" y="202"/>
                  <a:pt x="145" y="204"/>
                </a:cubicBezTo>
                <a:cubicBezTo>
                  <a:pt x="149" y="207"/>
                  <a:pt x="152" y="212"/>
                  <a:pt x="156" y="214"/>
                </a:cubicBezTo>
                <a:cubicBezTo>
                  <a:pt x="159" y="216"/>
                  <a:pt x="164" y="216"/>
                  <a:pt x="164" y="212"/>
                </a:cubicBezTo>
                <a:cubicBezTo>
                  <a:pt x="163" y="207"/>
                  <a:pt x="154" y="207"/>
                  <a:pt x="153" y="202"/>
                </a:cubicBezTo>
                <a:cubicBezTo>
                  <a:pt x="153" y="200"/>
                  <a:pt x="157" y="193"/>
                  <a:pt x="158" y="191"/>
                </a:cubicBezTo>
                <a:cubicBezTo>
                  <a:pt x="161" y="185"/>
                  <a:pt x="168" y="185"/>
                  <a:pt x="171" y="180"/>
                </a:cubicBezTo>
                <a:cubicBezTo>
                  <a:pt x="174" y="177"/>
                  <a:pt x="173" y="172"/>
                  <a:pt x="176" y="169"/>
                </a:cubicBezTo>
                <a:cubicBezTo>
                  <a:pt x="179" y="167"/>
                  <a:pt x="185" y="167"/>
                  <a:pt x="189" y="165"/>
                </a:cubicBezTo>
                <a:cubicBezTo>
                  <a:pt x="193" y="162"/>
                  <a:pt x="197" y="156"/>
                  <a:pt x="199" y="151"/>
                </a:cubicBezTo>
                <a:cubicBezTo>
                  <a:pt x="200" y="144"/>
                  <a:pt x="199" y="141"/>
                  <a:pt x="193" y="138"/>
                </a:cubicBezTo>
                <a:cubicBezTo>
                  <a:pt x="189" y="136"/>
                  <a:pt x="185" y="134"/>
                  <a:pt x="181" y="132"/>
                </a:cubicBezTo>
                <a:cubicBezTo>
                  <a:pt x="178" y="131"/>
                  <a:pt x="176" y="130"/>
                  <a:pt x="174" y="127"/>
                </a:cubicBezTo>
                <a:cubicBezTo>
                  <a:pt x="172" y="126"/>
                  <a:pt x="171" y="124"/>
                  <a:pt x="169" y="123"/>
                </a:cubicBezTo>
                <a:cubicBezTo>
                  <a:pt x="167" y="121"/>
                  <a:pt x="166" y="122"/>
                  <a:pt x="164" y="122"/>
                </a:cubicBezTo>
                <a:cubicBezTo>
                  <a:pt x="161" y="122"/>
                  <a:pt x="162" y="123"/>
                  <a:pt x="160" y="121"/>
                </a:cubicBezTo>
                <a:cubicBezTo>
                  <a:pt x="159" y="121"/>
                  <a:pt x="159" y="118"/>
                  <a:pt x="158" y="117"/>
                </a:cubicBezTo>
                <a:cubicBezTo>
                  <a:pt x="155" y="113"/>
                  <a:pt x="147" y="113"/>
                  <a:pt x="145" y="117"/>
                </a:cubicBezTo>
                <a:cubicBezTo>
                  <a:pt x="142" y="121"/>
                  <a:pt x="147" y="130"/>
                  <a:pt x="140" y="133"/>
                </a:cubicBezTo>
                <a:cubicBezTo>
                  <a:pt x="137" y="134"/>
                  <a:pt x="130" y="131"/>
                  <a:pt x="127" y="129"/>
                </a:cubicBezTo>
                <a:cubicBezTo>
                  <a:pt x="120" y="126"/>
                  <a:pt x="118" y="118"/>
                  <a:pt x="123" y="113"/>
                </a:cubicBezTo>
                <a:cubicBezTo>
                  <a:pt x="130" y="106"/>
                  <a:pt x="141" y="105"/>
                  <a:pt x="147" y="98"/>
                </a:cubicBezTo>
                <a:cubicBezTo>
                  <a:pt x="148" y="96"/>
                  <a:pt x="150" y="94"/>
                  <a:pt x="149" y="91"/>
                </a:cubicBezTo>
                <a:cubicBezTo>
                  <a:pt x="149" y="89"/>
                  <a:pt x="146" y="83"/>
                  <a:pt x="145" y="82"/>
                </a:cubicBezTo>
                <a:cubicBezTo>
                  <a:pt x="140" y="77"/>
                  <a:pt x="131" y="83"/>
                  <a:pt x="127" y="75"/>
                </a:cubicBezTo>
                <a:cubicBezTo>
                  <a:pt x="126" y="73"/>
                  <a:pt x="126" y="72"/>
                  <a:pt x="126" y="70"/>
                </a:cubicBezTo>
                <a:cubicBezTo>
                  <a:pt x="125" y="66"/>
                  <a:pt x="125" y="67"/>
                  <a:pt x="121" y="66"/>
                </a:cubicBezTo>
                <a:cubicBezTo>
                  <a:pt x="115" y="63"/>
                  <a:pt x="103" y="62"/>
                  <a:pt x="97" y="66"/>
                </a:cubicBezTo>
                <a:cubicBezTo>
                  <a:pt x="93" y="68"/>
                  <a:pt x="88" y="74"/>
                  <a:pt x="87" y="78"/>
                </a:cubicBezTo>
                <a:cubicBezTo>
                  <a:pt x="86" y="83"/>
                  <a:pt x="89" y="84"/>
                  <a:pt x="93" y="86"/>
                </a:cubicBezTo>
                <a:cubicBezTo>
                  <a:pt x="99" y="90"/>
                  <a:pt x="94" y="93"/>
                  <a:pt x="90" y="95"/>
                </a:cubicBezTo>
                <a:cubicBezTo>
                  <a:pt x="82" y="99"/>
                  <a:pt x="83" y="95"/>
                  <a:pt x="78" y="90"/>
                </a:cubicBezTo>
                <a:cubicBezTo>
                  <a:pt x="76" y="87"/>
                  <a:pt x="73" y="86"/>
                  <a:pt x="70" y="83"/>
                </a:cubicBezTo>
                <a:cubicBezTo>
                  <a:pt x="69" y="81"/>
                  <a:pt x="68" y="79"/>
                  <a:pt x="66" y="78"/>
                </a:cubicBezTo>
                <a:cubicBezTo>
                  <a:pt x="67" y="77"/>
                  <a:pt x="67" y="71"/>
                  <a:pt x="67" y="68"/>
                </a:cubicBezTo>
                <a:cubicBezTo>
                  <a:pt x="67" y="68"/>
                  <a:pt x="67" y="68"/>
                  <a:pt x="67" y="68"/>
                </a:cubicBezTo>
                <a:cubicBezTo>
                  <a:pt x="81" y="54"/>
                  <a:pt x="98" y="42"/>
                  <a:pt x="116" y="33"/>
                </a:cubicBezTo>
                <a:cubicBezTo>
                  <a:pt x="123" y="37"/>
                  <a:pt x="131" y="41"/>
                  <a:pt x="134" y="43"/>
                </a:cubicBezTo>
                <a:cubicBezTo>
                  <a:pt x="137" y="45"/>
                  <a:pt x="134" y="48"/>
                  <a:pt x="136" y="51"/>
                </a:cubicBezTo>
                <a:cubicBezTo>
                  <a:pt x="138" y="53"/>
                  <a:pt x="143" y="53"/>
                  <a:pt x="145" y="54"/>
                </a:cubicBezTo>
                <a:cubicBezTo>
                  <a:pt x="151" y="56"/>
                  <a:pt x="157" y="62"/>
                  <a:pt x="161" y="67"/>
                </a:cubicBezTo>
                <a:cubicBezTo>
                  <a:pt x="163" y="68"/>
                  <a:pt x="163" y="66"/>
                  <a:pt x="163" y="69"/>
                </a:cubicBezTo>
                <a:cubicBezTo>
                  <a:pt x="163" y="71"/>
                  <a:pt x="160" y="74"/>
                  <a:pt x="159" y="76"/>
                </a:cubicBezTo>
                <a:cubicBezTo>
                  <a:pt x="157" y="81"/>
                  <a:pt x="160" y="86"/>
                  <a:pt x="164" y="90"/>
                </a:cubicBezTo>
                <a:cubicBezTo>
                  <a:pt x="169" y="94"/>
                  <a:pt x="173" y="99"/>
                  <a:pt x="179" y="101"/>
                </a:cubicBezTo>
                <a:cubicBezTo>
                  <a:pt x="185" y="102"/>
                  <a:pt x="188" y="98"/>
                  <a:pt x="191" y="93"/>
                </a:cubicBezTo>
                <a:cubicBezTo>
                  <a:pt x="196" y="82"/>
                  <a:pt x="181" y="75"/>
                  <a:pt x="174" y="70"/>
                </a:cubicBezTo>
                <a:cubicBezTo>
                  <a:pt x="169" y="68"/>
                  <a:pt x="170" y="65"/>
                  <a:pt x="171" y="60"/>
                </a:cubicBezTo>
                <a:cubicBezTo>
                  <a:pt x="172" y="55"/>
                  <a:pt x="175" y="51"/>
                  <a:pt x="180" y="50"/>
                </a:cubicBezTo>
                <a:cubicBezTo>
                  <a:pt x="185" y="48"/>
                  <a:pt x="190" y="50"/>
                  <a:pt x="186" y="55"/>
                </a:cubicBezTo>
                <a:cubicBezTo>
                  <a:pt x="184" y="59"/>
                  <a:pt x="178" y="60"/>
                  <a:pt x="179" y="66"/>
                </a:cubicBezTo>
                <a:cubicBezTo>
                  <a:pt x="180" y="70"/>
                  <a:pt x="185" y="71"/>
                  <a:pt x="189" y="71"/>
                </a:cubicBezTo>
                <a:cubicBezTo>
                  <a:pt x="192" y="70"/>
                  <a:pt x="194" y="68"/>
                  <a:pt x="197" y="73"/>
                </a:cubicBezTo>
                <a:cubicBezTo>
                  <a:pt x="199" y="77"/>
                  <a:pt x="197" y="81"/>
                  <a:pt x="201" y="86"/>
                </a:cubicBezTo>
                <a:cubicBezTo>
                  <a:pt x="204" y="89"/>
                  <a:pt x="207" y="91"/>
                  <a:pt x="209" y="96"/>
                </a:cubicBezTo>
                <a:cubicBezTo>
                  <a:pt x="209" y="97"/>
                  <a:pt x="209" y="99"/>
                  <a:pt x="210" y="101"/>
                </a:cubicBezTo>
                <a:cubicBezTo>
                  <a:pt x="211" y="104"/>
                  <a:pt x="214" y="107"/>
                  <a:pt x="216" y="110"/>
                </a:cubicBezTo>
                <a:cubicBezTo>
                  <a:pt x="218" y="113"/>
                  <a:pt x="219" y="116"/>
                  <a:pt x="221" y="118"/>
                </a:cubicBezTo>
                <a:cubicBezTo>
                  <a:pt x="224" y="122"/>
                  <a:pt x="229" y="120"/>
                  <a:pt x="232" y="117"/>
                </a:cubicBezTo>
                <a:cubicBezTo>
                  <a:pt x="237" y="112"/>
                  <a:pt x="234" y="103"/>
                  <a:pt x="240" y="99"/>
                </a:cubicBezTo>
                <a:cubicBezTo>
                  <a:pt x="241" y="97"/>
                  <a:pt x="244" y="97"/>
                  <a:pt x="246" y="98"/>
                </a:cubicBezTo>
                <a:cubicBezTo>
                  <a:pt x="248" y="98"/>
                  <a:pt x="249" y="100"/>
                  <a:pt x="251" y="101"/>
                </a:cubicBezTo>
                <a:cubicBezTo>
                  <a:pt x="252" y="101"/>
                  <a:pt x="254" y="101"/>
                  <a:pt x="255" y="102"/>
                </a:cubicBezTo>
                <a:cubicBezTo>
                  <a:pt x="258" y="105"/>
                  <a:pt x="257" y="107"/>
                  <a:pt x="259" y="109"/>
                </a:cubicBezTo>
                <a:cubicBezTo>
                  <a:pt x="261" y="113"/>
                  <a:pt x="265" y="113"/>
                  <a:pt x="268" y="113"/>
                </a:cubicBezTo>
                <a:cubicBezTo>
                  <a:pt x="279" y="113"/>
                  <a:pt x="287" y="105"/>
                  <a:pt x="282" y="95"/>
                </a:cubicBezTo>
                <a:cubicBezTo>
                  <a:pt x="281" y="91"/>
                  <a:pt x="278" y="88"/>
                  <a:pt x="276" y="86"/>
                </a:cubicBezTo>
                <a:cubicBezTo>
                  <a:pt x="273" y="85"/>
                  <a:pt x="270" y="85"/>
                  <a:pt x="269" y="82"/>
                </a:cubicBezTo>
                <a:cubicBezTo>
                  <a:pt x="266" y="77"/>
                  <a:pt x="269" y="66"/>
                  <a:pt x="271" y="61"/>
                </a:cubicBezTo>
                <a:cubicBezTo>
                  <a:pt x="272" y="58"/>
                  <a:pt x="274" y="51"/>
                  <a:pt x="273" y="47"/>
                </a:cubicBezTo>
                <a:cubicBezTo>
                  <a:pt x="273" y="45"/>
                  <a:pt x="270" y="43"/>
                  <a:pt x="268" y="41"/>
                </a:cubicBezTo>
                <a:cubicBezTo>
                  <a:pt x="267" y="39"/>
                  <a:pt x="263" y="34"/>
                  <a:pt x="260" y="29"/>
                </a:cubicBezTo>
                <a:cubicBezTo>
                  <a:pt x="276" y="36"/>
                  <a:pt x="291" y="45"/>
                  <a:pt x="304" y="56"/>
                </a:cubicBezTo>
                <a:cubicBezTo>
                  <a:pt x="307" y="59"/>
                  <a:pt x="312" y="58"/>
                  <a:pt x="315" y="55"/>
                </a:cubicBezTo>
                <a:cubicBezTo>
                  <a:pt x="318" y="51"/>
                  <a:pt x="317" y="46"/>
                  <a:pt x="314" y="44"/>
                </a:cubicBezTo>
                <a:cubicBezTo>
                  <a:pt x="314" y="44"/>
                  <a:pt x="314" y="44"/>
                  <a:pt x="314" y="44"/>
                </a:cubicBezTo>
                <a:cubicBezTo>
                  <a:pt x="281" y="16"/>
                  <a:pt x="238" y="0"/>
                  <a:pt x="192" y="0"/>
                </a:cubicBezTo>
                <a:cubicBezTo>
                  <a:pt x="86" y="0"/>
                  <a:pt x="0" y="86"/>
                  <a:pt x="0" y="193"/>
                </a:cubicBezTo>
                <a:cubicBezTo>
                  <a:pt x="0" y="299"/>
                  <a:pt x="86" y="385"/>
                  <a:pt x="192" y="385"/>
                </a:cubicBezTo>
                <a:cubicBezTo>
                  <a:pt x="299" y="385"/>
                  <a:pt x="385" y="299"/>
                  <a:pt x="385" y="193"/>
                </a:cubicBezTo>
                <a:cubicBezTo>
                  <a:pt x="385" y="145"/>
                  <a:pt x="367" y="101"/>
                  <a:pt x="339" y="68"/>
                </a:cubicBezTo>
                <a:close/>
                <a:moveTo>
                  <a:pt x="340" y="133"/>
                </a:moveTo>
                <a:cubicBezTo>
                  <a:pt x="338" y="133"/>
                  <a:pt x="331" y="130"/>
                  <a:pt x="331" y="128"/>
                </a:cubicBezTo>
                <a:cubicBezTo>
                  <a:pt x="331" y="125"/>
                  <a:pt x="337" y="121"/>
                  <a:pt x="338" y="118"/>
                </a:cubicBezTo>
                <a:cubicBezTo>
                  <a:pt x="339" y="117"/>
                  <a:pt x="338" y="115"/>
                  <a:pt x="339" y="114"/>
                </a:cubicBezTo>
                <a:cubicBezTo>
                  <a:pt x="340" y="113"/>
                  <a:pt x="342" y="113"/>
                  <a:pt x="343" y="112"/>
                </a:cubicBezTo>
                <a:cubicBezTo>
                  <a:pt x="344" y="110"/>
                  <a:pt x="344" y="106"/>
                  <a:pt x="344" y="103"/>
                </a:cubicBezTo>
                <a:cubicBezTo>
                  <a:pt x="348" y="109"/>
                  <a:pt x="351" y="115"/>
                  <a:pt x="354" y="121"/>
                </a:cubicBezTo>
                <a:cubicBezTo>
                  <a:pt x="350" y="127"/>
                  <a:pt x="345" y="133"/>
                  <a:pt x="340" y="133"/>
                </a:cubicBezTo>
                <a:close/>
                <a:moveTo>
                  <a:pt x="169" y="306"/>
                </a:moveTo>
                <a:cubicBezTo>
                  <a:pt x="168" y="315"/>
                  <a:pt x="163" y="323"/>
                  <a:pt x="161" y="331"/>
                </a:cubicBezTo>
                <a:cubicBezTo>
                  <a:pt x="159" y="337"/>
                  <a:pt x="158" y="340"/>
                  <a:pt x="161" y="345"/>
                </a:cubicBezTo>
                <a:cubicBezTo>
                  <a:pt x="165" y="352"/>
                  <a:pt x="164" y="354"/>
                  <a:pt x="163" y="361"/>
                </a:cubicBezTo>
                <a:cubicBezTo>
                  <a:pt x="162" y="362"/>
                  <a:pt x="162" y="364"/>
                  <a:pt x="162" y="367"/>
                </a:cubicBezTo>
                <a:cubicBezTo>
                  <a:pt x="125" y="360"/>
                  <a:pt x="93" y="343"/>
                  <a:pt x="67" y="317"/>
                </a:cubicBezTo>
                <a:cubicBezTo>
                  <a:pt x="35" y="285"/>
                  <a:pt x="16" y="241"/>
                  <a:pt x="16" y="193"/>
                </a:cubicBezTo>
                <a:cubicBezTo>
                  <a:pt x="16" y="165"/>
                  <a:pt x="22" y="138"/>
                  <a:pt x="34" y="115"/>
                </a:cubicBezTo>
                <a:cubicBezTo>
                  <a:pt x="37" y="120"/>
                  <a:pt x="41" y="126"/>
                  <a:pt x="42" y="128"/>
                </a:cubicBezTo>
                <a:cubicBezTo>
                  <a:pt x="44" y="135"/>
                  <a:pt x="49" y="140"/>
                  <a:pt x="53" y="145"/>
                </a:cubicBezTo>
                <a:cubicBezTo>
                  <a:pt x="59" y="150"/>
                  <a:pt x="70" y="156"/>
                  <a:pt x="72" y="163"/>
                </a:cubicBezTo>
                <a:cubicBezTo>
                  <a:pt x="73" y="166"/>
                  <a:pt x="72" y="168"/>
                  <a:pt x="72" y="171"/>
                </a:cubicBezTo>
                <a:cubicBezTo>
                  <a:pt x="71" y="174"/>
                  <a:pt x="72" y="178"/>
                  <a:pt x="72" y="182"/>
                </a:cubicBezTo>
                <a:cubicBezTo>
                  <a:pt x="73" y="187"/>
                  <a:pt x="74" y="192"/>
                  <a:pt x="75" y="197"/>
                </a:cubicBezTo>
                <a:cubicBezTo>
                  <a:pt x="78" y="214"/>
                  <a:pt x="99" y="220"/>
                  <a:pt x="111" y="229"/>
                </a:cubicBezTo>
                <a:cubicBezTo>
                  <a:pt x="115" y="231"/>
                  <a:pt x="119" y="233"/>
                  <a:pt x="123" y="235"/>
                </a:cubicBezTo>
                <a:cubicBezTo>
                  <a:pt x="127" y="238"/>
                  <a:pt x="130" y="241"/>
                  <a:pt x="135" y="243"/>
                </a:cubicBezTo>
                <a:cubicBezTo>
                  <a:pt x="141" y="245"/>
                  <a:pt x="145" y="246"/>
                  <a:pt x="150" y="250"/>
                </a:cubicBezTo>
                <a:cubicBezTo>
                  <a:pt x="151" y="251"/>
                  <a:pt x="154" y="253"/>
                  <a:pt x="156" y="255"/>
                </a:cubicBezTo>
                <a:cubicBezTo>
                  <a:pt x="155" y="256"/>
                  <a:pt x="154" y="257"/>
                  <a:pt x="153" y="259"/>
                </a:cubicBezTo>
                <a:cubicBezTo>
                  <a:pt x="151" y="261"/>
                  <a:pt x="151" y="263"/>
                  <a:pt x="151" y="267"/>
                </a:cubicBezTo>
                <a:cubicBezTo>
                  <a:pt x="151" y="268"/>
                  <a:pt x="151" y="269"/>
                  <a:pt x="151" y="270"/>
                </a:cubicBezTo>
                <a:cubicBezTo>
                  <a:pt x="151" y="271"/>
                  <a:pt x="149" y="272"/>
                  <a:pt x="149" y="273"/>
                </a:cubicBezTo>
                <a:cubicBezTo>
                  <a:pt x="148" y="280"/>
                  <a:pt x="158" y="285"/>
                  <a:pt x="162" y="289"/>
                </a:cubicBezTo>
                <a:cubicBezTo>
                  <a:pt x="168" y="293"/>
                  <a:pt x="170" y="299"/>
                  <a:pt x="169" y="306"/>
                </a:cubicBezTo>
                <a:close/>
              </a:path>
            </a:pathLst>
          </a:custGeom>
          <a:solidFill>
            <a:srgbClr val="433D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8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2009: </a:t>
            </a:r>
            <a:r>
              <a:rPr lang="hu-HU" dirty="0" smtClean="0"/>
              <a:t>LTE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5880397" y="1658454"/>
            <a:ext cx="463656" cy="2403180"/>
            <a:chOff x="4676914" y="114300"/>
            <a:chExt cx="679935" cy="3524175"/>
          </a:xfrm>
        </p:grpSpPr>
        <p:sp>
          <p:nvSpPr>
            <p:cNvPr id="5" name="Rectangle 4"/>
            <p:cNvSpPr/>
            <p:nvPr/>
          </p:nvSpPr>
          <p:spPr bwMode="auto">
            <a:xfrm>
              <a:off x="4771957" y="2701929"/>
              <a:ext cx="489849" cy="25447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atte">
              <a:bevelT w="95250" h="38100"/>
            </a:sp3d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Node B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676914" y="1976571"/>
              <a:ext cx="679935" cy="353218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atte">
              <a:bevelT w="95250" h="38100"/>
            </a:sp3d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RNC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676914" y="1239687"/>
              <a:ext cx="679935" cy="3532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atte">
              <a:bevelT w="95250" h="38100"/>
            </a:sp3d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sz="1100" dirty="0" smtClean="0"/>
                <a:t>SGSN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10" name="Straight Connector 9"/>
            <p:cNvCxnSpPr>
              <a:stCxn id="7" idx="2"/>
              <a:endCxn id="5" idx="0"/>
            </p:cNvCxnSpPr>
            <p:nvPr/>
          </p:nvCxnSpPr>
          <p:spPr bwMode="auto">
            <a:xfrm>
              <a:off x="5016882" y="2329789"/>
              <a:ext cx="0" cy="37214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>
              <a:stCxn id="8" idx="2"/>
              <a:endCxn id="7" idx="0"/>
            </p:cNvCxnSpPr>
            <p:nvPr/>
          </p:nvCxnSpPr>
          <p:spPr bwMode="auto">
            <a:xfrm>
              <a:off x="5016882" y="1592905"/>
              <a:ext cx="0" cy="38366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>
              <a:stCxn id="8" idx="0"/>
              <a:endCxn id="18" idx="2"/>
            </p:cNvCxnSpPr>
            <p:nvPr/>
          </p:nvCxnSpPr>
          <p:spPr bwMode="auto">
            <a:xfrm flipV="1">
              <a:off x="5016882" y="958885"/>
              <a:ext cx="0" cy="28080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ectangle 13"/>
            <p:cNvSpPr/>
            <p:nvPr/>
          </p:nvSpPr>
          <p:spPr bwMode="auto">
            <a:xfrm>
              <a:off x="4771956" y="3384005"/>
              <a:ext cx="489849" cy="25447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atte">
              <a:bevelT w="95250" h="38100"/>
            </a:sp3d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UE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" name="Straight Arrow Connector 14"/>
            <p:cNvCxnSpPr>
              <a:stCxn id="14" idx="0"/>
              <a:endCxn id="5" idx="2"/>
            </p:cNvCxnSpPr>
            <p:nvPr/>
          </p:nvCxnSpPr>
          <p:spPr bwMode="auto">
            <a:xfrm flipV="1">
              <a:off x="5016881" y="2956399"/>
              <a:ext cx="1" cy="42760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Rectangle 17"/>
            <p:cNvSpPr/>
            <p:nvPr/>
          </p:nvSpPr>
          <p:spPr bwMode="auto">
            <a:xfrm>
              <a:off x="4676914" y="605667"/>
              <a:ext cx="679935" cy="3532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atte">
              <a:bevelT w="95250" h="38100"/>
            </a:sp3d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sz="1100" dirty="0"/>
                <a:t>G</a:t>
              </a:r>
              <a:r>
                <a:rPr lang="hu-HU" sz="1100" dirty="0" smtClean="0"/>
                <a:t>GSN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19" name="Straight Connector 18"/>
            <p:cNvCxnSpPr>
              <a:stCxn id="18" idx="0"/>
            </p:cNvCxnSpPr>
            <p:nvPr/>
          </p:nvCxnSpPr>
          <p:spPr bwMode="auto">
            <a:xfrm flipV="1">
              <a:off x="5016882" y="114300"/>
              <a:ext cx="0" cy="49136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65" name="Group 64"/>
          <p:cNvGrpSpPr/>
          <p:nvPr/>
        </p:nvGrpSpPr>
        <p:grpSpPr>
          <a:xfrm>
            <a:off x="7146707" y="2053878"/>
            <a:ext cx="1082612" cy="2007756"/>
            <a:chOff x="6457155" y="694174"/>
            <a:chExt cx="1587611" cy="2944301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214951" y="2701929"/>
              <a:ext cx="489849" cy="25447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atte">
              <a:bevelT w="95250" h="38100"/>
            </a:sp3d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eNB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7364831" y="1819561"/>
              <a:ext cx="679935" cy="3532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atte">
              <a:bevelT w="95250" h="38100"/>
            </a:sp3d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sz="1100" dirty="0" smtClean="0"/>
                <a:t>SGW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25" name="Straight Connector 24"/>
            <p:cNvCxnSpPr>
              <a:stCxn id="24" idx="2"/>
              <a:endCxn id="22" idx="0"/>
            </p:cNvCxnSpPr>
            <p:nvPr/>
          </p:nvCxnSpPr>
          <p:spPr bwMode="auto">
            <a:xfrm flipH="1">
              <a:off x="7459876" y="2172779"/>
              <a:ext cx="244923" cy="5291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33" idx="3"/>
              <a:endCxn id="24" idx="1"/>
            </p:cNvCxnSpPr>
            <p:nvPr/>
          </p:nvCxnSpPr>
          <p:spPr bwMode="auto">
            <a:xfrm>
              <a:off x="7137090" y="1996170"/>
              <a:ext cx="22774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stCxn id="24" idx="0"/>
              <a:endCxn id="30" idx="2"/>
            </p:cNvCxnSpPr>
            <p:nvPr/>
          </p:nvCxnSpPr>
          <p:spPr bwMode="auto">
            <a:xfrm flipV="1">
              <a:off x="7704799" y="1538759"/>
              <a:ext cx="0" cy="28080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Rectangle 27"/>
            <p:cNvSpPr/>
            <p:nvPr/>
          </p:nvSpPr>
          <p:spPr bwMode="auto">
            <a:xfrm>
              <a:off x="7214950" y="3384005"/>
              <a:ext cx="489849" cy="25447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atte">
              <a:bevelT w="95250" h="38100"/>
            </a:sp3d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UE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9" name="Straight Arrow Connector 28"/>
            <p:cNvCxnSpPr>
              <a:stCxn id="28" idx="0"/>
              <a:endCxn id="22" idx="2"/>
            </p:cNvCxnSpPr>
            <p:nvPr/>
          </p:nvCxnSpPr>
          <p:spPr bwMode="auto">
            <a:xfrm flipV="1">
              <a:off x="7459875" y="2956399"/>
              <a:ext cx="1" cy="42760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Rectangle 29"/>
            <p:cNvSpPr/>
            <p:nvPr/>
          </p:nvSpPr>
          <p:spPr bwMode="auto">
            <a:xfrm>
              <a:off x="7364831" y="1185541"/>
              <a:ext cx="679935" cy="3532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atte">
              <a:bevelT w="95250" h="38100"/>
            </a:sp3d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sz="1100" dirty="0" smtClean="0"/>
                <a:t>PGW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1" name="Straight Connector 30"/>
            <p:cNvCxnSpPr>
              <a:stCxn id="30" idx="0"/>
            </p:cNvCxnSpPr>
            <p:nvPr/>
          </p:nvCxnSpPr>
          <p:spPr bwMode="auto">
            <a:xfrm flipV="1">
              <a:off x="7704799" y="694174"/>
              <a:ext cx="0" cy="49136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3" name="Rectangle 32"/>
            <p:cNvSpPr/>
            <p:nvPr/>
          </p:nvSpPr>
          <p:spPr bwMode="auto">
            <a:xfrm>
              <a:off x="6457155" y="1819561"/>
              <a:ext cx="679935" cy="3532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atte">
              <a:bevelT w="95250" h="38100"/>
            </a:sp3d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sz="1100" smtClean="0"/>
                <a:t>MME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37" name="Straight Connector 36"/>
            <p:cNvCxnSpPr>
              <a:stCxn id="33" idx="2"/>
              <a:endCxn id="22" idx="0"/>
            </p:cNvCxnSpPr>
            <p:nvPr/>
          </p:nvCxnSpPr>
          <p:spPr bwMode="auto">
            <a:xfrm>
              <a:off x="6797123" y="2172779"/>
              <a:ext cx="662753" cy="5291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0" name="Right Arrow 39"/>
          <p:cNvSpPr/>
          <p:nvPr/>
        </p:nvSpPr>
        <p:spPr bwMode="auto">
          <a:xfrm>
            <a:off x="6636274" y="2551161"/>
            <a:ext cx="320940" cy="405818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69650" y="1199821"/>
            <a:ext cx="3254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2. </a:t>
            </a:r>
            <a:r>
              <a:rPr lang="en-US" dirty="0" err="1" smtClean="0"/>
              <a:t>Ar</a:t>
            </a:r>
            <a:r>
              <a:rPr lang="hu-HU" dirty="0" smtClean="0"/>
              <a:t>k</a:t>
            </a:r>
            <a:r>
              <a:rPr lang="en-US" dirty="0" err="1" smtClean="0"/>
              <a:t>itekt</a:t>
            </a:r>
            <a:r>
              <a:rPr lang="hu-HU" dirty="0" smtClean="0"/>
              <a:t>úra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97202" y="1542210"/>
            <a:ext cx="3254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</a:t>
            </a:r>
            <a:r>
              <a:rPr lang="hu-HU" dirty="0" smtClean="0"/>
              <a:t>. OFDM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109878" y="5840843"/>
            <a:ext cx="3833101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spcBef>
                <a:spcPts val="0"/>
              </a:spcBef>
            </a:pPr>
            <a:r>
              <a:rPr lang="hu-HU" sz="1200" dirty="0" smtClean="0"/>
              <a:t>LTE </a:t>
            </a:r>
            <a:r>
              <a:rPr lang="en-US" sz="1200" dirty="0" smtClean="0"/>
              <a:t>= Long-Term Evolution =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	</a:t>
            </a:r>
            <a:r>
              <a:rPr lang="en-US" sz="1200" dirty="0" smtClean="0"/>
              <a:t>Ho</a:t>
            </a:r>
            <a:r>
              <a:rPr lang="hu-HU" sz="1200" dirty="0" smtClean="0"/>
              <a:t>sszútávú evolúció</a:t>
            </a:r>
          </a:p>
          <a:p>
            <a:pPr>
              <a:spcBef>
                <a:spcPts val="0"/>
              </a:spcBef>
            </a:pPr>
            <a:r>
              <a:rPr lang="hu-HU" sz="1200" dirty="0" smtClean="0"/>
              <a:t>OFDM </a:t>
            </a:r>
            <a:r>
              <a:rPr lang="en-US" sz="1200" dirty="0" smtClean="0"/>
              <a:t>= Orthogonal Frequency Division Multiplexing</a:t>
            </a:r>
            <a:endParaRPr lang="hu-HU" sz="1200" dirty="0" smtClean="0"/>
          </a:p>
          <a:p>
            <a:pPr>
              <a:spcBef>
                <a:spcPts val="0"/>
              </a:spcBef>
            </a:pPr>
            <a:r>
              <a:rPr lang="hu-HU" sz="1200" dirty="0" smtClean="0"/>
              <a:t>VoIP </a:t>
            </a:r>
            <a:r>
              <a:rPr lang="en-US" sz="1200" dirty="0" smtClean="0"/>
              <a:t>= Voice over IP = </a:t>
            </a:r>
            <a:r>
              <a:rPr lang="en-US" sz="1200" dirty="0" err="1" smtClean="0"/>
              <a:t>Csomagkapcsolt</a:t>
            </a:r>
            <a:r>
              <a:rPr lang="en-US" sz="1200" dirty="0" smtClean="0"/>
              <a:t> </a:t>
            </a:r>
            <a:r>
              <a:rPr lang="en-US" sz="1200" dirty="0" err="1" smtClean="0"/>
              <a:t>besz</a:t>
            </a:r>
            <a:r>
              <a:rPr lang="hu-HU" sz="1200" dirty="0" smtClean="0"/>
              <a:t>édátvitel</a:t>
            </a:r>
          </a:p>
          <a:p>
            <a:pPr>
              <a:spcBef>
                <a:spcPts val="0"/>
              </a:spcBef>
            </a:pPr>
            <a:r>
              <a:rPr lang="hu-HU" sz="1200" dirty="0" smtClean="0"/>
              <a:t>VoLTE </a:t>
            </a:r>
            <a:r>
              <a:rPr lang="en-US" sz="1200" dirty="0" smtClean="0"/>
              <a:t>= Voice over LTE</a:t>
            </a:r>
            <a:endParaRPr lang="en-US" sz="1200" dirty="0"/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2588303" y="1997253"/>
            <a:ext cx="0" cy="10602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2551459" y="3023693"/>
            <a:ext cx="182991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4009863" y="3023693"/>
            <a:ext cx="2888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i="1" dirty="0" smtClean="0"/>
              <a:t>id</a:t>
            </a:r>
            <a:r>
              <a:rPr lang="hu-HU" sz="600" i="1" dirty="0" smtClean="0"/>
              <a:t>ő</a:t>
            </a:r>
            <a:endParaRPr lang="en-US" sz="6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2090997" y="1997253"/>
            <a:ext cx="53732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" i="1" dirty="0" smtClean="0"/>
              <a:t>frekvencia</a:t>
            </a:r>
            <a:endParaRPr lang="en-US" sz="600" i="1" dirty="0"/>
          </a:p>
        </p:txBody>
      </p:sp>
      <p:sp>
        <p:nvSpPr>
          <p:cNvPr id="44" name="Right Brace 43"/>
          <p:cNvSpPr/>
          <p:nvPr/>
        </p:nvSpPr>
        <p:spPr bwMode="auto">
          <a:xfrm rot="5400000">
            <a:off x="1056411" y="2439732"/>
            <a:ext cx="151739" cy="1443759"/>
          </a:xfrm>
          <a:prstGeom prst="rightBrace">
            <a:avLst>
              <a:gd name="adj1" fmla="val 19907"/>
              <a:gd name="adj2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8367" y="3197708"/>
            <a:ext cx="14478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900" dirty="0" smtClean="0"/>
              <a:t>1.25, 2.5, 5, 10, 20 MHz</a:t>
            </a:r>
            <a:endParaRPr lang="en-US" sz="9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363930" y="2016171"/>
            <a:ext cx="1995731" cy="1211106"/>
            <a:chOff x="537125" y="1679743"/>
            <a:chExt cx="4156404" cy="2522306"/>
          </a:xfrm>
        </p:grpSpPr>
        <p:cxnSp>
          <p:nvCxnSpPr>
            <p:cNvPr id="49" name="Straight Arrow Connector 48"/>
            <p:cNvCxnSpPr/>
            <p:nvPr/>
          </p:nvCxnSpPr>
          <p:spPr bwMode="auto">
            <a:xfrm flipV="1">
              <a:off x="613858" y="1679743"/>
              <a:ext cx="0" cy="220805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>
              <a:off x="537125" y="3817455"/>
              <a:ext cx="381106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3574467" y="3817455"/>
              <a:ext cx="1119062" cy="384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i="1" dirty="0" err="1" smtClean="0"/>
                <a:t>frekvencia</a:t>
              </a:r>
              <a:endParaRPr lang="en-US" sz="600" i="1" dirty="0"/>
            </a:p>
          </p:txBody>
        </p:sp>
      </p:grpSp>
      <p:sp>
        <p:nvSpPr>
          <p:cNvPr id="6" name="Oval 5"/>
          <p:cNvSpPr/>
          <p:nvPr/>
        </p:nvSpPr>
        <p:spPr bwMode="auto">
          <a:xfrm>
            <a:off x="417556" y="2679150"/>
            <a:ext cx="121024" cy="361788"/>
          </a:xfrm>
          <a:custGeom>
            <a:avLst/>
            <a:gdLst/>
            <a:ahLst/>
            <a:cxnLst/>
            <a:rect l="l" t="t" r="r" b="b"/>
            <a:pathLst>
              <a:path w="121024" h="361788">
                <a:moveTo>
                  <a:pt x="60512" y="0"/>
                </a:moveTo>
                <a:cubicBezTo>
                  <a:pt x="93932" y="0"/>
                  <a:pt x="121024" y="27092"/>
                  <a:pt x="121024" y="60512"/>
                </a:cubicBezTo>
                <a:lnTo>
                  <a:pt x="121024" y="361788"/>
                </a:lnTo>
                <a:lnTo>
                  <a:pt x="0" y="361788"/>
                </a:lnTo>
                <a:lnTo>
                  <a:pt x="0" y="60512"/>
                </a:lnTo>
                <a:cubicBezTo>
                  <a:pt x="0" y="27092"/>
                  <a:pt x="27092" y="0"/>
                  <a:pt x="60512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"/>
          <p:cNvSpPr/>
          <p:nvPr/>
        </p:nvSpPr>
        <p:spPr bwMode="auto">
          <a:xfrm>
            <a:off x="538580" y="2679150"/>
            <a:ext cx="121024" cy="361788"/>
          </a:xfrm>
          <a:custGeom>
            <a:avLst/>
            <a:gdLst/>
            <a:ahLst/>
            <a:cxnLst/>
            <a:rect l="l" t="t" r="r" b="b"/>
            <a:pathLst>
              <a:path w="121024" h="361788">
                <a:moveTo>
                  <a:pt x="60512" y="0"/>
                </a:moveTo>
                <a:cubicBezTo>
                  <a:pt x="93932" y="0"/>
                  <a:pt x="121024" y="27092"/>
                  <a:pt x="121024" y="60512"/>
                </a:cubicBezTo>
                <a:lnTo>
                  <a:pt x="121024" y="361788"/>
                </a:lnTo>
                <a:lnTo>
                  <a:pt x="0" y="361788"/>
                </a:lnTo>
                <a:lnTo>
                  <a:pt x="0" y="60512"/>
                </a:lnTo>
                <a:cubicBezTo>
                  <a:pt x="0" y="27092"/>
                  <a:pt x="27092" y="0"/>
                  <a:pt x="60512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"/>
          <p:cNvSpPr/>
          <p:nvPr/>
        </p:nvSpPr>
        <p:spPr bwMode="auto">
          <a:xfrm>
            <a:off x="659604" y="2679150"/>
            <a:ext cx="121024" cy="361788"/>
          </a:xfrm>
          <a:custGeom>
            <a:avLst/>
            <a:gdLst/>
            <a:ahLst/>
            <a:cxnLst/>
            <a:rect l="l" t="t" r="r" b="b"/>
            <a:pathLst>
              <a:path w="121024" h="361788">
                <a:moveTo>
                  <a:pt x="60512" y="0"/>
                </a:moveTo>
                <a:cubicBezTo>
                  <a:pt x="93932" y="0"/>
                  <a:pt x="121024" y="27092"/>
                  <a:pt x="121024" y="60512"/>
                </a:cubicBezTo>
                <a:lnTo>
                  <a:pt x="121024" y="361788"/>
                </a:lnTo>
                <a:lnTo>
                  <a:pt x="0" y="361788"/>
                </a:lnTo>
                <a:lnTo>
                  <a:pt x="0" y="60512"/>
                </a:lnTo>
                <a:cubicBezTo>
                  <a:pt x="0" y="27092"/>
                  <a:pt x="27092" y="0"/>
                  <a:pt x="60512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"/>
          <p:cNvSpPr/>
          <p:nvPr/>
        </p:nvSpPr>
        <p:spPr bwMode="auto">
          <a:xfrm>
            <a:off x="780628" y="2679150"/>
            <a:ext cx="121024" cy="361788"/>
          </a:xfrm>
          <a:custGeom>
            <a:avLst/>
            <a:gdLst/>
            <a:ahLst/>
            <a:cxnLst/>
            <a:rect l="l" t="t" r="r" b="b"/>
            <a:pathLst>
              <a:path w="121024" h="361788">
                <a:moveTo>
                  <a:pt x="60512" y="0"/>
                </a:moveTo>
                <a:cubicBezTo>
                  <a:pt x="93932" y="0"/>
                  <a:pt x="121024" y="27092"/>
                  <a:pt x="121024" y="60512"/>
                </a:cubicBezTo>
                <a:lnTo>
                  <a:pt x="121024" y="361788"/>
                </a:lnTo>
                <a:lnTo>
                  <a:pt x="0" y="361788"/>
                </a:lnTo>
                <a:lnTo>
                  <a:pt x="0" y="60512"/>
                </a:lnTo>
                <a:cubicBezTo>
                  <a:pt x="0" y="27092"/>
                  <a:pt x="27092" y="0"/>
                  <a:pt x="60512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"/>
          <p:cNvSpPr/>
          <p:nvPr/>
        </p:nvSpPr>
        <p:spPr bwMode="auto">
          <a:xfrm>
            <a:off x="901652" y="2679150"/>
            <a:ext cx="121024" cy="361788"/>
          </a:xfrm>
          <a:custGeom>
            <a:avLst/>
            <a:gdLst/>
            <a:ahLst/>
            <a:cxnLst/>
            <a:rect l="l" t="t" r="r" b="b"/>
            <a:pathLst>
              <a:path w="121024" h="361788">
                <a:moveTo>
                  <a:pt x="60512" y="0"/>
                </a:moveTo>
                <a:cubicBezTo>
                  <a:pt x="93932" y="0"/>
                  <a:pt x="121024" y="27092"/>
                  <a:pt x="121024" y="60512"/>
                </a:cubicBezTo>
                <a:lnTo>
                  <a:pt x="121024" y="361788"/>
                </a:lnTo>
                <a:lnTo>
                  <a:pt x="0" y="361788"/>
                </a:lnTo>
                <a:lnTo>
                  <a:pt x="0" y="60512"/>
                </a:lnTo>
                <a:cubicBezTo>
                  <a:pt x="0" y="27092"/>
                  <a:pt x="27092" y="0"/>
                  <a:pt x="60512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"/>
          <p:cNvSpPr/>
          <p:nvPr/>
        </p:nvSpPr>
        <p:spPr bwMode="auto">
          <a:xfrm>
            <a:off x="1022676" y="2679150"/>
            <a:ext cx="121024" cy="361788"/>
          </a:xfrm>
          <a:custGeom>
            <a:avLst/>
            <a:gdLst/>
            <a:ahLst/>
            <a:cxnLst/>
            <a:rect l="l" t="t" r="r" b="b"/>
            <a:pathLst>
              <a:path w="121024" h="361788">
                <a:moveTo>
                  <a:pt x="60512" y="0"/>
                </a:moveTo>
                <a:cubicBezTo>
                  <a:pt x="93932" y="0"/>
                  <a:pt x="121024" y="27092"/>
                  <a:pt x="121024" y="60512"/>
                </a:cubicBezTo>
                <a:lnTo>
                  <a:pt x="121024" y="361788"/>
                </a:lnTo>
                <a:lnTo>
                  <a:pt x="0" y="361788"/>
                </a:lnTo>
                <a:lnTo>
                  <a:pt x="0" y="60512"/>
                </a:lnTo>
                <a:cubicBezTo>
                  <a:pt x="0" y="27092"/>
                  <a:pt x="27092" y="0"/>
                  <a:pt x="60512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"/>
          <p:cNvSpPr/>
          <p:nvPr/>
        </p:nvSpPr>
        <p:spPr bwMode="auto">
          <a:xfrm>
            <a:off x="1143700" y="2679150"/>
            <a:ext cx="121024" cy="361788"/>
          </a:xfrm>
          <a:custGeom>
            <a:avLst/>
            <a:gdLst/>
            <a:ahLst/>
            <a:cxnLst/>
            <a:rect l="l" t="t" r="r" b="b"/>
            <a:pathLst>
              <a:path w="121024" h="361788">
                <a:moveTo>
                  <a:pt x="60512" y="0"/>
                </a:moveTo>
                <a:cubicBezTo>
                  <a:pt x="93932" y="0"/>
                  <a:pt x="121024" y="27092"/>
                  <a:pt x="121024" y="60512"/>
                </a:cubicBezTo>
                <a:lnTo>
                  <a:pt x="121024" y="361788"/>
                </a:lnTo>
                <a:lnTo>
                  <a:pt x="0" y="361788"/>
                </a:lnTo>
                <a:lnTo>
                  <a:pt x="0" y="60512"/>
                </a:lnTo>
                <a:cubicBezTo>
                  <a:pt x="0" y="27092"/>
                  <a:pt x="27092" y="0"/>
                  <a:pt x="60512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Oval 5"/>
          <p:cNvSpPr/>
          <p:nvPr/>
        </p:nvSpPr>
        <p:spPr bwMode="auto">
          <a:xfrm>
            <a:off x="1264724" y="2679150"/>
            <a:ext cx="121024" cy="361788"/>
          </a:xfrm>
          <a:custGeom>
            <a:avLst/>
            <a:gdLst/>
            <a:ahLst/>
            <a:cxnLst/>
            <a:rect l="l" t="t" r="r" b="b"/>
            <a:pathLst>
              <a:path w="121024" h="361788">
                <a:moveTo>
                  <a:pt x="60512" y="0"/>
                </a:moveTo>
                <a:cubicBezTo>
                  <a:pt x="93932" y="0"/>
                  <a:pt x="121024" y="27092"/>
                  <a:pt x="121024" y="60512"/>
                </a:cubicBezTo>
                <a:lnTo>
                  <a:pt x="121024" y="361788"/>
                </a:lnTo>
                <a:lnTo>
                  <a:pt x="0" y="361788"/>
                </a:lnTo>
                <a:lnTo>
                  <a:pt x="0" y="60512"/>
                </a:lnTo>
                <a:cubicBezTo>
                  <a:pt x="0" y="27092"/>
                  <a:pt x="27092" y="0"/>
                  <a:pt x="60512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"/>
          <p:cNvSpPr/>
          <p:nvPr/>
        </p:nvSpPr>
        <p:spPr bwMode="auto">
          <a:xfrm>
            <a:off x="1385748" y="2679150"/>
            <a:ext cx="121024" cy="361788"/>
          </a:xfrm>
          <a:custGeom>
            <a:avLst/>
            <a:gdLst/>
            <a:ahLst/>
            <a:cxnLst/>
            <a:rect l="l" t="t" r="r" b="b"/>
            <a:pathLst>
              <a:path w="121024" h="361788">
                <a:moveTo>
                  <a:pt x="60512" y="0"/>
                </a:moveTo>
                <a:cubicBezTo>
                  <a:pt x="93932" y="0"/>
                  <a:pt x="121024" y="27092"/>
                  <a:pt x="121024" y="60512"/>
                </a:cubicBezTo>
                <a:lnTo>
                  <a:pt x="121024" y="361788"/>
                </a:lnTo>
                <a:lnTo>
                  <a:pt x="0" y="361788"/>
                </a:lnTo>
                <a:lnTo>
                  <a:pt x="0" y="60512"/>
                </a:lnTo>
                <a:cubicBezTo>
                  <a:pt x="0" y="27092"/>
                  <a:pt x="27092" y="0"/>
                  <a:pt x="60512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Oval 5"/>
          <p:cNvSpPr/>
          <p:nvPr/>
        </p:nvSpPr>
        <p:spPr bwMode="auto">
          <a:xfrm>
            <a:off x="1506772" y="2679150"/>
            <a:ext cx="121024" cy="361788"/>
          </a:xfrm>
          <a:custGeom>
            <a:avLst/>
            <a:gdLst/>
            <a:ahLst/>
            <a:cxnLst/>
            <a:rect l="l" t="t" r="r" b="b"/>
            <a:pathLst>
              <a:path w="121024" h="361788">
                <a:moveTo>
                  <a:pt x="60512" y="0"/>
                </a:moveTo>
                <a:cubicBezTo>
                  <a:pt x="93932" y="0"/>
                  <a:pt x="121024" y="27092"/>
                  <a:pt x="121024" y="60512"/>
                </a:cubicBezTo>
                <a:lnTo>
                  <a:pt x="121024" y="361788"/>
                </a:lnTo>
                <a:lnTo>
                  <a:pt x="0" y="361788"/>
                </a:lnTo>
                <a:lnTo>
                  <a:pt x="0" y="60512"/>
                </a:lnTo>
                <a:cubicBezTo>
                  <a:pt x="0" y="27092"/>
                  <a:pt x="27092" y="0"/>
                  <a:pt x="60512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val 5"/>
          <p:cNvSpPr/>
          <p:nvPr/>
        </p:nvSpPr>
        <p:spPr bwMode="auto">
          <a:xfrm>
            <a:off x="1627796" y="2679150"/>
            <a:ext cx="121024" cy="361788"/>
          </a:xfrm>
          <a:custGeom>
            <a:avLst/>
            <a:gdLst/>
            <a:ahLst/>
            <a:cxnLst/>
            <a:rect l="l" t="t" r="r" b="b"/>
            <a:pathLst>
              <a:path w="121024" h="361788">
                <a:moveTo>
                  <a:pt x="60512" y="0"/>
                </a:moveTo>
                <a:cubicBezTo>
                  <a:pt x="93932" y="0"/>
                  <a:pt x="121024" y="27092"/>
                  <a:pt x="121024" y="60512"/>
                </a:cubicBezTo>
                <a:lnTo>
                  <a:pt x="121024" y="361788"/>
                </a:lnTo>
                <a:lnTo>
                  <a:pt x="0" y="361788"/>
                </a:lnTo>
                <a:lnTo>
                  <a:pt x="0" y="60512"/>
                </a:lnTo>
                <a:cubicBezTo>
                  <a:pt x="0" y="27092"/>
                  <a:pt x="27092" y="0"/>
                  <a:pt x="60512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Oval 5"/>
          <p:cNvSpPr/>
          <p:nvPr/>
        </p:nvSpPr>
        <p:spPr bwMode="auto">
          <a:xfrm>
            <a:off x="1748820" y="2679150"/>
            <a:ext cx="121024" cy="361788"/>
          </a:xfrm>
          <a:custGeom>
            <a:avLst/>
            <a:gdLst/>
            <a:ahLst/>
            <a:cxnLst/>
            <a:rect l="l" t="t" r="r" b="b"/>
            <a:pathLst>
              <a:path w="121024" h="361788">
                <a:moveTo>
                  <a:pt x="60512" y="0"/>
                </a:moveTo>
                <a:cubicBezTo>
                  <a:pt x="93932" y="0"/>
                  <a:pt x="121024" y="27092"/>
                  <a:pt x="121024" y="60512"/>
                </a:cubicBezTo>
                <a:lnTo>
                  <a:pt x="121024" y="361788"/>
                </a:lnTo>
                <a:lnTo>
                  <a:pt x="0" y="361788"/>
                </a:lnTo>
                <a:lnTo>
                  <a:pt x="0" y="60512"/>
                </a:lnTo>
                <a:cubicBezTo>
                  <a:pt x="0" y="27092"/>
                  <a:pt x="27092" y="0"/>
                  <a:pt x="60512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9068" y="2157408"/>
            <a:ext cx="47609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hu-HU" sz="1000" dirty="0" smtClean="0"/>
              <a:t>al-sávok</a:t>
            </a:r>
            <a:endParaRPr lang="en-US" sz="1000" dirty="0"/>
          </a:p>
        </p:txBody>
      </p:sp>
      <p:cxnSp>
        <p:nvCxnSpPr>
          <p:cNvPr id="17" name="Straight Arrow Connector 16"/>
          <p:cNvCxnSpPr>
            <a:stCxn id="11" idx="2"/>
          </p:cNvCxnSpPr>
          <p:nvPr/>
        </p:nvCxnSpPr>
        <p:spPr bwMode="auto">
          <a:xfrm flipH="1">
            <a:off x="1204213" y="2311296"/>
            <a:ext cx="82901" cy="3678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>
            <a:off x="1287114" y="2311296"/>
            <a:ext cx="401194" cy="3678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11" idx="2"/>
          </p:cNvCxnSpPr>
          <p:nvPr/>
        </p:nvCxnSpPr>
        <p:spPr bwMode="auto">
          <a:xfrm flipH="1">
            <a:off x="599093" y="2311296"/>
            <a:ext cx="688021" cy="3678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Rectangle 66"/>
          <p:cNvSpPr/>
          <p:nvPr/>
        </p:nvSpPr>
        <p:spPr bwMode="auto">
          <a:xfrm>
            <a:off x="2588303" y="238100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673369" y="238100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755599" y="238100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840665" y="238100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2922896" y="238100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007962" y="238100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3090192" y="238100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175258" y="2381009"/>
            <a:ext cx="85066" cy="800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3257489" y="238100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3342554" y="238100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424786" y="238100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509851" y="238100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592082" y="2381009"/>
            <a:ext cx="85066" cy="8001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677148" y="238100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762220" y="238100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3847286" y="238100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3929517" y="238100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4014583" y="238100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4096814" y="238100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4181879" y="238100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2588303" y="245941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2673369" y="245941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2755599" y="245941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2840665" y="245941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2922896" y="245941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3007962" y="245941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3090192" y="245941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3175258" y="245941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3257489" y="245941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3342554" y="245941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3424786" y="245941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3509851" y="245941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3592082" y="245941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3677148" y="245941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3762220" y="245941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3847286" y="245941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3929517" y="245941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4014583" y="245941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4096814" y="245941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4181879" y="245941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2588303" y="253942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2673369" y="253942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2755599" y="253942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2840665" y="253942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2922896" y="253942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007962" y="253942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090192" y="253942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3175258" y="253942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3257489" y="253942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3342554" y="253942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3424786" y="253942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3509851" y="253942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3592082" y="253942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3677148" y="253942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3762220" y="253942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3847286" y="253942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3929517" y="253942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4014583" y="253942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4096814" y="253942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4181879" y="253942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2588303" y="261943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2673369" y="261943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2755599" y="261943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2840665" y="261943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2922896" y="261943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3007962" y="261943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090192" y="261943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3175258" y="261943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3257489" y="2619433"/>
            <a:ext cx="85066" cy="800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3342554" y="261943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3424786" y="261943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3509851" y="261943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3592082" y="261943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3677148" y="261943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3762220" y="261943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3847286" y="261943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3929517" y="261943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4014583" y="261943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4096814" y="261943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4181879" y="261943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2588303" y="269946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2673369" y="269946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2755599" y="269946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2840665" y="269946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2922896" y="269946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3007962" y="269946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3090192" y="269946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3175258" y="269946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3257489" y="269946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3342554" y="269946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3424786" y="269946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3509851" y="269946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3592082" y="269946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3677148" y="269946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3762220" y="269946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3847286" y="269946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3929517" y="269946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4014583" y="269946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4096814" y="269946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4181879" y="2699463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2588303" y="277786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2673369" y="277786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2755599" y="277786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2840665" y="2777868"/>
            <a:ext cx="85066" cy="800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2922896" y="277786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3007962" y="277786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3090192" y="277786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3175258" y="277786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3257489" y="277786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3342554" y="277786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3424786" y="277786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3509851" y="277786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9" name="Rectangle 178"/>
          <p:cNvSpPr/>
          <p:nvPr/>
        </p:nvSpPr>
        <p:spPr bwMode="auto">
          <a:xfrm>
            <a:off x="3592082" y="277786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3677148" y="277786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3762220" y="277786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3847286" y="277786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3929517" y="277786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4014583" y="2777868"/>
            <a:ext cx="85066" cy="8001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4096814" y="277786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4181879" y="277786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2588303" y="285787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2673369" y="285787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9" name="Rectangle 188"/>
          <p:cNvSpPr/>
          <p:nvPr/>
        </p:nvSpPr>
        <p:spPr bwMode="auto">
          <a:xfrm>
            <a:off x="2755599" y="285787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0" name="Rectangle 189"/>
          <p:cNvSpPr/>
          <p:nvPr/>
        </p:nvSpPr>
        <p:spPr bwMode="auto">
          <a:xfrm>
            <a:off x="2840665" y="285787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2922896" y="285787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2" name="Rectangle 191"/>
          <p:cNvSpPr/>
          <p:nvPr/>
        </p:nvSpPr>
        <p:spPr bwMode="auto">
          <a:xfrm>
            <a:off x="3007962" y="285787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3" name="Rectangle 192"/>
          <p:cNvSpPr/>
          <p:nvPr/>
        </p:nvSpPr>
        <p:spPr bwMode="auto">
          <a:xfrm>
            <a:off x="3090192" y="285787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4" name="Rectangle 193"/>
          <p:cNvSpPr/>
          <p:nvPr/>
        </p:nvSpPr>
        <p:spPr bwMode="auto">
          <a:xfrm>
            <a:off x="3175258" y="285787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5" name="Rectangle 194"/>
          <p:cNvSpPr/>
          <p:nvPr/>
        </p:nvSpPr>
        <p:spPr bwMode="auto">
          <a:xfrm>
            <a:off x="3257489" y="285787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6" name="Rectangle 195"/>
          <p:cNvSpPr/>
          <p:nvPr/>
        </p:nvSpPr>
        <p:spPr bwMode="auto">
          <a:xfrm>
            <a:off x="3342554" y="285787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7" name="Rectangle 196"/>
          <p:cNvSpPr/>
          <p:nvPr/>
        </p:nvSpPr>
        <p:spPr bwMode="auto">
          <a:xfrm>
            <a:off x="3424786" y="285787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8" name="Rectangle 197"/>
          <p:cNvSpPr/>
          <p:nvPr/>
        </p:nvSpPr>
        <p:spPr bwMode="auto">
          <a:xfrm>
            <a:off x="3509851" y="285787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9" name="Rectangle 198"/>
          <p:cNvSpPr/>
          <p:nvPr/>
        </p:nvSpPr>
        <p:spPr bwMode="auto">
          <a:xfrm>
            <a:off x="3592082" y="285787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0" name="Rectangle 199"/>
          <p:cNvSpPr/>
          <p:nvPr/>
        </p:nvSpPr>
        <p:spPr bwMode="auto">
          <a:xfrm>
            <a:off x="3677148" y="285787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1" name="Rectangle 200"/>
          <p:cNvSpPr/>
          <p:nvPr/>
        </p:nvSpPr>
        <p:spPr bwMode="auto">
          <a:xfrm>
            <a:off x="3762220" y="285787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2" name="Rectangle 201"/>
          <p:cNvSpPr/>
          <p:nvPr/>
        </p:nvSpPr>
        <p:spPr bwMode="auto">
          <a:xfrm>
            <a:off x="3847286" y="285787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3" name="Rectangle 202"/>
          <p:cNvSpPr/>
          <p:nvPr/>
        </p:nvSpPr>
        <p:spPr bwMode="auto">
          <a:xfrm>
            <a:off x="3929517" y="285787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4" name="Rectangle 203"/>
          <p:cNvSpPr/>
          <p:nvPr/>
        </p:nvSpPr>
        <p:spPr bwMode="auto">
          <a:xfrm>
            <a:off x="4014583" y="285787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" name="Rectangle 204"/>
          <p:cNvSpPr/>
          <p:nvPr/>
        </p:nvSpPr>
        <p:spPr bwMode="auto">
          <a:xfrm>
            <a:off x="4096814" y="285787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6" name="Rectangle 205"/>
          <p:cNvSpPr/>
          <p:nvPr/>
        </p:nvSpPr>
        <p:spPr bwMode="auto">
          <a:xfrm>
            <a:off x="4181879" y="2857878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7" name="Rectangle 206"/>
          <p:cNvSpPr/>
          <p:nvPr/>
        </p:nvSpPr>
        <p:spPr bwMode="auto">
          <a:xfrm>
            <a:off x="2588303" y="2937887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8" name="Rectangle 207"/>
          <p:cNvSpPr/>
          <p:nvPr/>
        </p:nvSpPr>
        <p:spPr bwMode="auto">
          <a:xfrm>
            <a:off x="2673369" y="2937887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9" name="Rectangle 208"/>
          <p:cNvSpPr/>
          <p:nvPr/>
        </p:nvSpPr>
        <p:spPr bwMode="auto">
          <a:xfrm>
            <a:off x="2755599" y="2937887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0" name="Rectangle 209"/>
          <p:cNvSpPr/>
          <p:nvPr/>
        </p:nvSpPr>
        <p:spPr bwMode="auto">
          <a:xfrm>
            <a:off x="2840665" y="2937887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1" name="Rectangle 210"/>
          <p:cNvSpPr/>
          <p:nvPr/>
        </p:nvSpPr>
        <p:spPr bwMode="auto">
          <a:xfrm>
            <a:off x="2922896" y="2937887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2" name="Rectangle 211"/>
          <p:cNvSpPr/>
          <p:nvPr/>
        </p:nvSpPr>
        <p:spPr bwMode="auto">
          <a:xfrm>
            <a:off x="3007962" y="2937887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3" name="Rectangle 212"/>
          <p:cNvSpPr/>
          <p:nvPr/>
        </p:nvSpPr>
        <p:spPr bwMode="auto">
          <a:xfrm>
            <a:off x="3090192" y="2937887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4" name="Rectangle 213"/>
          <p:cNvSpPr/>
          <p:nvPr/>
        </p:nvSpPr>
        <p:spPr bwMode="auto">
          <a:xfrm>
            <a:off x="3175258" y="2937887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5" name="Rectangle 214"/>
          <p:cNvSpPr/>
          <p:nvPr/>
        </p:nvSpPr>
        <p:spPr bwMode="auto">
          <a:xfrm>
            <a:off x="3257489" y="2937887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6" name="Rectangle 215"/>
          <p:cNvSpPr/>
          <p:nvPr/>
        </p:nvSpPr>
        <p:spPr bwMode="auto">
          <a:xfrm>
            <a:off x="3342554" y="2937887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7" name="Rectangle 216"/>
          <p:cNvSpPr/>
          <p:nvPr/>
        </p:nvSpPr>
        <p:spPr bwMode="auto">
          <a:xfrm>
            <a:off x="3424786" y="2937887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8" name="Rectangle 217"/>
          <p:cNvSpPr/>
          <p:nvPr/>
        </p:nvSpPr>
        <p:spPr bwMode="auto">
          <a:xfrm>
            <a:off x="3509851" y="2937887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9" name="Rectangle 218"/>
          <p:cNvSpPr/>
          <p:nvPr/>
        </p:nvSpPr>
        <p:spPr bwMode="auto">
          <a:xfrm>
            <a:off x="3592082" y="2937887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0" name="Rectangle 219"/>
          <p:cNvSpPr/>
          <p:nvPr/>
        </p:nvSpPr>
        <p:spPr bwMode="auto">
          <a:xfrm>
            <a:off x="3677148" y="2937887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1" name="Rectangle 220"/>
          <p:cNvSpPr/>
          <p:nvPr/>
        </p:nvSpPr>
        <p:spPr bwMode="auto">
          <a:xfrm>
            <a:off x="3762220" y="2937887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2" name="Rectangle 221"/>
          <p:cNvSpPr/>
          <p:nvPr/>
        </p:nvSpPr>
        <p:spPr bwMode="auto">
          <a:xfrm>
            <a:off x="3847286" y="2937887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3" name="Rectangle 222"/>
          <p:cNvSpPr/>
          <p:nvPr/>
        </p:nvSpPr>
        <p:spPr bwMode="auto">
          <a:xfrm>
            <a:off x="3929517" y="2937887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4" name="Rectangle 223"/>
          <p:cNvSpPr/>
          <p:nvPr/>
        </p:nvSpPr>
        <p:spPr bwMode="auto">
          <a:xfrm>
            <a:off x="4014583" y="2937887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5" name="Rectangle 224"/>
          <p:cNvSpPr/>
          <p:nvPr/>
        </p:nvSpPr>
        <p:spPr bwMode="auto">
          <a:xfrm>
            <a:off x="4096814" y="2937887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6" name="Rectangle 225"/>
          <p:cNvSpPr/>
          <p:nvPr/>
        </p:nvSpPr>
        <p:spPr bwMode="auto">
          <a:xfrm>
            <a:off x="4181879" y="2937887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8" name="Rectangle 227"/>
          <p:cNvSpPr/>
          <p:nvPr/>
        </p:nvSpPr>
        <p:spPr bwMode="auto">
          <a:xfrm>
            <a:off x="2588303" y="214307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9" name="Rectangle 228"/>
          <p:cNvSpPr/>
          <p:nvPr/>
        </p:nvSpPr>
        <p:spPr bwMode="auto">
          <a:xfrm>
            <a:off x="2673369" y="214307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0" name="Rectangle 229"/>
          <p:cNvSpPr/>
          <p:nvPr/>
        </p:nvSpPr>
        <p:spPr bwMode="auto">
          <a:xfrm>
            <a:off x="2755599" y="214307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1" name="Rectangle 230"/>
          <p:cNvSpPr/>
          <p:nvPr/>
        </p:nvSpPr>
        <p:spPr bwMode="auto">
          <a:xfrm>
            <a:off x="2840665" y="214307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2" name="Rectangle 231"/>
          <p:cNvSpPr/>
          <p:nvPr/>
        </p:nvSpPr>
        <p:spPr bwMode="auto">
          <a:xfrm>
            <a:off x="2922896" y="214307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3" name="Rectangle 232"/>
          <p:cNvSpPr/>
          <p:nvPr/>
        </p:nvSpPr>
        <p:spPr bwMode="auto">
          <a:xfrm>
            <a:off x="3007962" y="214307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4" name="Rectangle 233"/>
          <p:cNvSpPr/>
          <p:nvPr/>
        </p:nvSpPr>
        <p:spPr bwMode="auto">
          <a:xfrm>
            <a:off x="3090192" y="214307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5" name="Rectangle 234"/>
          <p:cNvSpPr/>
          <p:nvPr/>
        </p:nvSpPr>
        <p:spPr bwMode="auto">
          <a:xfrm>
            <a:off x="3175258" y="214307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6" name="Rectangle 235"/>
          <p:cNvSpPr/>
          <p:nvPr/>
        </p:nvSpPr>
        <p:spPr bwMode="auto">
          <a:xfrm>
            <a:off x="3257489" y="214307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7" name="Rectangle 236"/>
          <p:cNvSpPr/>
          <p:nvPr/>
        </p:nvSpPr>
        <p:spPr bwMode="auto">
          <a:xfrm>
            <a:off x="3342554" y="214307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8" name="Rectangle 237"/>
          <p:cNvSpPr/>
          <p:nvPr/>
        </p:nvSpPr>
        <p:spPr bwMode="auto">
          <a:xfrm>
            <a:off x="3424786" y="214307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9" name="Rectangle 238"/>
          <p:cNvSpPr/>
          <p:nvPr/>
        </p:nvSpPr>
        <p:spPr bwMode="auto">
          <a:xfrm>
            <a:off x="3509851" y="214307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0" name="Rectangle 239"/>
          <p:cNvSpPr/>
          <p:nvPr/>
        </p:nvSpPr>
        <p:spPr bwMode="auto">
          <a:xfrm>
            <a:off x="3592082" y="214307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1" name="Rectangle 240"/>
          <p:cNvSpPr/>
          <p:nvPr/>
        </p:nvSpPr>
        <p:spPr bwMode="auto">
          <a:xfrm>
            <a:off x="3677148" y="214307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2" name="Rectangle 241"/>
          <p:cNvSpPr/>
          <p:nvPr/>
        </p:nvSpPr>
        <p:spPr bwMode="auto">
          <a:xfrm>
            <a:off x="3762220" y="214307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3" name="Rectangle 242"/>
          <p:cNvSpPr/>
          <p:nvPr/>
        </p:nvSpPr>
        <p:spPr bwMode="auto">
          <a:xfrm>
            <a:off x="3847286" y="214307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4" name="Rectangle 243"/>
          <p:cNvSpPr/>
          <p:nvPr/>
        </p:nvSpPr>
        <p:spPr bwMode="auto">
          <a:xfrm>
            <a:off x="3929517" y="214307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" name="Rectangle 244"/>
          <p:cNvSpPr/>
          <p:nvPr/>
        </p:nvSpPr>
        <p:spPr bwMode="auto">
          <a:xfrm>
            <a:off x="4014583" y="214307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6" name="Rectangle 245"/>
          <p:cNvSpPr/>
          <p:nvPr/>
        </p:nvSpPr>
        <p:spPr bwMode="auto">
          <a:xfrm>
            <a:off x="4096814" y="214307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4181879" y="2143074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8" name="Rectangle 247"/>
          <p:cNvSpPr/>
          <p:nvPr/>
        </p:nvSpPr>
        <p:spPr bwMode="auto">
          <a:xfrm>
            <a:off x="2588303" y="222147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2673369" y="222147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0" name="Rectangle 249"/>
          <p:cNvSpPr/>
          <p:nvPr/>
        </p:nvSpPr>
        <p:spPr bwMode="auto">
          <a:xfrm>
            <a:off x="2755599" y="222147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1" name="Rectangle 250"/>
          <p:cNvSpPr/>
          <p:nvPr/>
        </p:nvSpPr>
        <p:spPr bwMode="auto">
          <a:xfrm>
            <a:off x="2840665" y="222147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2922896" y="222147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3" name="Rectangle 252"/>
          <p:cNvSpPr/>
          <p:nvPr/>
        </p:nvSpPr>
        <p:spPr bwMode="auto">
          <a:xfrm>
            <a:off x="3007962" y="222147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4" name="Rectangle 253"/>
          <p:cNvSpPr/>
          <p:nvPr/>
        </p:nvSpPr>
        <p:spPr bwMode="auto">
          <a:xfrm>
            <a:off x="3090192" y="222147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5" name="Rectangle 254"/>
          <p:cNvSpPr/>
          <p:nvPr/>
        </p:nvSpPr>
        <p:spPr bwMode="auto">
          <a:xfrm>
            <a:off x="3175258" y="222147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6" name="Rectangle 255"/>
          <p:cNvSpPr/>
          <p:nvPr/>
        </p:nvSpPr>
        <p:spPr bwMode="auto">
          <a:xfrm>
            <a:off x="3257489" y="222147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7" name="Rectangle 256"/>
          <p:cNvSpPr/>
          <p:nvPr/>
        </p:nvSpPr>
        <p:spPr bwMode="auto">
          <a:xfrm>
            <a:off x="3342554" y="222147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8" name="Rectangle 257"/>
          <p:cNvSpPr/>
          <p:nvPr/>
        </p:nvSpPr>
        <p:spPr bwMode="auto">
          <a:xfrm>
            <a:off x="3424786" y="222147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9" name="Rectangle 258"/>
          <p:cNvSpPr/>
          <p:nvPr/>
        </p:nvSpPr>
        <p:spPr bwMode="auto">
          <a:xfrm>
            <a:off x="3509851" y="222147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0" name="Rectangle 259"/>
          <p:cNvSpPr/>
          <p:nvPr/>
        </p:nvSpPr>
        <p:spPr bwMode="auto">
          <a:xfrm>
            <a:off x="3592082" y="222147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1" name="Rectangle 260"/>
          <p:cNvSpPr/>
          <p:nvPr/>
        </p:nvSpPr>
        <p:spPr bwMode="auto">
          <a:xfrm>
            <a:off x="3677148" y="222147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2" name="Rectangle 261"/>
          <p:cNvSpPr/>
          <p:nvPr/>
        </p:nvSpPr>
        <p:spPr bwMode="auto">
          <a:xfrm>
            <a:off x="3762220" y="222147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3" name="Rectangle 262"/>
          <p:cNvSpPr/>
          <p:nvPr/>
        </p:nvSpPr>
        <p:spPr bwMode="auto">
          <a:xfrm>
            <a:off x="3847286" y="222147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4" name="Rectangle 263"/>
          <p:cNvSpPr/>
          <p:nvPr/>
        </p:nvSpPr>
        <p:spPr bwMode="auto">
          <a:xfrm>
            <a:off x="3929517" y="222147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5" name="Rectangle 264"/>
          <p:cNvSpPr/>
          <p:nvPr/>
        </p:nvSpPr>
        <p:spPr bwMode="auto">
          <a:xfrm>
            <a:off x="4014583" y="222147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6" name="Rectangle 265"/>
          <p:cNvSpPr/>
          <p:nvPr/>
        </p:nvSpPr>
        <p:spPr bwMode="auto">
          <a:xfrm>
            <a:off x="4096814" y="222147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4181879" y="222147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8" name="Rectangle 267"/>
          <p:cNvSpPr/>
          <p:nvPr/>
        </p:nvSpPr>
        <p:spPr bwMode="auto">
          <a:xfrm>
            <a:off x="2588303" y="230148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9" name="Rectangle 268"/>
          <p:cNvSpPr/>
          <p:nvPr/>
        </p:nvSpPr>
        <p:spPr bwMode="auto">
          <a:xfrm>
            <a:off x="2673369" y="230148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0" name="Rectangle 269"/>
          <p:cNvSpPr/>
          <p:nvPr/>
        </p:nvSpPr>
        <p:spPr bwMode="auto">
          <a:xfrm>
            <a:off x="2755599" y="230148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1" name="Rectangle 270"/>
          <p:cNvSpPr/>
          <p:nvPr/>
        </p:nvSpPr>
        <p:spPr bwMode="auto">
          <a:xfrm>
            <a:off x="2840665" y="2301489"/>
            <a:ext cx="85066" cy="8001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2" name="Rectangle 271"/>
          <p:cNvSpPr/>
          <p:nvPr/>
        </p:nvSpPr>
        <p:spPr bwMode="auto">
          <a:xfrm>
            <a:off x="2922896" y="230148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3" name="Rectangle 272"/>
          <p:cNvSpPr/>
          <p:nvPr/>
        </p:nvSpPr>
        <p:spPr bwMode="auto">
          <a:xfrm>
            <a:off x="3007962" y="230148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4" name="Rectangle 273"/>
          <p:cNvSpPr/>
          <p:nvPr/>
        </p:nvSpPr>
        <p:spPr bwMode="auto">
          <a:xfrm>
            <a:off x="3090192" y="230148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5" name="Rectangle 274"/>
          <p:cNvSpPr/>
          <p:nvPr/>
        </p:nvSpPr>
        <p:spPr bwMode="auto">
          <a:xfrm>
            <a:off x="3175258" y="230148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" name="Rectangle 275"/>
          <p:cNvSpPr/>
          <p:nvPr/>
        </p:nvSpPr>
        <p:spPr bwMode="auto">
          <a:xfrm>
            <a:off x="3257489" y="230148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7" name="Rectangle 276"/>
          <p:cNvSpPr/>
          <p:nvPr/>
        </p:nvSpPr>
        <p:spPr bwMode="auto">
          <a:xfrm>
            <a:off x="3342554" y="230148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8" name="Rectangle 277"/>
          <p:cNvSpPr/>
          <p:nvPr/>
        </p:nvSpPr>
        <p:spPr bwMode="auto">
          <a:xfrm>
            <a:off x="3424786" y="230148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9" name="Rectangle 278"/>
          <p:cNvSpPr/>
          <p:nvPr/>
        </p:nvSpPr>
        <p:spPr bwMode="auto">
          <a:xfrm>
            <a:off x="3509851" y="230148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0" name="Rectangle 279"/>
          <p:cNvSpPr/>
          <p:nvPr/>
        </p:nvSpPr>
        <p:spPr bwMode="auto">
          <a:xfrm>
            <a:off x="3592082" y="230148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1" name="Rectangle 280"/>
          <p:cNvSpPr/>
          <p:nvPr/>
        </p:nvSpPr>
        <p:spPr bwMode="auto">
          <a:xfrm>
            <a:off x="3677148" y="230148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2" name="Rectangle 281"/>
          <p:cNvSpPr/>
          <p:nvPr/>
        </p:nvSpPr>
        <p:spPr bwMode="auto">
          <a:xfrm>
            <a:off x="3762220" y="230148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3" name="Rectangle 282"/>
          <p:cNvSpPr/>
          <p:nvPr/>
        </p:nvSpPr>
        <p:spPr bwMode="auto">
          <a:xfrm>
            <a:off x="3847286" y="230148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4" name="Rectangle 283"/>
          <p:cNvSpPr/>
          <p:nvPr/>
        </p:nvSpPr>
        <p:spPr bwMode="auto">
          <a:xfrm>
            <a:off x="3929517" y="230148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5" name="Rectangle 284"/>
          <p:cNvSpPr/>
          <p:nvPr/>
        </p:nvSpPr>
        <p:spPr bwMode="auto">
          <a:xfrm>
            <a:off x="4014583" y="230148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6" name="Rectangle 285"/>
          <p:cNvSpPr/>
          <p:nvPr/>
        </p:nvSpPr>
        <p:spPr bwMode="auto">
          <a:xfrm>
            <a:off x="4096814" y="230148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7" name="Rectangle 286"/>
          <p:cNvSpPr/>
          <p:nvPr/>
        </p:nvSpPr>
        <p:spPr bwMode="auto">
          <a:xfrm>
            <a:off x="4181879" y="2301489"/>
            <a:ext cx="85066" cy="8001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3467319" y="1550071"/>
            <a:ext cx="54662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hu-HU" sz="1000" dirty="0" smtClean="0"/>
              <a:t>erőforrás </a:t>
            </a:r>
            <a:br>
              <a:rPr lang="hu-HU" sz="1000" dirty="0" smtClean="0"/>
            </a:br>
            <a:r>
              <a:rPr lang="hu-HU" sz="1000" dirty="0" smtClean="0"/>
              <a:t>blokk</a:t>
            </a:r>
            <a:endParaRPr lang="en-US" sz="1000" dirty="0"/>
          </a:p>
        </p:txBody>
      </p:sp>
      <p:cxnSp>
        <p:nvCxnSpPr>
          <p:cNvPr id="289" name="Straight Arrow Connector 288"/>
          <p:cNvCxnSpPr>
            <a:stCxn id="288" idx="2"/>
            <a:endCxn id="79" idx="0"/>
          </p:cNvCxnSpPr>
          <p:nvPr/>
        </p:nvCxnSpPr>
        <p:spPr bwMode="auto">
          <a:xfrm flipH="1">
            <a:off x="3634615" y="1857848"/>
            <a:ext cx="106017" cy="5231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0" name="Straight Arrow Connector 289"/>
          <p:cNvCxnSpPr>
            <a:stCxn id="288" idx="2"/>
            <a:endCxn id="184" idx="0"/>
          </p:cNvCxnSpPr>
          <p:nvPr/>
        </p:nvCxnSpPr>
        <p:spPr bwMode="auto">
          <a:xfrm>
            <a:off x="3740632" y="1857848"/>
            <a:ext cx="316484" cy="9200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1" name="Straight Arrow Connector 290"/>
          <p:cNvCxnSpPr>
            <a:stCxn id="288" idx="2"/>
            <a:endCxn id="251" idx="2"/>
          </p:cNvCxnSpPr>
          <p:nvPr/>
        </p:nvCxnSpPr>
        <p:spPr bwMode="auto">
          <a:xfrm flipH="1">
            <a:off x="2883198" y="1857848"/>
            <a:ext cx="857434" cy="4436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6" name="Content Placeholder 131"/>
          <p:cNvSpPr>
            <a:spLocks noGrp="1"/>
          </p:cNvSpPr>
          <p:nvPr>
            <p:ph idx="1"/>
          </p:nvPr>
        </p:nvSpPr>
        <p:spPr>
          <a:xfrm>
            <a:off x="337750" y="3778164"/>
            <a:ext cx="3591767" cy="2144805"/>
          </a:xfrm>
        </p:spPr>
        <p:txBody>
          <a:bodyPr/>
          <a:lstStyle/>
          <a:p>
            <a:r>
              <a:rPr lang="hu-HU" sz="1600" dirty="0" smtClean="0"/>
              <a:t>A keskenysáv miatt</a:t>
            </a:r>
          </a:p>
          <a:p>
            <a:pPr lvl="1"/>
            <a:r>
              <a:rPr lang="hu-HU" sz="1200" dirty="0" smtClean="0"/>
              <a:t>ellenállóbb a frekvenciaspecifikus zavarokra</a:t>
            </a:r>
          </a:p>
          <a:p>
            <a:pPr lvl="1"/>
            <a:r>
              <a:rPr lang="hu-HU" sz="1200" dirty="0" smtClean="0"/>
              <a:t>könnyebb megépíteni</a:t>
            </a:r>
          </a:p>
          <a:p>
            <a:pPr lvl="1"/>
            <a:r>
              <a:rPr lang="hu-HU" sz="1200" dirty="0" smtClean="0"/>
              <a:t>A vívő-összevonás egyszerű</a:t>
            </a:r>
          </a:p>
          <a:p>
            <a:r>
              <a:rPr lang="hu-HU" sz="1600" dirty="0" smtClean="0"/>
              <a:t>Teljesen rugalmasan ütemezhető</a:t>
            </a:r>
          </a:p>
          <a:p>
            <a:pPr lvl="1"/>
            <a:r>
              <a:rPr lang="hu-HU" sz="1200" dirty="0" smtClean="0"/>
              <a:t>Még jobb opportunisztikus ütemezés!</a:t>
            </a:r>
          </a:p>
        </p:txBody>
      </p:sp>
      <p:sp>
        <p:nvSpPr>
          <p:cNvPr id="297" name="Content Placeholder 131"/>
          <p:cNvSpPr txBox="1">
            <a:spLocks/>
          </p:cNvSpPr>
          <p:nvPr/>
        </p:nvSpPr>
        <p:spPr bwMode="auto">
          <a:xfrm>
            <a:off x="5350823" y="4210795"/>
            <a:ext cx="3591767" cy="214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921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3pPr>
            <a:lvl4pPr marL="12525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16144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hu-HU" sz="1600" dirty="0" smtClean="0"/>
              <a:t>Nincs </a:t>
            </a:r>
            <a:r>
              <a:rPr lang="hu-HU" sz="1600" dirty="0"/>
              <a:t>RNC </a:t>
            </a:r>
          </a:p>
          <a:p>
            <a:pPr lvl="1"/>
            <a:r>
              <a:rPr lang="hu-HU" sz="1200" dirty="0"/>
              <a:t>Egyszerűbb kiszolgáló </a:t>
            </a:r>
            <a:r>
              <a:rPr lang="hu-HU" sz="1200" dirty="0" smtClean="0"/>
              <a:t>hálózat</a:t>
            </a:r>
          </a:p>
          <a:p>
            <a:r>
              <a:rPr lang="hu-HU" sz="1600" dirty="0" smtClean="0"/>
              <a:t>Nincs vonalkapcsolt rész</a:t>
            </a:r>
          </a:p>
          <a:p>
            <a:pPr lvl="1"/>
            <a:r>
              <a:rPr lang="hu-HU" sz="1200" dirty="0" smtClean="0"/>
              <a:t>Az elavult vezetékes telefónia vége</a:t>
            </a:r>
          </a:p>
          <a:p>
            <a:pPr lvl="1"/>
            <a:r>
              <a:rPr lang="hu-HU" sz="1200" dirty="0" smtClean="0"/>
              <a:t>VoIP szükséges - VoLTE</a:t>
            </a:r>
            <a:endParaRPr lang="hu-HU" sz="1200" dirty="0"/>
          </a:p>
          <a:p>
            <a:endParaRPr lang="hu-HU" sz="1200" kern="0" dirty="0" smtClean="0"/>
          </a:p>
        </p:txBody>
      </p:sp>
    </p:spTree>
    <p:extLst>
      <p:ext uri="{BB962C8B-B14F-4D97-AF65-F5344CB8AC3E}">
        <p14:creationId xmlns:p14="http://schemas.microsoft.com/office/powerpoint/2010/main" val="208557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2" grpId="0"/>
      <p:bldP spid="2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Új felhasználási területek</a:t>
            </a:r>
          </a:p>
          <a:p>
            <a:pPr lvl="1"/>
            <a:r>
              <a:rPr lang="hu-HU" dirty="0" smtClean="0"/>
              <a:t>Tömegrendezvények</a:t>
            </a:r>
          </a:p>
          <a:p>
            <a:pPr lvl="1"/>
            <a:r>
              <a:rPr lang="hu-HU" dirty="0" smtClean="0"/>
              <a:t>Beltér, sok kis cella</a:t>
            </a:r>
          </a:p>
          <a:p>
            <a:pPr lvl="1"/>
            <a:r>
              <a:rPr lang="hu-HU" dirty="0" smtClean="0"/>
              <a:t>Kritikus infrastruktúra</a:t>
            </a:r>
          </a:p>
          <a:p>
            <a:pPr lvl="1"/>
            <a:r>
              <a:rPr lang="hu-HU" dirty="0" smtClean="0"/>
              <a:t>Tömeges gépi kommunikáció</a:t>
            </a:r>
            <a:endParaRPr lang="en-US" dirty="0" smtClean="0"/>
          </a:p>
          <a:p>
            <a:endParaRPr lang="hu-HU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2018?: </a:t>
            </a:r>
            <a:r>
              <a:rPr lang="hu-HU" dirty="0" smtClean="0"/>
              <a:t>5G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4368476" y="4007267"/>
            <a:ext cx="4630357" cy="3363569"/>
            <a:chOff x="4327698" y="1095935"/>
            <a:chExt cx="3998483" cy="2904565"/>
          </a:xfrm>
        </p:grpSpPr>
        <p:grpSp>
          <p:nvGrpSpPr>
            <p:cNvPr id="16" name="Group 100"/>
            <p:cNvGrpSpPr>
              <a:grpSpLocks/>
            </p:cNvGrpSpPr>
            <p:nvPr/>
          </p:nvGrpSpPr>
          <p:grpSpPr bwMode="auto">
            <a:xfrm>
              <a:off x="7301412" y="1368249"/>
              <a:ext cx="732749" cy="1517839"/>
              <a:chOff x="3893389" y="-577850"/>
              <a:chExt cx="1351277" cy="678434"/>
            </a:xfrm>
          </p:grpSpPr>
          <p:pic>
            <p:nvPicPr>
              <p:cNvPr id="25" name="Picture 218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93389" y="-577850"/>
                <a:ext cx="1351277" cy="678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rgbClr val="52700E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AutoShape 251"/>
              <p:cNvSpPr>
                <a:spLocks noChangeArrowheads="1"/>
              </p:cNvSpPr>
              <p:nvPr/>
            </p:nvSpPr>
            <p:spPr bwMode="auto">
              <a:xfrm>
                <a:off x="4439048" y="-335938"/>
                <a:ext cx="37321" cy="58112"/>
              </a:xfrm>
              <a:prstGeom prst="cube">
                <a:avLst>
                  <a:gd name="adj" fmla="val 25000"/>
                </a:avLst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rgbClr val="3D7A99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000">
                  <a:latin typeface="Arial" pitchFamily="34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7" name="AutoShape 252"/>
              <p:cNvSpPr>
                <a:spLocks noChangeArrowheads="1"/>
              </p:cNvSpPr>
              <p:nvPr/>
            </p:nvSpPr>
            <p:spPr bwMode="auto">
              <a:xfrm>
                <a:off x="5105678" y="-464327"/>
                <a:ext cx="37321" cy="54058"/>
              </a:xfrm>
              <a:prstGeom prst="cube">
                <a:avLst>
                  <a:gd name="adj" fmla="val 25000"/>
                </a:avLst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rgbClr val="3D7A99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000">
                  <a:latin typeface="Arial" pitchFamily="34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28" name="Line 176"/>
              <p:cNvSpPr>
                <a:spLocks noChangeShapeType="1"/>
              </p:cNvSpPr>
              <p:nvPr/>
            </p:nvSpPr>
            <p:spPr bwMode="auto">
              <a:xfrm flipV="1">
                <a:off x="4467360" y="-437298"/>
                <a:ext cx="638318" cy="13109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rgbClr val="99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000">
                  <a:latin typeface="Arial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" name="Freeform 3"/>
              <p:cNvSpPr>
                <a:spLocks noChangeAspect="1" noEditPoints="1"/>
              </p:cNvSpPr>
              <p:nvPr/>
            </p:nvSpPr>
            <p:spPr bwMode="auto">
              <a:xfrm>
                <a:off x="4447921" y="-107950"/>
                <a:ext cx="188913" cy="180975"/>
              </a:xfrm>
              <a:custGeom>
                <a:avLst/>
                <a:gdLst>
                  <a:gd name="T0" fmla="*/ 2147483647 w 368"/>
                  <a:gd name="T1" fmla="*/ 2147483647 h 399"/>
                  <a:gd name="T2" fmla="*/ 2147483647 w 368"/>
                  <a:gd name="T3" fmla="*/ 2147483647 h 399"/>
                  <a:gd name="T4" fmla="*/ 2147483647 w 368"/>
                  <a:gd name="T5" fmla="*/ 2147483647 h 399"/>
                  <a:gd name="T6" fmla="*/ 2147483647 w 368"/>
                  <a:gd name="T7" fmla="*/ 2147483647 h 399"/>
                  <a:gd name="T8" fmla="*/ 2147483647 w 368"/>
                  <a:gd name="T9" fmla="*/ 2147483647 h 399"/>
                  <a:gd name="T10" fmla="*/ 2147483647 w 368"/>
                  <a:gd name="T11" fmla="*/ 2147483647 h 399"/>
                  <a:gd name="T12" fmla="*/ 2147483647 w 368"/>
                  <a:gd name="T13" fmla="*/ 2147483647 h 399"/>
                  <a:gd name="T14" fmla="*/ 2147483647 w 368"/>
                  <a:gd name="T15" fmla="*/ 2147483647 h 399"/>
                  <a:gd name="T16" fmla="*/ 2147483647 w 368"/>
                  <a:gd name="T17" fmla="*/ 2147483647 h 399"/>
                  <a:gd name="T18" fmla="*/ 2147483647 w 368"/>
                  <a:gd name="T19" fmla="*/ 2147483647 h 399"/>
                  <a:gd name="T20" fmla="*/ 2147483647 w 368"/>
                  <a:gd name="T21" fmla="*/ 2147483647 h 399"/>
                  <a:gd name="T22" fmla="*/ 2147483647 w 368"/>
                  <a:gd name="T23" fmla="*/ 2147483647 h 399"/>
                  <a:gd name="T24" fmla="*/ 2147483647 w 368"/>
                  <a:gd name="T25" fmla="*/ 2147483647 h 399"/>
                  <a:gd name="T26" fmla="*/ 2147483647 w 368"/>
                  <a:gd name="T27" fmla="*/ 2147483647 h 399"/>
                  <a:gd name="T28" fmla="*/ 2147483647 w 368"/>
                  <a:gd name="T29" fmla="*/ 2147483647 h 399"/>
                  <a:gd name="T30" fmla="*/ 2147483647 w 368"/>
                  <a:gd name="T31" fmla="*/ 2147483647 h 399"/>
                  <a:gd name="T32" fmla="*/ 2147483647 w 368"/>
                  <a:gd name="T33" fmla="*/ 2147483647 h 399"/>
                  <a:gd name="T34" fmla="*/ 2147483647 w 368"/>
                  <a:gd name="T35" fmla="*/ 2147483647 h 399"/>
                  <a:gd name="T36" fmla="*/ 2147483647 w 368"/>
                  <a:gd name="T37" fmla="*/ 2147483647 h 399"/>
                  <a:gd name="T38" fmla="*/ 2147483647 w 368"/>
                  <a:gd name="T39" fmla="*/ 2147483647 h 399"/>
                  <a:gd name="T40" fmla="*/ 2147483647 w 368"/>
                  <a:gd name="T41" fmla="*/ 2147483647 h 399"/>
                  <a:gd name="T42" fmla="*/ 2147483647 w 368"/>
                  <a:gd name="T43" fmla="*/ 2147483647 h 399"/>
                  <a:gd name="T44" fmla="*/ 2147483647 w 368"/>
                  <a:gd name="T45" fmla="*/ 2147483647 h 399"/>
                  <a:gd name="T46" fmla="*/ 2147483647 w 368"/>
                  <a:gd name="T47" fmla="*/ 2147483647 h 399"/>
                  <a:gd name="T48" fmla="*/ 2147483647 w 368"/>
                  <a:gd name="T49" fmla="*/ 2147483647 h 399"/>
                  <a:gd name="T50" fmla="*/ 2147483647 w 368"/>
                  <a:gd name="T51" fmla="*/ 2147483647 h 399"/>
                  <a:gd name="T52" fmla="*/ 2147483647 w 368"/>
                  <a:gd name="T53" fmla="*/ 2147483647 h 399"/>
                  <a:gd name="T54" fmla="*/ 2147483647 w 368"/>
                  <a:gd name="T55" fmla="*/ 2147483647 h 399"/>
                  <a:gd name="T56" fmla="*/ 2147483647 w 368"/>
                  <a:gd name="T57" fmla="*/ 2147483647 h 399"/>
                  <a:gd name="T58" fmla="*/ 2147483647 w 368"/>
                  <a:gd name="T59" fmla="*/ 2147483647 h 399"/>
                  <a:gd name="T60" fmla="*/ 2147483647 w 368"/>
                  <a:gd name="T61" fmla="*/ 2147483647 h 399"/>
                  <a:gd name="T62" fmla="*/ 2147483647 w 368"/>
                  <a:gd name="T63" fmla="*/ 2147483647 h 399"/>
                  <a:gd name="T64" fmla="*/ 2147483647 w 368"/>
                  <a:gd name="T65" fmla="*/ 2147483647 h 399"/>
                  <a:gd name="T66" fmla="*/ 2147483647 w 368"/>
                  <a:gd name="T67" fmla="*/ 2147483647 h 399"/>
                  <a:gd name="T68" fmla="*/ 2147483647 w 368"/>
                  <a:gd name="T69" fmla="*/ 2147483647 h 399"/>
                  <a:gd name="T70" fmla="*/ 2147483647 w 368"/>
                  <a:gd name="T71" fmla="*/ 2147483647 h 399"/>
                  <a:gd name="T72" fmla="*/ 2147483647 w 368"/>
                  <a:gd name="T73" fmla="*/ 2147483647 h 399"/>
                  <a:gd name="T74" fmla="*/ 2147483647 w 368"/>
                  <a:gd name="T75" fmla="*/ 2147483647 h 399"/>
                  <a:gd name="T76" fmla="*/ 2147483647 w 368"/>
                  <a:gd name="T77" fmla="*/ 2147483647 h 399"/>
                  <a:gd name="T78" fmla="*/ 2147483647 w 368"/>
                  <a:gd name="T79" fmla="*/ 2147483647 h 399"/>
                  <a:gd name="T80" fmla="*/ 2147483647 w 368"/>
                  <a:gd name="T81" fmla="*/ 2147483647 h 399"/>
                  <a:gd name="T82" fmla="*/ 2147483647 w 368"/>
                  <a:gd name="T83" fmla="*/ 2147483647 h 399"/>
                  <a:gd name="T84" fmla="*/ 2147483647 w 368"/>
                  <a:gd name="T85" fmla="*/ 2147483647 h 399"/>
                  <a:gd name="T86" fmla="*/ 2147483647 w 368"/>
                  <a:gd name="T87" fmla="*/ 2147483647 h 399"/>
                  <a:gd name="T88" fmla="*/ 2147483647 w 368"/>
                  <a:gd name="T89" fmla="*/ 2147483647 h 399"/>
                  <a:gd name="T90" fmla="*/ 2147483647 w 368"/>
                  <a:gd name="T91" fmla="*/ 2147483647 h 399"/>
                  <a:gd name="T92" fmla="*/ 2147483647 w 368"/>
                  <a:gd name="T93" fmla="*/ 2147483647 h 399"/>
                  <a:gd name="T94" fmla="*/ 2147483647 w 368"/>
                  <a:gd name="T95" fmla="*/ 2147483647 h 399"/>
                  <a:gd name="T96" fmla="*/ 2147483647 w 368"/>
                  <a:gd name="T97" fmla="*/ 2147483647 h 399"/>
                  <a:gd name="T98" fmla="*/ 2147483647 w 368"/>
                  <a:gd name="T99" fmla="*/ 2147483647 h 399"/>
                  <a:gd name="T100" fmla="*/ 2147483647 w 368"/>
                  <a:gd name="T101" fmla="*/ 2147483647 h 399"/>
                  <a:gd name="T102" fmla="*/ 2147483647 w 368"/>
                  <a:gd name="T103" fmla="*/ 2147483647 h 399"/>
                  <a:gd name="T104" fmla="*/ 2147483647 w 368"/>
                  <a:gd name="T105" fmla="*/ 2147483647 h 39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68" h="399">
                    <a:moveTo>
                      <a:pt x="79" y="208"/>
                    </a:moveTo>
                    <a:cubicBezTo>
                      <a:pt x="81" y="209"/>
                      <a:pt x="82" y="210"/>
                      <a:pt x="84" y="210"/>
                    </a:cubicBezTo>
                    <a:cubicBezTo>
                      <a:pt x="87" y="210"/>
                      <a:pt x="89" y="209"/>
                      <a:pt x="90" y="207"/>
                    </a:cubicBezTo>
                    <a:cubicBezTo>
                      <a:pt x="93" y="204"/>
                      <a:pt x="93" y="199"/>
                      <a:pt x="90" y="196"/>
                    </a:cubicBezTo>
                    <a:cubicBezTo>
                      <a:pt x="75" y="182"/>
                      <a:pt x="66" y="163"/>
                      <a:pt x="66" y="142"/>
                    </a:cubicBezTo>
                    <a:cubicBezTo>
                      <a:pt x="66" y="139"/>
                      <a:pt x="66" y="135"/>
                      <a:pt x="67" y="132"/>
                    </a:cubicBezTo>
                    <a:cubicBezTo>
                      <a:pt x="69" y="116"/>
                      <a:pt x="73" y="103"/>
                      <a:pt x="84" y="92"/>
                    </a:cubicBezTo>
                    <a:cubicBezTo>
                      <a:pt x="87" y="89"/>
                      <a:pt x="87" y="84"/>
                      <a:pt x="84" y="81"/>
                    </a:cubicBezTo>
                    <a:cubicBezTo>
                      <a:pt x="81" y="78"/>
                      <a:pt x="76" y="78"/>
                      <a:pt x="73" y="81"/>
                    </a:cubicBezTo>
                    <a:cubicBezTo>
                      <a:pt x="59" y="95"/>
                      <a:pt x="53" y="110"/>
                      <a:pt x="51" y="130"/>
                    </a:cubicBezTo>
                    <a:cubicBezTo>
                      <a:pt x="50" y="134"/>
                      <a:pt x="50" y="138"/>
                      <a:pt x="50" y="142"/>
                    </a:cubicBezTo>
                    <a:cubicBezTo>
                      <a:pt x="50" y="167"/>
                      <a:pt x="61" y="191"/>
                      <a:pt x="79" y="208"/>
                    </a:cubicBezTo>
                    <a:close/>
                    <a:moveTo>
                      <a:pt x="26" y="135"/>
                    </a:moveTo>
                    <a:cubicBezTo>
                      <a:pt x="27" y="135"/>
                      <a:pt x="27" y="135"/>
                      <a:pt x="27" y="135"/>
                    </a:cubicBezTo>
                    <a:cubicBezTo>
                      <a:pt x="31" y="135"/>
                      <a:pt x="35" y="132"/>
                      <a:pt x="35" y="128"/>
                    </a:cubicBezTo>
                    <a:cubicBezTo>
                      <a:pt x="36" y="124"/>
                      <a:pt x="33" y="120"/>
                      <a:pt x="28" y="119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5" y="117"/>
                      <a:pt x="1" y="120"/>
                      <a:pt x="1" y="124"/>
                    </a:cubicBezTo>
                    <a:cubicBezTo>
                      <a:pt x="0" y="128"/>
                      <a:pt x="3" y="132"/>
                      <a:pt x="8" y="133"/>
                    </a:cubicBezTo>
                    <a:lnTo>
                      <a:pt x="26" y="135"/>
                    </a:lnTo>
                    <a:close/>
                    <a:moveTo>
                      <a:pt x="65" y="56"/>
                    </a:moveTo>
                    <a:cubicBezTo>
                      <a:pt x="67" y="58"/>
                      <a:pt x="69" y="59"/>
                      <a:pt x="71" y="59"/>
                    </a:cubicBezTo>
                    <a:cubicBezTo>
                      <a:pt x="73" y="59"/>
                      <a:pt x="75" y="58"/>
                      <a:pt x="76" y="57"/>
                    </a:cubicBezTo>
                    <a:cubicBezTo>
                      <a:pt x="80" y="54"/>
                      <a:pt x="80" y="49"/>
                      <a:pt x="78" y="46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3" y="27"/>
                      <a:pt x="58" y="26"/>
                      <a:pt x="55" y="29"/>
                    </a:cubicBezTo>
                    <a:cubicBezTo>
                      <a:pt x="51" y="32"/>
                      <a:pt x="51" y="37"/>
                      <a:pt x="54" y="40"/>
                    </a:cubicBezTo>
                    <a:lnTo>
                      <a:pt x="65" y="56"/>
                    </a:lnTo>
                    <a:close/>
                    <a:moveTo>
                      <a:pt x="21" y="82"/>
                    </a:moveTo>
                    <a:cubicBezTo>
                      <a:pt x="38" y="91"/>
                      <a:pt x="38" y="91"/>
                      <a:pt x="38" y="91"/>
                    </a:cubicBezTo>
                    <a:cubicBezTo>
                      <a:pt x="39" y="92"/>
                      <a:pt x="41" y="93"/>
                      <a:pt x="42" y="93"/>
                    </a:cubicBezTo>
                    <a:cubicBezTo>
                      <a:pt x="45" y="93"/>
                      <a:pt x="47" y="91"/>
                      <a:pt x="49" y="88"/>
                    </a:cubicBezTo>
                    <a:cubicBezTo>
                      <a:pt x="51" y="85"/>
                      <a:pt x="50" y="80"/>
                      <a:pt x="46" y="7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6" y="66"/>
                      <a:pt x="21" y="67"/>
                      <a:pt x="18" y="71"/>
                    </a:cubicBezTo>
                    <a:cubicBezTo>
                      <a:pt x="16" y="75"/>
                      <a:pt x="18" y="80"/>
                      <a:pt x="21" y="82"/>
                    </a:cubicBezTo>
                    <a:close/>
                    <a:moveTo>
                      <a:pt x="104" y="34"/>
                    </a:moveTo>
                    <a:cubicBezTo>
                      <a:pt x="105" y="37"/>
                      <a:pt x="109" y="40"/>
                      <a:pt x="112" y="40"/>
                    </a:cubicBezTo>
                    <a:cubicBezTo>
                      <a:pt x="113" y="40"/>
                      <a:pt x="113" y="40"/>
                      <a:pt x="114" y="39"/>
                    </a:cubicBezTo>
                    <a:cubicBezTo>
                      <a:pt x="118" y="38"/>
                      <a:pt x="121" y="34"/>
                      <a:pt x="120" y="30"/>
                    </a:cubicBezTo>
                    <a:cubicBezTo>
                      <a:pt x="114" y="10"/>
                      <a:pt x="114" y="10"/>
                      <a:pt x="114" y="10"/>
                    </a:cubicBezTo>
                    <a:cubicBezTo>
                      <a:pt x="113" y="6"/>
                      <a:pt x="109" y="3"/>
                      <a:pt x="105" y="4"/>
                    </a:cubicBezTo>
                    <a:cubicBezTo>
                      <a:pt x="100" y="5"/>
                      <a:pt x="98" y="10"/>
                      <a:pt x="99" y="14"/>
                    </a:cubicBezTo>
                    <a:lnTo>
                      <a:pt x="104" y="34"/>
                    </a:lnTo>
                    <a:close/>
                    <a:moveTo>
                      <a:pt x="194" y="51"/>
                    </a:moveTo>
                    <a:cubicBezTo>
                      <a:pt x="196" y="51"/>
                      <a:pt x="197" y="52"/>
                      <a:pt x="198" y="52"/>
                    </a:cubicBezTo>
                    <a:cubicBezTo>
                      <a:pt x="201" y="52"/>
                      <a:pt x="204" y="50"/>
                      <a:pt x="205" y="48"/>
                    </a:cubicBezTo>
                    <a:cubicBezTo>
                      <a:pt x="216" y="29"/>
                      <a:pt x="216" y="29"/>
                      <a:pt x="216" y="29"/>
                    </a:cubicBezTo>
                    <a:cubicBezTo>
                      <a:pt x="218" y="25"/>
                      <a:pt x="217" y="20"/>
                      <a:pt x="213" y="18"/>
                    </a:cubicBezTo>
                    <a:cubicBezTo>
                      <a:pt x="209" y="16"/>
                      <a:pt x="204" y="17"/>
                      <a:pt x="202" y="21"/>
                    </a:cubicBezTo>
                    <a:cubicBezTo>
                      <a:pt x="191" y="40"/>
                      <a:pt x="191" y="40"/>
                      <a:pt x="191" y="40"/>
                    </a:cubicBezTo>
                    <a:cubicBezTo>
                      <a:pt x="189" y="43"/>
                      <a:pt x="191" y="48"/>
                      <a:pt x="194" y="51"/>
                    </a:cubicBezTo>
                    <a:close/>
                    <a:moveTo>
                      <a:pt x="108" y="75"/>
                    </a:moveTo>
                    <a:cubicBezTo>
                      <a:pt x="118" y="70"/>
                      <a:pt x="128" y="67"/>
                      <a:pt x="140" y="67"/>
                    </a:cubicBezTo>
                    <a:cubicBezTo>
                      <a:pt x="143" y="67"/>
                      <a:pt x="146" y="68"/>
                      <a:pt x="150" y="68"/>
                    </a:cubicBezTo>
                    <a:cubicBezTo>
                      <a:pt x="175" y="71"/>
                      <a:pt x="196" y="87"/>
                      <a:pt x="206" y="108"/>
                    </a:cubicBezTo>
                    <a:cubicBezTo>
                      <a:pt x="208" y="111"/>
                      <a:pt x="211" y="112"/>
                      <a:pt x="214" y="112"/>
                    </a:cubicBezTo>
                    <a:cubicBezTo>
                      <a:pt x="215" y="112"/>
                      <a:pt x="216" y="112"/>
                      <a:pt x="217" y="112"/>
                    </a:cubicBezTo>
                    <a:cubicBezTo>
                      <a:pt x="221" y="110"/>
                      <a:pt x="223" y="105"/>
                      <a:pt x="221" y="101"/>
                    </a:cubicBezTo>
                    <a:cubicBezTo>
                      <a:pt x="208" y="75"/>
                      <a:pt x="182" y="56"/>
                      <a:pt x="152" y="52"/>
                    </a:cubicBezTo>
                    <a:cubicBezTo>
                      <a:pt x="148" y="52"/>
                      <a:pt x="144" y="51"/>
                      <a:pt x="140" y="51"/>
                    </a:cubicBezTo>
                    <a:cubicBezTo>
                      <a:pt x="126" y="51"/>
                      <a:pt x="113" y="54"/>
                      <a:pt x="101" y="61"/>
                    </a:cubicBezTo>
                    <a:cubicBezTo>
                      <a:pt x="97" y="63"/>
                      <a:pt x="95" y="67"/>
                      <a:pt x="97" y="71"/>
                    </a:cubicBezTo>
                    <a:cubicBezTo>
                      <a:pt x="99" y="75"/>
                      <a:pt x="104" y="77"/>
                      <a:pt x="108" y="75"/>
                    </a:cubicBezTo>
                    <a:close/>
                    <a:moveTo>
                      <a:pt x="231" y="81"/>
                    </a:moveTo>
                    <a:cubicBezTo>
                      <a:pt x="233" y="81"/>
                      <a:pt x="235" y="80"/>
                      <a:pt x="236" y="79"/>
                    </a:cubicBezTo>
                    <a:cubicBezTo>
                      <a:pt x="254" y="66"/>
                      <a:pt x="254" y="66"/>
                      <a:pt x="254" y="66"/>
                    </a:cubicBezTo>
                    <a:cubicBezTo>
                      <a:pt x="257" y="63"/>
                      <a:pt x="258" y="58"/>
                      <a:pt x="255" y="54"/>
                    </a:cubicBezTo>
                    <a:cubicBezTo>
                      <a:pt x="252" y="51"/>
                      <a:pt x="247" y="50"/>
                      <a:pt x="244" y="53"/>
                    </a:cubicBezTo>
                    <a:cubicBezTo>
                      <a:pt x="226" y="66"/>
                      <a:pt x="226" y="66"/>
                      <a:pt x="226" y="66"/>
                    </a:cubicBezTo>
                    <a:cubicBezTo>
                      <a:pt x="223" y="69"/>
                      <a:pt x="222" y="74"/>
                      <a:pt x="225" y="78"/>
                    </a:cubicBezTo>
                    <a:cubicBezTo>
                      <a:pt x="226" y="80"/>
                      <a:pt x="229" y="81"/>
                      <a:pt x="231" y="81"/>
                    </a:cubicBezTo>
                    <a:close/>
                    <a:moveTo>
                      <a:pt x="156" y="37"/>
                    </a:moveTo>
                    <a:cubicBezTo>
                      <a:pt x="156" y="37"/>
                      <a:pt x="156" y="37"/>
                      <a:pt x="157" y="37"/>
                    </a:cubicBezTo>
                    <a:cubicBezTo>
                      <a:pt x="161" y="37"/>
                      <a:pt x="164" y="34"/>
                      <a:pt x="165" y="30"/>
                    </a:cubicBezTo>
                    <a:cubicBezTo>
                      <a:pt x="167" y="9"/>
                      <a:pt x="167" y="9"/>
                      <a:pt x="167" y="9"/>
                    </a:cubicBezTo>
                    <a:cubicBezTo>
                      <a:pt x="168" y="5"/>
                      <a:pt x="165" y="1"/>
                      <a:pt x="160" y="0"/>
                    </a:cubicBezTo>
                    <a:cubicBezTo>
                      <a:pt x="156" y="0"/>
                      <a:pt x="152" y="3"/>
                      <a:pt x="151" y="7"/>
                    </a:cubicBezTo>
                    <a:cubicBezTo>
                      <a:pt x="149" y="28"/>
                      <a:pt x="149" y="28"/>
                      <a:pt x="149" y="28"/>
                    </a:cubicBezTo>
                    <a:cubicBezTo>
                      <a:pt x="148" y="32"/>
                      <a:pt x="151" y="36"/>
                      <a:pt x="156" y="37"/>
                    </a:cubicBezTo>
                    <a:close/>
                    <a:moveTo>
                      <a:pt x="38" y="170"/>
                    </a:moveTo>
                    <a:cubicBezTo>
                      <a:pt x="37" y="166"/>
                      <a:pt x="33" y="164"/>
                      <a:pt x="28" y="165"/>
                    </a:cubicBezTo>
                    <a:cubicBezTo>
                      <a:pt x="11" y="170"/>
                      <a:pt x="11" y="170"/>
                      <a:pt x="11" y="170"/>
                    </a:cubicBezTo>
                    <a:cubicBezTo>
                      <a:pt x="6" y="171"/>
                      <a:pt x="4" y="175"/>
                      <a:pt x="5" y="180"/>
                    </a:cubicBezTo>
                    <a:cubicBezTo>
                      <a:pt x="6" y="183"/>
                      <a:pt x="9" y="185"/>
                      <a:pt x="13" y="185"/>
                    </a:cubicBezTo>
                    <a:cubicBezTo>
                      <a:pt x="13" y="185"/>
                      <a:pt x="14" y="185"/>
                      <a:pt x="15" y="185"/>
                    </a:cubicBezTo>
                    <a:cubicBezTo>
                      <a:pt x="33" y="180"/>
                      <a:pt x="33" y="180"/>
                      <a:pt x="33" y="180"/>
                    </a:cubicBezTo>
                    <a:cubicBezTo>
                      <a:pt x="37" y="179"/>
                      <a:pt x="39" y="175"/>
                      <a:pt x="38" y="170"/>
                    </a:cubicBezTo>
                    <a:close/>
                    <a:moveTo>
                      <a:pt x="207" y="204"/>
                    </a:moveTo>
                    <a:cubicBezTo>
                      <a:pt x="236" y="204"/>
                      <a:pt x="236" y="204"/>
                      <a:pt x="236" y="204"/>
                    </a:cubicBezTo>
                    <a:cubicBezTo>
                      <a:pt x="238" y="204"/>
                      <a:pt x="240" y="202"/>
                      <a:pt x="241" y="200"/>
                    </a:cubicBezTo>
                    <a:cubicBezTo>
                      <a:pt x="260" y="167"/>
                      <a:pt x="260" y="167"/>
                      <a:pt x="260" y="167"/>
                    </a:cubicBezTo>
                    <a:cubicBezTo>
                      <a:pt x="261" y="165"/>
                      <a:pt x="261" y="164"/>
                      <a:pt x="259" y="164"/>
                    </a:cubicBezTo>
                    <a:cubicBezTo>
                      <a:pt x="230" y="164"/>
                      <a:pt x="230" y="164"/>
                      <a:pt x="230" y="164"/>
                    </a:cubicBezTo>
                    <a:cubicBezTo>
                      <a:pt x="228" y="164"/>
                      <a:pt x="226" y="165"/>
                      <a:pt x="225" y="167"/>
                    </a:cubicBezTo>
                    <a:cubicBezTo>
                      <a:pt x="205" y="200"/>
                      <a:pt x="205" y="200"/>
                      <a:pt x="205" y="200"/>
                    </a:cubicBezTo>
                    <a:cubicBezTo>
                      <a:pt x="204" y="202"/>
                      <a:pt x="205" y="204"/>
                      <a:pt x="207" y="204"/>
                    </a:cubicBezTo>
                    <a:close/>
                    <a:moveTo>
                      <a:pt x="41" y="231"/>
                    </a:moveTo>
                    <a:cubicBezTo>
                      <a:pt x="56" y="219"/>
                      <a:pt x="56" y="219"/>
                      <a:pt x="56" y="219"/>
                    </a:cubicBezTo>
                    <a:cubicBezTo>
                      <a:pt x="60" y="216"/>
                      <a:pt x="60" y="211"/>
                      <a:pt x="57" y="208"/>
                    </a:cubicBezTo>
                    <a:cubicBezTo>
                      <a:pt x="55" y="204"/>
                      <a:pt x="50" y="204"/>
                      <a:pt x="46" y="206"/>
                    </a:cubicBezTo>
                    <a:cubicBezTo>
                      <a:pt x="31" y="218"/>
                      <a:pt x="31" y="218"/>
                      <a:pt x="31" y="218"/>
                    </a:cubicBezTo>
                    <a:cubicBezTo>
                      <a:pt x="28" y="221"/>
                      <a:pt x="27" y="226"/>
                      <a:pt x="30" y="229"/>
                    </a:cubicBezTo>
                    <a:cubicBezTo>
                      <a:pt x="31" y="231"/>
                      <a:pt x="34" y="232"/>
                      <a:pt x="36" y="232"/>
                    </a:cubicBezTo>
                    <a:cubicBezTo>
                      <a:pt x="38" y="232"/>
                      <a:pt x="40" y="232"/>
                      <a:pt x="41" y="231"/>
                    </a:cubicBezTo>
                    <a:close/>
                    <a:moveTo>
                      <a:pt x="120" y="261"/>
                    </a:moveTo>
                    <a:cubicBezTo>
                      <a:pt x="148" y="261"/>
                      <a:pt x="148" y="261"/>
                      <a:pt x="148" y="261"/>
                    </a:cubicBezTo>
                    <a:cubicBezTo>
                      <a:pt x="150" y="261"/>
                      <a:pt x="153" y="259"/>
                      <a:pt x="154" y="257"/>
                    </a:cubicBezTo>
                    <a:cubicBezTo>
                      <a:pt x="173" y="224"/>
                      <a:pt x="173" y="224"/>
                      <a:pt x="173" y="224"/>
                    </a:cubicBezTo>
                    <a:cubicBezTo>
                      <a:pt x="174" y="222"/>
                      <a:pt x="173" y="220"/>
                      <a:pt x="171" y="220"/>
                    </a:cubicBezTo>
                    <a:cubicBezTo>
                      <a:pt x="143" y="220"/>
                      <a:pt x="143" y="220"/>
                      <a:pt x="143" y="220"/>
                    </a:cubicBezTo>
                    <a:cubicBezTo>
                      <a:pt x="141" y="220"/>
                      <a:pt x="138" y="222"/>
                      <a:pt x="137" y="224"/>
                    </a:cubicBezTo>
                    <a:cubicBezTo>
                      <a:pt x="118" y="257"/>
                      <a:pt x="118" y="257"/>
                      <a:pt x="118" y="257"/>
                    </a:cubicBezTo>
                    <a:cubicBezTo>
                      <a:pt x="117" y="259"/>
                      <a:pt x="118" y="261"/>
                      <a:pt x="120" y="261"/>
                    </a:cubicBezTo>
                    <a:close/>
                    <a:moveTo>
                      <a:pt x="139" y="277"/>
                    </a:moveTo>
                    <a:cubicBezTo>
                      <a:pt x="110" y="277"/>
                      <a:pt x="110" y="277"/>
                      <a:pt x="110" y="277"/>
                    </a:cubicBezTo>
                    <a:cubicBezTo>
                      <a:pt x="108" y="277"/>
                      <a:pt x="105" y="279"/>
                      <a:pt x="104" y="281"/>
                    </a:cubicBezTo>
                    <a:cubicBezTo>
                      <a:pt x="85" y="314"/>
                      <a:pt x="85" y="314"/>
                      <a:pt x="85" y="314"/>
                    </a:cubicBezTo>
                    <a:cubicBezTo>
                      <a:pt x="84" y="316"/>
                      <a:pt x="85" y="317"/>
                      <a:pt x="87" y="317"/>
                    </a:cubicBezTo>
                    <a:cubicBezTo>
                      <a:pt x="115" y="317"/>
                      <a:pt x="115" y="317"/>
                      <a:pt x="115" y="317"/>
                    </a:cubicBezTo>
                    <a:cubicBezTo>
                      <a:pt x="117" y="317"/>
                      <a:pt x="120" y="316"/>
                      <a:pt x="121" y="314"/>
                    </a:cubicBezTo>
                    <a:cubicBezTo>
                      <a:pt x="140" y="281"/>
                      <a:pt x="140" y="281"/>
                      <a:pt x="140" y="281"/>
                    </a:cubicBezTo>
                    <a:cubicBezTo>
                      <a:pt x="141" y="279"/>
                      <a:pt x="141" y="277"/>
                      <a:pt x="139" y="277"/>
                    </a:cubicBezTo>
                    <a:close/>
                    <a:moveTo>
                      <a:pt x="249" y="277"/>
                    </a:moveTo>
                    <a:cubicBezTo>
                      <a:pt x="220" y="277"/>
                      <a:pt x="220" y="277"/>
                      <a:pt x="220" y="277"/>
                    </a:cubicBezTo>
                    <a:cubicBezTo>
                      <a:pt x="218" y="277"/>
                      <a:pt x="215" y="279"/>
                      <a:pt x="214" y="281"/>
                    </a:cubicBezTo>
                    <a:cubicBezTo>
                      <a:pt x="195" y="314"/>
                      <a:pt x="195" y="314"/>
                      <a:pt x="195" y="314"/>
                    </a:cubicBezTo>
                    <a:cubicBezTo>
                      <a:pt x="194" y="316"/>
                      <a:pt x="195" y="317"/>
                      <a:pt x="197" y="317"/>
                    </a:cubicBezTo>
                    <a:cubicBezTo>
                      <a:pt x="225" y="317"/>
                      <a:pt x="225" y="317"/>
                      <a:pt x="225" y="317"/>
                    </a:cubicBezTo>
                    <a:cubicBezTo>
                      <a:pt x="227" y="317"/>
                      <a:pt x="230" y="316"/>
                      <a:pt x="231" y="314"/>
                    </a:cubicBezTo>
                    <a:cubicBezTo>
                      <a:pt x="250" y="281"/>
                      <a:pt x="250" y="281"/>
                      <a:pt x="250" y="281"/>
                    </a:cubicBezTo>
                    <a:cubicBezTo>
                      <a:pt x="251" y="279"/>
                      <a:pt x="251" y="277"/>
                      <a:pt x="249" y="277"/>
                    </a:cubicBezTo>
                    <a:close/>
                    <a:moveTo>
                      <a:pt x="238" y="351"/>
                    </a:moveTo>
                    <a:cubicBezTo>
                      <a:pt x="246" y="350"/>
                      <a:pt x="251" y="347"/>
                      <a:pt x="255" y="340"/>
                    </a:cubicBezTo>
                    <a:cubicBezTo>
                      <a:pt x="255" y="340"/>
                      <a:pt x="255" y="340"/>
                      <a:pt x="255" y="340"/>
                    </a:cubicBezTo>
                    <a:cubicBezTo>
                      <a:pt x="365" y="149"/>
                      <a:pt x="365" y="149"/>
                      <a:pt x="365" y="149"/>
                    </a:cubicBezTo>
                    <a:cubicBezTo>
                      <a:pt x="367" y="147"/>
                      <a:pt x="368" y="145"/>
                      <a:pt x="368" y="142"/>
                    </a:cubicBezTo>
                    <a:cubicBezTo>
                      <a:pt x="368" y="139"/>
                      <a:pt x="366" y="135"/>
                      <a:pt x="364" y="133"/>
                    </a:cubicBezTo>
                    <a:cubicBezTo>
                      <a:pt x="361" y="131"/>
                      <a:pt x="358" y="130"/>
                      <a:pt x="355" y="130"/>
                    </a:cubicBezTo>
                    <a:cubicBezTo>
                      <a:pt x="164" y="130"/>
                      <a:pt x="164" y="130"/>
                      <a:pt x="164" y="130"/>
                    </a:cubicBezTo>
                    <a:cubicBezTo>
                      <a:pt x="156" y="130"/>
                      <a:pt x="151" y="134"/>
                      <a:pt x="147" y="141"/>
                    </a:cubicBezTo>
                    <a:cubicBezTo>
                      <a:pt x="36" y="332"/>
                      <a:pt x="36" y="332"/>
                      <a:pt x="36" y="332"/>
                    </a:cubicBezTo>
                    <a:cubicBezTo>
                      <a:pt x="35" y="334"/>
                      <a:pt x="34" y="336"/>
                      <a:pt x="34" y="339"/>
                    </a:cubicBezTo>
                    <a:cubicBezTo>
                      <a:pt x="34" y="342"/>
                      <a:pt x="35" y="346"/>
                      <a:pt x="38" y="348"/>
                    </a:cubicBezTo>
                    <a:cubicBezTo>
                      <a:pt x="41" y="350"/>
                      <a:pt x="44" y="351"/>
                      <a:pt x="46" y="351"/>
                    </a:cubicBezTo>
                    <a:cubicBezTo>
                      <a:pt x="192" y="351"/>
                      <a:pt x="192" y="351"/>
                      <a:pt x="192" y="351"/>
                    </a:cubicBezTo>
                    <a:cubicBezTo>
                      <a:pt x="192" y="380"/>
                      <a:pt x="192" y="380"/>
                      <a:pt x="192" y="380"/>
                    </a:cubicBezTo>
                    <a:cubicBezTo>
                      <a:pt x="117" y="380"/>
                      <a:pt x="117" y="380"/>
                      <a:pt x="117" y="380"/>
                    </a:cubicBezTo>
                    <a:cubicBezTo>
                      <a:pt x="112" y="380"/>
                      <a:pt x="108" y="384"/>
                      <a:pt x="108" y="390"/>
                    </a:cubicBezTo>
                    <a:cubicBezTo>
                      <a:pt x="108" y="395"/>
                      <a:pt x="112" y="399"/>
                      <a:pt x="117" y="399"/>
                    </a:cubicBezTo>
                    <a:cubicBezTo>
                      <a:pt x="282" y="399"/>
                      <a:pt x="282" y="399"/>
                      <a:pt x="282" y="399"/>
                    </a:cubicBezTo>
                    <a:cubicBezTo>
                      <a:pt x="287" y="399"/>
                      <a:pt x="291" y="395"/>
                      <a:pt x="291" y="390"/>
                    </a:cubicBezTo>
                    <a:cubicBezTo>
                      <a:pt x="291" y="384"/>
                      <a:pt x="287" y="380"/>
                      <a:pt x="282" y="380"/>
                    </a:cubicBezTo>
                    <a:cubicBezTo>
                      <a:pt x="209" y="380"/>
                      <a:pt x="209" y="380"/>
                      <a:pt x="209" y="380"/>
                    </a:cubicBezTo>
                    <a:cubicBezTo>
                      <a:pt x="209" y="351"/>
                      <a:pt x="209" y="351"/>
                      <a:pt x="209" y="351"/>
                    </a:cubicBezTo>
                    <a:lnTo>
                      <a:pt x="238" y="351"/>
                    </a:lnTo>
                    <a:close/>
                    <a:moveTo>
                      <a:pt x="55" y="334"/>
                    </a:moveTo>
                    <a:cubicBezTo>
                      <a:pt x="161" y="149"/>
                      <a:pt x="161" y="149"/>
                      <a:pt x="161" y="149"/>
                    </a:cubicBezTo>
                    <a:cubicBezTo>
                      <a:pt x="162" y="149"/>
                      <a:pt x="162" y="148"/>
                      <a:pt x="163" y="148"/>
                    </a:cubicBezTo>
                    <a:cubicBezTo>
                      <a:pt x="163" y="147"/>
                      <a:pt x="164" y="147"/>
                      <a:pt x="164" y="147"/>
                    </a:cubicBezTo>
                    <a:cubicBezTo>
                      <a:pt x="164" y="147"/>
                      <a:pt x="164" y="147"/>
                      <a:pt x="164" y="147"/>
                    </a:cubicBezTo>
                    <a:cubicBezTo>
                      <a:pt x="347" y="147"/>
                      <a:pt x="347" y="147"/>
                      <a:pt x="347" y="147"/>
                    </a:cubicBezTo>
                    <a:cubicBezTo>
                      <a:pt x="240" y="332"/>
                      <a:pt x="240" y="332"/>
                      <a:pt x="240" y="332"/>
                    </a:cubicBezTo>
                    <a:cubicBezTo>
                      <a:pt x="240" y="332"/>
                      <a:pt x="239" y="333"/>
                      <a:pt x="239" y="333"/>
                    </a:cubicBezTo>
                    <a:cubicBezTo>
                      <a:pt x="238" y="334"/>
                      <a:pt x="238" y="334"/>
                      <a:pt x="238" y="334"/>
                    </a:cubicBezTo>
                    <a:cubicBezTo>
                      <a:pt x="238" y="334"/>
                      <a:pt x="238" y="334"/>
                      <a:pt x="238" y="334"/>
                    </a:cubicBezTo>
                    <a:lnTo>
                      <a:pt x="55" y="334"/>
                    </a:lnTo>
                    <a:close/>
                    <a:moveTo>
                      <a:pt x="193" y="277"/>
                    </a:moveTo>
                    <a:cubicBezTo>
                      <a:pt x="165" y="277"/>
                      <a:pt x="165" y="277"/>
                      <a:pt x="165" y="277"/>
                    </a:cubicBezTo>
                    <a:cubicBezTo>
                      <a:pt x="163" y="277"/>
                      <a:pt x="160" y="279"/>
                      <a:pt x="159" y="281"/>
                    </a:cubicBezTo>
                    <a:cubicBezTo>
                      <a:pt x="140" y="314"/>
                      <a:pt x="140" y="314"/>
                      <a:pt x="140" y="314"/>
                    </a:cubicBezTo>
                    <a:cubicBezTo>
                      <a:pt x="139" y="316"/>
                      <a:pt x="139" y="317"/>
                      <a:pt x="141" y="317"/>
                    </a:cubicBezTo>
                    <a:cubicBezTo>
                      <a:pt x="170" y="317"/>
                      <a:pt x="170" y="317"/>
                      <a:pt x="170" y="317"/>
                    </a:cubicBezTo>
                    <a:cubicBezTo>
                      <a:pt x="172" y="317"/>
                      <a:pt x="175" y="316"/>
                      <a:pt x="176" y="314"/>
                    </a:cubicBezTo>
                    <a:cubicBezTo>
                      <a:pt x="195" y="281"/>
                      <a:pt x="195" y="281"/>
                      <a:pt x="195" y="281"/>
                    </a:cubicBezTo>
                    <a:cubicBezTo>
                      <a:pt x="196" y="279"/>
                      <a:pt x="195" y="277"/>
                      <a:pt x="193" y="277"/>
                    </a:cubicBezTo>
                    <a:close/>
                    <a:moveTo>
                      <a:pt x="152" y="204"/>
                    </a:moveTo>
                    <a:cubicBezTo>
                      <a:pt x="181" y="204"/>
                      <a:pt x="181" y="204"/>
                      <a:pt x="181" y="204"/>
                    </a:cubicBezTo>
                    <a:cubicBezTo>
                      <a:pt x="183" y="204"/>
                      <a:pt x="185" y="202"/>
                      <a:pt x="187" y="200"/>
                    </a:cubicBezTo>
                    <a:cubicBezTo>
                      <a:pt x="206" y="167"/>
                      <a:pt x="206" y="167"/>
                      <a:pt x="206" y="167"/>
                    </a:cubicBezTo>
                    <a:cubicBezTo>
                      <a:pt x="207" y="165"/>
                      <a:pt x="206" y="164"/>
                      <a:pt x="204" y="164"/>
                    </a:cubicBezTo>
                    <a:cubicBezTo>
                      <a:pt x="175" y="164"/>
                      <a:pt x="175" y="164"/>
                      <a:pt x="175" y="164"/>
                    </a:cubicBezTo>
                    <a:cubicBezTo>
                      <a:pt x="173" y="164"/>
                      <a:pt x="171" y="165"/>
                      <a:pt x="170" y="167"/>
                    </a:cubicBezTo>
                    <a:cubicBezTo>
                      <a:pt x="151" y="200"/>
                      <a:pt x="151" y="200"/>
                      <a:pt x="151" y="200"/>
                    </a:cubicBezTo>
                    <a:cubicBezTo>
                      <a:pt x="150" y="202"/>
                      <a:pt x="150" y="204"/>
                      <a:pt x="152" y="204"/>
                    </a:cubicBezTo>
                    <a:close/>
                    <a:moveTo>
                      <a:pt x="226" y="220"/>
                    </a:moveTo>
                    <a:cubicBezTo>
                      <a:pt x="197" y="220"/>
                      <a:pt x="197" y="220"/>
                      <a:pt x="197" y="220"/>
                    </a:cubicBezTo>
                    <a:cubicBezTo>
                      <a:pt x="195" y="220"/>
                      <a:pt x="193" y="222"/>
                      <a:pt x="192" y="224"/>
                    </a:cubicBezTo>
                    <a:cubicBezTo>
                      <a:pt x="173" y="257"/>
                      <a:pt x="173" y="257"/>
                      <a:pt x="173" y="257"/>
                    </a:cubicBezTo>
                    <a:cubicBezTo>
                      <a:pt x="172" y="259"/>
                      <a:pt x="172" y="261"/>
                      <a:pt x="174" y="261"/>
                    </a:cubicBezTo>
                    <a:cubicBezTo>
                      <a:pt x="203" y="261"/>
                      <a:pt x="203" y="261"/>
                      <a:pt x="203" y="261"/>
                    </a:cubicBezTo>
                    <a:cubicBezTo>
                      <a:pt x="205" y="261"/>
                      <a:pt x="207" y="259"/>
                      <a:pt x="208" y="257"/>
                    </a:cubicBezTo>
                    <a:cubicBezTo>
                      <a:pt x="228" y="224"/>
                      <a:pt x="228" y="224"/>
                      <a:pt x="228" y="224"/>
                    </a:cubicBezTo>
                    <a:cubicBezTo>
                      <a:pt x="229" y="222"/>
                      <a:pt x="228" y="220"/>
                      <a:pt x="226" y="220"/>
                    </a:cubicBezTo>
                    <a:close/>
                    <a:moveTo>
                      <a:pt x="281" y="220"/>
                    </a:moveTo>
                    <a:cubicBezTo>
                      <a:pt x="253" y="220"/>
                      <a:pt x="253" y="220"/>
                      <a:pt x="253" y="220"/>
                    </a:cubicBezTo>
                    <a:cubicBezTo>
                      <a:pt x="251" y="220"/>
                      <a:pt x="248" y="222"/>
                      <a:pt x="247" y="224"/>
                    </a:cubicBezTo>
                    <a:cubicBezTo>
                      <a:pt x="228" y="257"/>
                      <a:pt x="228" y="257"/>
                      <a:pt x="228" y="257"/>
                    </a:cubicBezTo>
                    <a:cubicBezTo>
                      <a:pt x="227" y="259"/>
                      <a:pt x="228" y="261"/>
                      <a:pt x="230" y="261"/>
                    </a:cubicBezTo>
                    <a:cubicBezTo>
                      <a:pt x="258" y="261"/>
                      <a:pt x="258" y="261"/>
                      <a:pt x="258" y="261"/>
                    </a:cubicBezTo>
                    <a:cubicBezTo>
                      <a:pt x="260" y="261"/>
                      <a:pt x="263" y="259"/>
                      <a:pt x="264" y="257"/>
                    </a:cubicBezTo>
                    <a:cubicBezTo>
                      <a:pt x="283" y="224"/>
                      <a:pt x="283" y="224"/>
                      <a:pt x="283" y="224"/>
                    </a:cubicBezTo>
                    <a:cubicBezTo>
                      <a:pt x="284" y="222"/>
                      <a:pt x="283" y="220"/>
                      <a:pt x="281" y="220"/>
                    </a:cubicBezTo>
                    <a:close/>
                    <a:moveTo>
                      <a:pt x="262" y="204"/>
                    </a:moveTo>
                    <a:cubicBezTo>
                      <a:pt x="291" y="204"/>
                      <a:pt x="291" y="204"/>
                      <a:pt x="291" y="204"/>
                    </a:cubicBezTo>
                    <a:cubicBezTo>
                      <a:pt x="293" y="204"/>
                      <a:pt x="295" y="202"/>
                      <a:pt x="297" y="200"/>
                    </a:cubicBezTo>
                    <a:cubicBezTo>
                      <a:pt x="316" y="167"/>
                      <a:pt x="316" y="167"/>
                      <a:pt x="316" y="167"/>
                    </a:cubicBezTo>
                    <a:cubicBezTo>
                      <a:pt x="317" y="165"/>
                      <a:pt x="316" y="164"/>
                      <a:pt x="314" y="164"/>
                    </a:cubicBezTo>
                    <a:cubicBezTo>
                      <a:pt x="286" y="164"/>
                      <a:pt x="286" y="164"/>
                      <a:pt x="286" y="164"/>
                    </a:cubicBezTo>
                    <a:cubicBezTo>
                      <a:pt x="284" y="164"/>
                      <a:pt x="281" y="165"/>
                      <a:pt x="280" y="167"/>
                    </a:cubicBezTo>
                    <a:cubicBezTo>
                      <a:pt x="261" y="200"/>
                      <a:pt x="261" y="200"/>
                      <a:pt x="261" y="200"/>
                    </a:cubicBezTo>
                    <a:cubicBezTo>
                      <a:pt x="260" y="202"/>
                      <a:pt x="260" y="204"/>
                      <a:pt x="262" y="204"/>
                    </a:cubicBezTo>
                    <a:close/>
                  </a:path>
                </a:pathLst>
              </a:custGeom>
              <a:solidFill>
                <a:srgbClr val="007B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30" name="Line 176"/>
              <p:cNvSpPr>
                <a:spLocks noChangeShapeType="1"/>
              </p:cNvSpPr>
              <p:nvPr/>
            </p:nvSpPr>
            <p:spPr bwMode="auto">
              <a:xfrm>
                <a:off x="4471221" y="-289988"/>
                <a:ext cx="166014" cy="26894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rgbClr val="99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000">
                  <a:latin typeface="Arial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" name="Line 176"/>
              <p:cNvSpPr>
                <a:spLocks noChangeShapeType="1"/>
              </p:cNvSpPr>
              <p:nvPr/>
            </p:nvSpPr>
            <p:spPr bwMode="auto">
              <a:xfrm flipH="1">
                <a:off x="4664261" y="-417026"/>
                <a:ext cx="446564" cy="39597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rgbClr val="99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000">
                  <a:latin typeface="Arial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" name="AutoShape 252"/>
              <p:cNvSpPr>
                <a:spLocks noChangeArrowheads="1"/>
              </p:cNvSpPr>
              <p:nvPr/>
            </p:nvSpPr>
            <p:spPr bwMode="auto">
              <a:xfrm>
                <a:off x="4612784" y="-21048"/>
                <a:ext cx="66920" cy="70276"/>
              </a:xfrm>
              <a:prstGeom prst="cube">
                <a:avLst>
                  <a:gd name="adj" fmla="val 25000"/>
                </a:avLst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7961" dir="2700000" algn="ctr" rotWithShape="0">
                        <a:srgbClr val="3D7A99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1000">
                  <a:latin typeface="Arial" pitchFamily="34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327698" y="1095935"/>
              <a:ext cx="1233645" cy="358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50" b="1" dirty="0" smtClean="0"/>
                <a:t>Gyárautomatizálás</a:t>
              </a:r>
              <a:r>
                <a:rPr lang="en-US" sz="1050" b="1" dirty="0" smtClean="0"/>
                <a:t>:</a:t>
              </a:r>
              <a:br>
                <a:rPr lang="en-US" sz="1050" b="1" dirty="0" smtClean="0"/>
              </a:br>
              <a:r>
                <a:rPr lang="hu-HU" sz="1050" b="1" dirty="0" smtClean="0"/>
                <a:t>Nyomdagép</a:t>
              </a:r>
              <a:endParaRPr lang="en-US" sz="105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39934" y="1113613"/>
              <a:ext cx="1286247" cy="2126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00" b="1" dirty="0" smtClean="0"/>
                <a:t>Okos villamoshálózat</a:t>
              </a:r>
              <a:endParaRPr lang="en-US" sz="1000" b="1" dirty="0"/>
            </a:p>
          </p:txBody>
        </p:sp>
        <p:sp>
          <p:nvSpPr>
            <p:cNvPr id="19" name="Content Placeholder 1"/>
            <p:cNvSpPr txBox="1">
              <a:spLocks/>
            </p:cNvSpPr>
            <p:nvPr/>
          </p:nvSpPr>
          <p:spPr bwMode="auto">
            <a:xfrm>
              <a:off x="4368149" y="2991411"/>
              <a:ext cx="1160356" cy="943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2000" tIns="0" rIns="72000" bIns="0" numCol="1" anchor="t" anchorCtr="0" compatLnSpc="1">
              <a:prstTxWarp prst="textNoShape">
                <a:avLst/>
              </a:prstTxWarp>
            </a:bodyPr>
            <a:lstStyle>
              <a:lvl1pPr marL="176213" indent="-1762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A9D4"/>
                </a:buClr>
                <a:buFont typeface="Arial" charset="0"/>
                <a:buChar char="›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3400" indent="-1778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892175" indent="-1793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2CCE5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252538" indent="-180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614488" indent="-180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071688" indent="-180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528888" indent="-180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2986088" indent="-180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443288" indent="-180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-1587" algn="ctr">
                <a:buNone/>
              </a:pPr>
              <a:r>
                <a:rPr lang="hu-HU" sz="900" dirty="0" smtClean="0"/>
                <a:t>Késleltetés</a:t>
              </a:r>
              <a:r>
                <a:rPr lang="en-US" sz="900" dirty="0" smtClean="0"/>
                <a:t> </a:t>
              </a:r>
              <a:r>
                <a:rPr lang="en-US" sz="900" dirty="0"/>
                <a:t>~ 1ms</a:t>
              </a:r>
            </a:p>
            <a:p>
              <a:pPr marL="0" indent="-1587" algn="ctr">
                <a:buNone/>
              </a:pPr>
              <a:r>
                <a:rPr lang="hu-HU" sz="900" dirty="0" smtClean="0"/>
                <a:t>Ingadozás</a:t>
              </a:r>
              <a:r>
                <a:rPr lang="en-US" sz="900" dirty="0" smtClean="0"/>
                <a:t> </a:t>
              </a:r>
              <a:r>
                <a:rPr lang="en-US" sz="900" dirty="0"/>
                <a:t>~ 5</a:t>
              </a:r>
              <a:r>
                <a:rPr lang="el-GR" sz="900" dirty="0"/>
                <a:t>μ</a:t>
              </a:r>
              <a:r>
                <a:rPr lang="en-US" sz="900" dirty="0"/>
                <a:t>s</a:t>
              </a:r>
            </a:p>
            <a:p>
              <a:pPr marL="0" indent="-1587" algn="ctr">
                <a:buNone/>
              </a:pPr>
              <a:r>
                <a:rPr lang="hu-HU" sz="900" dirty="0" smtClean="0"/>
                <a:t>Távolság:</a:t>
              </a:r>
              <a:r>
                <a:rPr lang="en-US" sz="900" dirty="0" smtClean="0"/>
                <a:t> ~ 100m</a:t>
              </a:r>
              <a:endParaRPr lang="en-US" sz="900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82"/>
            <a:stretch/>
          </p:blipFill>
          <p:spPr>
            <a:xfrm>
              <a:off x="4364339" y="1467175"/>
              <a:ext cx="1160356" cy="14334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17"/>
            <a:stretch/>
          </p:blipFill>
          <p:spPr>
            <a:xfrm>
              <a:off x="5730043" y="1518288"/>
              <a:ext cx="1307545" cy="138228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766992" y="1095935"/>
              <a:ext cx="1233645" cy="358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1050" b="1" dirty="0" smtClean="0"/>
                <a:t>Gyárautomatizálás:</a:t>
              </a:r>
              <a:br>
                <a:rPr lang="hu-HU" sz="1050" b="1" dirty="0" smtClean="0"/>
              </a:br>
              <a:r>
                <a:rPr lang="hu-HU" sz="1050" b="1" dirty="0" smtClean="0"/>
                <a:t>targonca</a:t>
              </a:r>
              <a:endParaRPr lang="en-US" sz="900" b="1" dirty="0"/>
            </a:p>
          </p:txBody>
        </p:sp>
        <p:sp>
          <p:nvSpPr>
            <p:cNvPr id="23" name="Content Placeholder 1"/>
            <p:cNvSpPr txBox="1">
              <a:spLocks/>
            </p:cNvSpPr>
            <p:nvPr/>
          </p:nvSpPr>
          <p:spPr bwMode="auto">
            <a:xfrm>
              <a:off x="5591493" y="2991411"/>
              <a:ext cx="1585303" cy="1009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2000" tIns="0" rIns="72000" bIns="0" numCol="1" anchor="t" anchorCtr="0" compatLnSpc="1">
              <a:prstTxWarp prst="textNoShape">
                <a:avLst/>
              </a:prstTxWarp>
            </a:bodyPr>
            <a:lstStyle>
              <a:lvl1pPr marL="176213" indent="-1762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A9D4"/>
                </a:buClr>
                <a:buFont typeface="Arial" charset="0"/>
                <a:buChar char="›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3400" indent="-1778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892175" indent="-1793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2CCE5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252538" indent="-180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614488" indent="-180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071688" indent="-180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528888" indent="-180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2986088" indent="-180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443288" indent="-180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-1587" algn="ctr">
                <a:buNone/>
              </a:pPr>
              <a:r>
                <a:rPr lang="hu-HU" sz="900" dirty="0" smtClean="0"/>
                <a:t>Késleltetés: </a:t>
              </a:r>
              <a:r>
                <a:rPr lang="en-US" sz="900" dirty="0" smtClean="0"/>
                <a:t>~ 20ms</a:t>
              </a:r>
              <a:endParaRPr lang="en-US" sz="900" dirty="0"/>
            </a:p>
            <a:p>
              <a:pPr marL="0" indent="-1587" algn="ctr">
                <a:buNone/>
              </a:pPr>
              <a:r>
                <a:rPr lang="hu-HU" sz="900" dirty="0" smtClean="0"/>
                <a:t>Távolság: </a:t>
              </a:r>
              <a:r>
                <a:rPr lang="en-US" sz="900" dirty="0" smtClean="0"/>
                <a:t>~ </a:t>
              </a:r>
              <a:r>
                <a:rPr lang="en-US" sz="900" dirty="0"/>
                <a:t>100m</a:t>
              </a:r>
            </a:p>
          </p:txBody>
        </p:sp>
        <p:sp>
          <p:nvSpPr>
            <p:cNvPr id="24" name="Content Placeholder 1"/>
            <p:cNvSpPr txBox="1">
              <a:spLocks/>
            </p:cNvSpPr>
            <p:nvPr/>
          </p:nvSpPr>
          <p:spPr bwMode="auto">
            <a:xfrm>
              <a:off x="7102879" y="2991411"/>
              <a:ext cx="1160356" cy="943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2000" tIns="0" rIns="72000" bIns="0" numCol="1" anchor="t" anchorCtr="0" compatLnSpc="1">
              <a:prstTxWarp prst="textNoShape">
                <a:avLst/>
              </a:prstTxWarp>
            </a:bodyPr>
            <a:lstStyle>
              <a:lvl1pPr marL="176213" indent="-1762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A9D4"/>
                </a:buClr>
                <a:buFont typeface="Arial" charset="0"/>
                <a:buChar char="›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3400" indent="-1778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892175" indent="-1793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2CCE5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252538" indent="-180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-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614488" indent="-180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071688" indent="-180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528888" indent="-180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2986088" indent="-180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443288" indent="-18097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Ericsson Capital TT" pitchFamily="2" charset="0"/>
                <a:buChar char="›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1588" lvl="1" indent="0" algn="ctr">
                <a:buNone/>
              </a:pPr>
              <a:r>
                <a:rPr lang="hu-HU" sz="900" dirty="0" smtClean="0"/>
                <a:t>Késleltetés: </a:t>
              </a:r>
              <a:r>
                <a:rPr lang="en-US" sz="900" dirty="0" smtClean="0"/>
                <a:t>~ 20ms</a:t>
              </a:r>
            </a:p>
            <a:p>
              <a:pPr marL="1588" lvl="1" indent="0" algn="ctr">
                <a:buNone/>
              </a:pPr>
              <a:r>
                <a:rPr lang="hu-HU" sz="900" dirty="0" smtClean="0"/>
                <a:t>Nagy távolságok</a:t>
              </a:r>
              <a:endParaRPr lang="en-US" sz="900" dirty="0" smtClean="0"/>
            </a:p>
            <a:p>
              <a:pPr marL="1588" lvl="1" indent="0" algn="ctr">
                <a:buNone/>
              </a:pPr>
              <a:endParaRPr lang="en-US" sz="900" dirty="0"/>
            </a:p>
          </p:txBody>
        </p:sp>
      </p:grpSp>
      <p:pic>
        <p:nvPicPr>
          <p:cNvPr id="1026" name="Picture 2" descr="http://blog.instantpresenter.com/wp-content/uploads/2012/09/Stadium-Crowd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4" y="3989337"/>
            <a:ext cx="3947950" cy="276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pcbweb2.s3.amazonaws.com/content/710/original_aefd15169aaebd3f037b5ed672db6de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57" y="627276"/>
            <a:ext cx="3064996" cy="270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5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LTE velünk marad</a:t>
            </a:r>
          </a:p>
          <a:p>
            <a:r>
              <a:rPr lang="hu-HU" dirty="0" smtClean="0"/>
              <a:t>Energia</a:t>
            </a:r>
          </a:p>
          <a:p>
            <a:r>
              <a:rPr lang="hu-HU" dirty="0" smtClean="0"/>
              <a:t>LTE fejődés: 6 GHz fölött</a:t>
            </a:r>
          </a:p>
          <a:p>
            <a:r>
              <a:rPr lang="hu-HU" dirty="0" smtClean="0"/>
              <a:t>Masszív MIMO, jelformálás</a:t>
            </a:r>
          </a:p>
          <a:p>
            <a:r>
              <a:rPr lang="hu-HU" dirty="0" smtClean="0"/>
              <a:t>Felhőbe telepítve</a:t>
            </a:r>
          </a:p>
          <a:p>
            <a:endParaRPr lang="en-US" dirty="0" smtClean="0"/>
          </a:p>
          <a:p>
            <a:endParaRPr lang="hu-HU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2018?: </a:t>
            </a:r>
            <a:r>
              <a:rPr lang="hu-HU" dirty="0" smtClean="0"/>
              <a:t>5G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114800" y="3807989"/>
            <a:ext cx="4720676" cy="2794515"/>
            <a:chOff x="1768474" y="1450567"/>
            <a:chExt cx="8291880" cy="4881136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1768474" y="1450567"/>
              <a:ext cx="8291880" cy="4881136"/>
            </a:xfrm>
            <a:prstGeom prst="roundRect">
              <a:avLst/>
            </a:prstGeom>
            <a:solidFill>
              <a:srgbClr val="00285F"/>
            </a:solidFill>
            <a:ln w="635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63500" cap="flat" cmpd="sng" algn="ctr">
                  <a:solidFill>
                    <a:srgbClr val="B1B3B4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2177174" y="2019854"/>
              <a:ext cx="7568797" cy="2624683"/>
            </a:xfrm>
            <a:prstGeom prst="roundRect">
              <a:avLst/>
            </a:prstGeom>
            <a:solidFill>
              <a:srgbClr val="8D92B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solidFill>
                    <a:srgbClr val="00285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1050" b="0" i="0" u="none" strike="noStrike" cap="none" normalizeH="0" baseline="0" smtClean="0">
                <a:ln>
                  <a:noFill/>
                </a:ln>
                <a:solidFill>
                  <a:srgbClr val="00285F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2524959" y="3363638"/>
              <a:ext cx="2000269" cy="1085618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285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i-FI" sz="1050" b="0" i="0" u="none" strike="noStrike" cap="none" normalizeH="0" baseline="0" dirty="0" smtClean="0">
                  <a:ln>
                    <a:noFill/>
                  </a:ln>
                  <a:solidFill>
                    <a:srgbClr val="00285F"/>
                  </a:solidFill>
                  <a:effectLst/>
                </a:rPr>
                <a:t>5G </a:t>
              </a:r>
              <a:r>
                <a:rPr kumimoji="0" lang="hu-HU" sz="1050" b="0" i="0" u="none" strike="noStrike" cap="none" normalizeH="0" baseline="0" dirty="0" smtClean="0">
                  <a:ln>
                    <a:noFill/>
                  </a:ln>
                  <a:solidFill>
                    <a:srgbClr val="00285F"/>
                  </a:solidFill>
                  <a:effectLst/>
                </a:rPr>
                <a:t>Rádió</a:t>
              </a:r>
              <a:r>
                <a:rPr lang="fi-FI" sz="1050" dirty="0">
                  <a:solidFill>
                    <a:srgbClr val="00285F"/>
                  </a:solidFill>
                </a:rPr>
                <a:t/>
              </a:r>
              <a:br>
                <a:rPr lang="fi-FI" sz="1050" dirty="0">
                  <a:solidFill>
                    <a:srgbClr val="00285F"/>
                  </a:solidFill>
                </a:rPr>
              </a:br>
              <a:r>
                <a:rPr lang="fi-FI" sz="1050" dirty="0" smtClean="0">
                  <a:solidFill>
                    <a:srgbClr val="00285F"/>
                  </a:solidFill>
                </a:rPr>
                <a:t>- LTE</a:t>
              </a:r>
              <a:r>
                <a:rPr lang="fi-FI" sz="1050" dirty="0">
                  <a:solidFill>
                    <a:srgbClr val="00285F"/>
                  </a:solidFill>
                </a:rPr>
                <a:t/>
              </a:r>
              <a:br>
                <a:rPr lang="fi-FI" sz="1050" dirty="0">
                  <a:solidFill>
                    <a:srgbClr val="00285F"/>
                  </a:solidFill>
                </a:rPr>
              </a:br>
              <a:r>
                <a:rPr lang="fi-FI" sz="1050" dirty="0" smtClean="0">
                  <a:solidFill>
                    <a:srgbClr val="00285F"/>
                  </a:solidFill>
                </a:rPr>
                <a:t>- </a:t>
              </a:r>
              <a:r>
                <a:rPr lang="hu-HU" sz="1050" dirty="0" smtClean="0">
                  <a:solidFill>
                    <a:srgbClr val="00285F"/>
                  </a:solidFill>
                </a:rPr>
                <a:t>Új rádió</a:t>
              </a:r>
              <a:endParaRPr lang="fi-FI" sz="1050" dirty="0" smtClean="0">
                <a:solidFill>
                  <a:srgbClr val="00285F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2524959" y="4729490"/>
              <a:ext cx="2000269" cy="1319512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285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0" i="0" u="none" strike="noStrike" cap="none" normalizeH="0" baseline="0" dirty="0" smtClean="0">
                  <a:ln>
                    <a:noFill/>
                  </a:ln>
                  <a:solidFill>
                    <a:srgbClr val="00285F"/>
                  </a:solidFill>
                  <a:effectLst/>
                  <a:latin typeface="Arial" charset="0"/>
                </a:rPr>
                <a:t>Egyéb hozzáférés</a:t>
              </a:r>
              <a:r>
                <a:rPr kumimoji="0" lang="fi-FI" sz="900" b="0" i="0" u="none" strike="noStrike" cap="none" normalizeH="0" baseline="0" dirty="0" smtClean="0">
                  <a:ln>
                    <a:noFill/>
                  </a:ln>
                  <a:solidFill>
                    <a:srgbClr val="00285F"/>
                  </a:solidFill>
                  <a:effectLst/>
                  <a:latin typeface="Arial" charset="0"/>
                </a:rPr>
                <a:t/>
              </a:r>
              <a:br>
                <a:rPr kumimoji="0" lang="fi-FI" sz="900" b="0" i="0" u="none" strike="noStrike" cap="none" normalizeH="0" baseline="0" dirty="0" smtClean="0">
                  <a:ln>
                    <a:noFill/>
                  </a:ln>
                  <a:solidFill>
                    <a:srgbClr val="00285F"/>
                  </a:solidFill>
                  <a:effectLst/>
                  <a:latin typeface="Arial" charset="0"/>
                </a:rPr>
              </a:br>
              <a:r>
                <a:rPr kumimoji="0" lang="fi-FI" sz="900" b="0" i="0" u="none" strike="noStrike" cap="none" normalizeH="0" baseline="0" dirty="0" smtClean="0">
                  <a:ln>
                    <a:noFill/>
                  </a:ln>
                  <a:solidFill>
                    <a:srgbClr val="00285F"/>
                  </a:solidFill>
                  <a:effectLst/>
                  <a:latin typeface="Arial" charset="0"/>
                </a:rPr>
                <a:t>-</a:t>
              </a:r>
              <a:r>
                <a:rPr kumimoji="0" lang="fi-FI" sz="900" b="0" i="0" u="none" strike="noStrike" cap="none" normalizeH="0" dirty="0" smtClean="0">
                  <a:ln>
                    <a:noFill/>
                  </a:ln>
                  <a:solidFill>
                    <a:srgbClr val="00285F"/>
                  </a:solidFill>
                  <a:effectLst/>
                  <a:latin typeface="Arial" charset="0"/>
                </a:rPr>
                <a:t> </a:t>
              </a:r>
              <a:r>
                <a:rPr kumimoji="0" lang="hu-HU" sz="900" b="0" i="0" u="none" strike="noStrike" cap="none" normalizeH="0" dirty="0" smtClean="0">
                  <a:ln>
                    <a:noFill/>
                  </a:ln>
                  <a:solidFill>
                    <a:srgbClr val="00285F"/>
                  </a:solidFill>
                  <a:effectLst/>
                  <a:latin typeface="Arial" charset="0"/>
                </a:rPr>
                <a:t>2G, 3G</a:t>
              </a:r>
              <a:r>
                <a:rPr kumimoji="0" lang="fi-FI" sz="900" b="0" i="0" u="none" strike="noStrike" cap="none" normalizeH="0" dirty="0" smtClean="0">
                  <a:ln>
                    <a:noFill/>
                  </a:ln>
                  <a:solidFill>
                    <a:srgbClr val="00285F"/>
                  </a:solidFill>
                  <a:effectLst/>
                  <a:latin typeface="Arial" charset="0"/>
                </a:rPr>
                <a:t/>
              </a:r>
              <a:br>
                <a:rPr kumimoji="0" lang="fi-FI" sz="900" b="0" i="0" u="none" strike="noStrike" cap="none" normalizeH="0" dirty="0" smtClean="0">
                  <a:ln>
                    <a:noFill/>
                  </a:ln>
                  <a:solidFill>
                    <a:srgbClr val="00285F"/>
                  </a:solidFill>
                  <a:effectLst/>
                  <a:latin typeface="Arial" charset="0"/>
                </a:rPr>
              </a:br>
              <a:r>
                <a:rPr kumimoji="0" lang="fi-FI" sz="900" b="0" i="0" u="none" strike="noStrike" cap="none" normalizeH="0" dirty="0" smtClean="0">
                  <a:ln>
                    <a:noFill/>
                  </a:ln>
                  <a:solidFill>
                    <a:srgbClr val="00285F"/>
                  </a:solidFill>
                  <a:effectLst/>
                  <a:latin typeface="Arial" charset="0"/>
                </a:rPr>
                <a:t>- WiFi</a:t>
              </a:r>
              <a:br>
                <a:rPr kumimoji="0" lang="fi-FI" sz="900" b="0" i="0" u="none" strike="noStrike" cap="none" normalizeH="0" dirty="0" smtClean="0">
                  <a:ln>
                    <a:noFill/>
                  </a:ln>
                  <a:solidFill>
                    <a:srgbClr val="00285F"/>
                  </a:solidFill>
                  <a:effectLst/>
                  <a:latin typeface="Arial" charset="0"/>
                </a:rPr>
              </a:br>
              <a:r>
                <a:rPr kumimoji="0" lang="fi-FI" sz="900" b="0" i="0" u="none" strike="noStrike" cap="none" normalizeH="0" dirty="0" smtClean="0">
                  <a:ln>
                    <a:noFill/>
                  </a:ln>
                  <a:solidFill>
                    <a:srgbClr val="00285F"/>
                  </a:solidFill>
                  <a:effectLst/>
                  <a:latin typeface="Arial" charset="0"/>
                </a:rPr>
                <a:t>- </a:t>
              </a:r>
              <a:r>
                <a:rPr kumimoji="0" lang="hu-HU" sz="900" b="0" i="0" u="none" strike="noStrike" cap="none" normalizeH="0" dirty="0" smtClean="0">
                  <a:ln>
                    <a:noFill/>
                  </a:ln>
                  <a:solidFill>
                    <a:srgbClr val="00285F"/>
                  </a:solidFill>
                  <a:effectLst/>
                  <a:latin typeface="Arial" charset="0"/>
                </a:rPr>
                <a:t>vezetékes</a:t>
              </a:r>
              <a:r>
                <a:rPr kumimoji="0" lang="fi-FI" sz="900" b="0" i="0" u="none" strike="noStrike" cap="none" normalizeH="0" dirty="0" smtClean="0">
                  <a:ln>
                    <a:noFill/>
                  </a:ln>
                  <a:solidFill>
                    <a:srgbClr val="00285F"/>
                  </a:solidFill>
                  <a:effectLst/>
                  <a:latin typeface="Arial" charset="0"/>
                </a:rPr>
                <a:t/>
              </a:r>
              <a:br>
                <a:rPr kumimoji="0" lang="fi-FI" sz="900" b="0" i="0" u="none" strike="noStrike" cap="none" normalizeH="0" dirty="0" smtClean="0">
                  <a:ln>
                    <a:noFill/>
                  </a:ln>
                  <a:solidFill>
                    <a:srgbClr val="00285F"/>
                  </a:solidFill>
                  <a:effectLst/>
                  <a:latin typeface="Arial" charset="0"/>
                </a:rPr>
              </a:br>
              <a:r>
                <a:rPr kumimoji="0" lang="fi-FI" sz="900" b="0" i="0" u="none" strike="noStrike" cap="none" normalizeH="0" dirty="0" smtClean="0">
                  <a:ln>
                    <a:noFill/>
                  </a:ln>
                  <a:solidFill>
                    <a:srgbClr val="00285F"/>
                  </a:solidFill>
                  <a:effectLst/>
                  <a:latin typeface="Arial" charset="0"/>
                </a:rPr>
                <a:t>...</a:t>
              </a:r>
              <a:endParaRPr kumimoji="0" lang="fi-FI" sz="900" b="0" i="0" u="none" strike="noStrike" cap="none" normalizeH="0" baseline="0" dirty="0" smtClean="0">
                <a:ln>
                  <a:noFill/>
                </a:ln>
                <a:solidFill>
                  <a:srgbClr val="00285F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2524959" y="2465578"/>
              <a:ext cx="6986972" cy="670788"/>
            </a:xfrm>
            <a:prstGeom prst="roundRect">
              <a:avLst/>
            </a:prstGeom>
            <a:solidFill>
              <a:srgbClr val="E1E2E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285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050" b="0" i="0" u="none" strike="noStrike" cap="none" normalizeH="0" baseline="0" dirty="0" smtClean="0">
                  <a:ln>
                    <a:noFill/>
                  </a:ln>
                  <a:solidFill>
                    <a:srgbClr val="00285F"/>
                  </a:solidFill>
                  <a:effectLst/>
                  <a:latin typeface="Arial" charset="0"/>
                </a:rPr>
                <a:t>Üzleti és üzemi</a:t>
              </a:r>
              <a:r>
                <a:rPr kumimoji="0" lang="hu-HU" sz="1050" b="0" i="0" u="none" strike="noStrike" cap="none" normalizeH="0" dirty="0" smtClean="0">
                  <a:ln>
                    <a:noFill/>
                  </a:ln>
                  <a:solidFill>
                    <a:srgbClr val="00285F"/>
                  </a:solidFill>
                  <a:effectLst/>
                  <a:latin typeface="Arial" charset="0"/>
                </a:rPr>
                <a:t> kiszolgálórendszerek</a:t>
              </a:r>
              <a:endParaRPr kumimoji="0" lang="fi-FI" sz="1050" b="0" i="0" u="none" strike="noStrike" cap="none" normalizeH="0" baseline="0" dirty="0" smtClean="0">
                <a:ln>
                  <a:noFill/>
                </a:ln>
                <a:solidFill>
                  <a:srgbClr val="00285F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8826398" y="2465578"/>
              <a:ext cx="689488" cy="3583424"/>
            </a:xfrm>
            <a:prstGeom prst="roundRect">
              <a:avLst/>
            </a:prstGeom>
            <a:solidFill>
              <a:srgbClr val="E1E2E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285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fi-FI" sz="1050">
                <a:solidFill>
                  <a:srgbClr val="00285F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4827822" y="3363637"/>
              <a:ext cx="3699910" cy="268536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285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050" b="0" i="0" u="none" strike="noStrike" cap="none" normalizeH="0" baseline="0" dirty="0" smtClean="0">
                  <a:ln>
                    <a:noFill/>
                  </a:ln>
                  <a:solidFill>
                    <a:srgbClr val="00285F"/>
                  </a:solidFill>
                  <a:effectLst/>
                  <a:latin typeface="Arial" charset="0"/>
                </a:rPr>
                <a:t>Maghálózat</a:t>
              </a:r>
              <a:endParaRPr kumimoji="0" lang="fi-FI" sz="1050" b="0" i="0" u="none" strike="noStrike" cap="none" normalizeH="0" baseline="0" dirty="0" smtClean="0">
                <a:ln>
                  <a:noFill/>
                </a:ln>
                <a:solidFill>
                  <a:srgbClr val="00285F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77174" y="1556482"/>
              <a:ext cx="2619146" cy="443511"/>
            </a:xfrm>
            <a:prstGeom prst="rect">
              <a:avLst/>
            </a:prstGeom>
            <a:noFill/>
            <a:ln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cap="flat" cmpd="sng" algn="ctr">
                  <a:solidFill>
                    <a:srgbClr val="00285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fi-FI" sz="1050" dirty="0" smtClean="0">
                  <a:solidFill>
                    <a:srgbClr val="00285F"/>
                  </a:solidFill>
                </a:rPr>
                <a:t>Beyond 2020 network</a:t>
              </a:r>
              <a:endParaRPr lang="fi-FI" sz="1050" dirty="0">
                <a:solidFill>
                  <a:srgbClr val="00285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21830" y="2068453"/>
              <a:ext cx="2602252" cy="443511"/>
            </a:xfrm>
            <a:prstGeom prst="rect">
              <a:avLst/>
            </a:prstGeom>
            <a:noFill/>
            <a:ln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cap="flat" cmpd="sng" algn="ctr">
                  <a:solidFill>
                    <a:srgbClr val="00285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fi-FI" sz="1050" dirty="0" smtClean="0">
                  <a:solidFill>
                    <a:srgbClr val="00285F"/>
                  </a:solidFill>
                </a:rPr>
                <a:t>Ericsson 5G </a:t>
              </a:r>
              <a:r>
                <a:rPr lang="hu-HU" sz="1050" dirty="0" smtClean="0">
                  <a:solidFill>
                    <a:srgbClr val="00285F"/>
                  </a:solidFill>
                </a:rPr>
                <a:t>rendszer</a:t>
              </a:r>
              <a:endParaRPr lang="fi-FI" sz="1050" dirty="0">
                <a:solidFill>
                  <a:srgbClr val="00285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21830" y="1556482"/>
              <a:ext cx="2382629" cy="443511"/>
            </a:xfrm>
            <a:prstGeom prst="rect">
              <a:avLst/>
            </a:prstGeom>
            <a:noFill/>
            <a:ln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cap="flat" cmpd="sng" algn="ctr">
                  <a:solidFill>
                    <a:srgbClr val="00285F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hu-HU" sz="1050" dirty="0" smtClean="0">
                  <a:solidFill>
                    <a:schemeClr val="bg1"/>
                  </a:solidFill>
                </a:rPr>
                <a:t>A hálózat </a:t>
              </a:r>
              <a:r>
                <a:rPr lang="fi-FI" sz="1050" dirty="0" smtClean="0">
                  <a:solidFill>
                    <a:schemeClr val="bg1"/>
                  </a:solidFill>
                </a:rPr>
                <a:t>2020</a:t>
              </a:r>
              <a:r>
                <a:rPr lang="hu-HU" sz="1050" dirty="0" smtClean="0">
                  <a:solidFill>
                    <a:schemeClr val="bg1"/>
                  </a:solidFill>
                </a:rPr>
                <a:t>-ban</a:t>
              </a:r>
              <a:endParaRPr lang="fi-FI" sz="105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2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5G </a:t>
            </a:r>
            <a:r>
              <a:rPr lang="hu-HU" dirty="0" smtClean="0"/>
              <a:t>Rádió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485954" y="2177465"/>
            <a:ext cx="5868083" cy="1715197"/>
          </a:xfrm>
          <a:prstGeom prst="roundRect">
            <a:avLst>
              <a:gd name="adj" fmla="val 1078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583489" y="2874322"/>
            <a:ext cx="1652408" cy="823114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583489" y="2953832"/>
            <a:ext cx="1652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NX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3440774" y="3319088"/>
            <a:ext cx="1958443" cy="2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541479" y="3055994"/>
            <a:ext cx="1757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Szoros együttműködés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638610" y="2735252"/>
            <a:ext cx="559728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038837" y="2390067"/>
            <a:ext cx="4762315" cy="309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Közös vezérlés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5870" y="1994413"/>
            <a:ext cx="11208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5G </a:t>
            </a:r>
            <a:r>
              <a:rPr lang="hu-HU" sz="1800" b="1" dirty="0" smtClean="0"/>
              <a:t>rádió</a:t>
            </a:r>
            <a:endParaRPr lang="en-US" sz="1800" b="1" dirty="0"/>
          </a:p>
        </p:txBody>
      </p:sp>
      <p:sp>
        <p:nvSpPr>
          <p:cNvPr id="16" name="Down Arrow 15"/>
          <p:cNvSpPr/>
          <p:nvPr/>
        </p:nvSpPr>
        <p:spPr bwMode="auto">
          <a:xfrm>
            <a:off x="6161834" y="3697436"/>
            <a:ext cx="495719" cy="958604"/>
          </a:xfrm>
          <a:prstGeom prst="downArrow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 flipH="1">
            <a:off x="3450266" y="3955596"/>
            <a:ext cx="1939457" cy="285682"/>
          </a:xfrm>
          <a:prstGeom prst="rightArrow">
            <a:avLst/>
          </a:prstGeom>
          <a:pattFill prst="dkVert">
            <a:fgClr>
              <a:schemeClr val="accent1"/>
            </a:fgClr>
            <a:bgClr>
              <a:schemeClr val="bg1"/>
            </a:bgClr>
          </a:patt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3846" y="4127192"/>
            <a:ext cx="2692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/>
              <a:t>Fokozatos terjeszkedés a mostani spektrumba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6294814" y="3664395"/>
            <a:ext cx="229758" cy="9882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638610" y="2874323"/>
            <a:ext cx="1644176" cy="823114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655769" y="2953833"/>
            <a:ext cx="16270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 smtClean="0">
                <a:solidFill>
                  <a:srgbClr val="0070C0"/>
                </a:solidFill>
              </a:rPr>
              <a:t>LTE </a:t>
            </a:r>
            <a:r>
              <a:rPr lang="hu-HU" sz="1800" b="1" dirty="0" smtClean="0">
                <a:solidFill>
                  <a:srgbClr val="0070C0"/>
                </a:solidFill>
              </a:rPr>
              <a:t>evolúció</a:t>
            </a:r>
            <a:r>
              <a:rPr lang="en-US" sz="1800" b="1" dirty="0" smtClean="0">
                <a:solidFill>
                  <a:srgbClr val="0070C0"/>
                </a:solidFill>
              </a:rPr>
              <a:t/>
            </a:r>
            <a:br>
              <a:rPr lang="en-US" sz="1800" b="1" dirty="0" smtClean="0">
                <a:solidFill>
                  <a:srgbClr val="0070C0"/>
                </a:solidFill>
              </a:rPr>
            </a:br>
            <a:r>
              <a:rPr lang="hu-HU" sz="1100" dirty="0" smtClean="0">
                <a:solidFill>
                  <a:srgbClr val="0070C0"/>
                </a:solidFill>
              </a:rPr>
              <a:t>LTE Kompatibilis</a:t>
            </a:r>
            <a:r>
              <a:rPr lang="en-US" sz="1100" dirty="0">
                <a:solidFill>
                  <a:srgbClr val="0070C0"/>
                </a:solidFill>
              </a:rPr>
              <a:t/>
            </a:r>
            <a:br>
              <a:rPr lang="en-US" sz="1100" dirty="0">
                <a:solidFill>
                  <a:srgbClr val="0070C0"/>
                </a:solidFill>
              </a:rPr>
            </a:br>
            <a:endParaRPr lang="en-US" sz="1100" dirty="0">
              <a:solidFill>
                <a:srgbClr val="0070C0"/>
              </a:solidFill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2212838" y="3697436"/>
            <a:ext cx="495719" cy="958604"/>
          </a:xfrm>
          <a:prstGeom prst="downArrow">
            <a:avLst/>
          </a:prstGeom>
          <a:solidFill>
            <a:schemeClr val="bg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345976" y="3655685"/>
            <a:ext cx="229758" cy="9882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1862944" y="4935978"/>
            <a:ext cx="121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u-HU" sz="1600" dirty="0" smtClean="0">
                <a:solidFill>
                  <a:srgbClr val="0070C0"/>
                </a:solidFill>
              </a:rPr>
              <a:t>Mostani </a:t>
            </a:r>
            <a:r>
              <a:rPr lang="en-US" sz="1600" dirty="0" err="1" smtClean="0">
                <a:solidFill>
                  <a:srgbClr val="0070C0"/>
                </a:solidFill>
              </a:rPr>
              <a:t>spe</a:t>
            </a:r>
            <a:r>
              <a:rPr lang="hu-HU" sz="1600" dirty="0" smtClean="0">
                <a:solidFill>
                  <a:srgbClr val="0070C0"/>
                </a:solidFill>
              </a:rPr>
              <a:t>k</a:t>
            </a:r>
            <a:r>
              <a:rPr lang="en-US" sz="1600" dirty="0" err="1" smtClean="0">
                <a:solidFill>
                  <a:srgbClr val="0070C0"/>
                </a:solidFill>
              </a:rPr>
              <a:t>trum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5783204" y="4935978"/>
            <a:ext cx="1213275" cy="59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hu-HU" sz="1600" dirty="0" smtClean="0">
                <a:solidFill>
                  <a:schemeClr val="accent1">
                    <a:lumMod val="75000"/>
                  </a:schemeClr>
                </a:solidFill>
              </a:rPr>
              <a:t>Új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spe</a:t>
            </a:r>
            <a:r>
              <a:rPr lang="hu-HU" sz="1600" dirty="0" smtClean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trum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546466" y="4863296"/>
            <a:ext cx="1846229" cy="736761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466727" y="4863297"/>
            <a:ext cx="1846229" cy="736761"/>
          </a:xfrm>
          <a:prstGeom prst="ellipse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4" y="5837837"/>
            <a:ext cx="3458724" cy="53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83" y="5837832"/>
            <a:ext cx="3458724" cy="53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 descr="http://img2.wikia.nocookie.net/__cb20061002195541/stexpanded/images/3/3c/NX-01_quart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506" y="3119815"/>
            <a:ext cx="1317420" cy="99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50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393701" y="239715"/>
            <a:ext cx="7494588" cy="1085371"/>
          </a:xfrm>
        </p:spPr>
        <p:txBody>
          <a:bodyPr/>
          <a:lstStyle/>
          <a:p>
            <a:r>
              <a:rPr lang="en-US" dirty="0" smtClean="0"/>
              <a:t>NX </a:t>
            </a:r>
            <a:r>
              <a:rPr lang="hu-HU" dirty="0" smtClean="0"/>
              <a:t>Legfontosabb előny</a:t>
            </a:r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4651484" y="4042186"/>
            <a:ext cx="2153745" cy="1891743"/>
            <a:chOff x="6175503" y="3904551"/>
            <a:chExt cx="2871660" cy="1891743"/>
          </a:xfrm>
        </p:grpSpPr>
        <p:sp>
          <p:nvSpPr>
            <p:cNvPr id="90" name="Rounded Rectangle 89"/>
            <p:cNvSpPr/>
            <p:nvPr/>
          </p:nvSpPr>
          <p:spPr bwMode="auto">
            <a:xfrm>
              <a:off x="6175503" y="3904551"/>
              <a:ext cx="2860958" cy="1891743"/>
            </a:xfrm>
            <a:prstGeom prst="roundRect">
              <a:avLst>
                <a:gd name="adj" fmla="val 8979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wrap="none" lIns="72000" rIns="72000"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3117" name="TextBox 3"/>
            <p:cNvSpPr txBox="1">
              <a:spLocks noChangeArrowheads="1"/>
            </p:cNvSpPr>
            <p:nvPr/>
          </p:nvSpPr>
          <p:spPr bwMode="auto">
            <a:xfrm>
              <a:off x="6188075" y="3908425"/>
              <a:ext cx="284797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hu-HU" sz="1300" b="1" dirty="0" smtClean="0"/>
                <a:t>Eszközök közötti direkt kommunikáció</a:t>
              </a:r>
              <a:endParaRPr lang="en-US" sz="1300" b="1" dirty="0"/>
            </a:p>
          </p:txBody>
        </p:sp>
        <p:pic>
          <p:nvPicPr>
            <p:cNvPr id="312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8268" y="4818063"/>
              <a:ext cx="2222500" cy="866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52700E"/>
                    </a:outerShdw>
                  </a:effectLst>
                </a14:hiddenEffects>
              </a:ext>
            </a:extLst>
          </p:spPr>
        </p:pic>
        <p:sp>
          <p:nvSpPr>
            <p:cNvPr id="3130" name="TextBox 95"/>
            <p:cNvSpPr txBox="1">
              <a:spLocks noChangeArrowheads="1"/>
            </p:cNvSpPr>
            <p:nvPr/>
          </p:nvSpPr>
          <p:spPr bwMode="auto">
            <a:xfrm>
              <a:off x="6180138" y="4234443"/>
              <a:ext cx="28670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sz="1000" i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356814" y="1807933"/>
            <a:ext cx="2170827" cy="1891743"/>
            <a:chOff x="3143318" y="1798131"/>
            <a:chExt cx="2894436" cy="1891743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3143318" y="1798131"/>
              <a:ext cx="2860959" cy="1891743"/>
            </a:xfrm>
            <a:prstGeom prst="roundRect">
              <a:avLst>
                <a:gd name="adj" fmla="val 8979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wrap="none" lIns="72000" rIns="72000"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3087" name="TextBox 3"/>
            <p:cNvSpPr txBox="1">
              <a:spLocks noChangeArrowheads="1"/>
            </p:cNvSpPr>
            <p:nvPr/>
          </p:nvSpPr>
          <p:spPr bwMode="auto">
            <a:xfrm>
              <a:off x="3145329" y="1814282"/>
              <a:ext cx="286067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hu-HU" sz="1300" b="1" dirty="0" smtClean="0"/>
                <a:t>Spektrum rugalmasság</a:t>
              </a:r>
              <a:endParaRPr lang="en-US" sz="1300" b="1" dirty="0"/>
            </a:p>
          </p:txBody>
        </p:sp>
        <p:sp>
          <p:nvSpPr>
            <p:cNvPr id="3124" name="TextBox 39"/>
            <p:cNvSpPr txBox="1">
              <a:spLocks noChangeArrowheads="1"/>
            </p:cNvSpPr>
            <p:nvPr/>
          </p:nvSpPr>
          <p:spPr bwMode="auto">
            <a:xfrm>
              <a:off x="4453429" y="2436582"/>
              <a:ext cx="15843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r>
                <a:rPr lang="hu-HU" sz="900" i="1" dirty="0" smtClean="0">
                  <a:solidFill>
                    <a:srgbClr val="007B78"/>
                  </a:solidFill>
                </a:rPr>
                <a:t>Szabad</a:t>
              </a:r>
              <a:endParaRPr lang="en-US" sz="900" i="1" dirty="0">
                <a:solidFill>
                  <a:srgbClr val="007B78"/>
                </a:solidFill>
              </a:endParaRPr>
            </a:p>
            <a:p>
              <a:pPr algn="ctr" eaLnBrk="1" hangingPunct="1"/>
              <a:r>
                <a:rPr lang="hu-HU" sz="900" i="1" dirty="0" smtClean="0">
                  <a:solidFill>
                    <a:srgbClr val="007B78"/>
                  </a:solidFill>
                </a:rPr>
                <a:t>Közös fizetős</a:t>
              </a:r>
              <a:endParaRPr lang="en-US" sz="900" i="1" dirty="0">
                <a:solidFill>
                  <a:srgbClr val="007B78"/>
                </a:solidFill>
              </a:endParaRPr>
            </a:p>
            <a:p>
              <a:pPr algn="ctr" eaLnBrk="1" hangingPunct="1"/>
              <a:r>
                <a:rPr lang="hu-HU" sz="900" i="1" dirty="0" smtClean="0">
                  <a:solidFill>
                    <a:srgbClr val="007B78"/>
                  </a:solidFill>
                </a:rPr>
                <a:t>Hálózatmegosztás</a:t>
              </a:r>
              <a:endParaRPr lang="en-US" sz="900" i="1" dirty="0">
                <a:solidFill>
                  <a:srgbClr val="007B78"/>
                </a:solidFill>
              </a:endParaRPr>
            </a:p>
          </p:txBody>
        </p:sp>
        <p:cxnSp>
          <p:nvCxnSpPr>
            <p:cNvPr id="3125" name="Straight Connector 43"/>
            <p:cNvCxnSpPr>
              <a:cxnSpLocks noChangeShapeType="1"/>
            </p:cNvCxnSpPr>
            <p:nvPr/>
          </p:nvCxnSpPr>
          <p:spPr bwMode="auto">
            <a:xfrm flipH="1">
              <a:off x="4545504" y="2244495"/>
              <a:ext cx="12700" cy="1306512"/>
            </a:xfrm>
            <a:prstGeom prst="line">
              <a:avLst/>
            </a:prstGeom>
            <a:noFill/>
            <a:ln w="63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26" name="TextBox 72"/>
            <p:cNvSpPr txBox="1">
              <a:spLocks noChangeArrowheads="1"/>
            </p:cNvSpPr>
            <p:nvPr/>
          </p:nvSpPr>
          <p:spPr bwMode="auto">
            <a:xfrm>
              <a:off x="3150093" y="2246082"/>
              <a:ext cx="13208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hu-HU" sz="1100" i="1" dirty="0" smtClean="0"/>
                <a:t>Rugalmas </a:t>
              </a:r>
              <a:r>
                <a:rPr lang="en-US" sz="1100" i="1" dirty="0" smtClean="0"/>
                <a:t>duplex</a:t>
              </a:r>
              <a:endParaRPr lang="en-US" sz="1100" i="1" dirty="0"/>
            </a:p>
          </p:txBody>
        </p:sp>
        <p:sp>
          <p:nvSpPr>
            <p:cNvPr id="3127" name="TextBox 74"/>
            <p:cNvSpPr txBox="1">
              <a:spLocks noChangeArrowheads="1"/>
            </p:cNvSpPr>
            <p:nvPr/>
          </p:nvSpPr>
          <p:spPr bwMode="auto">
            <a:xfrm>
              <a:off x="4464542" y="2246082"/>
              <a:ext cx="1539875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hu-HU" sz="1050" i="1" dirty="0" smtClean="0"/>
                <a:t>Közös spektrum</a:t>
              </a:r>
              <a:endParaRPr lang="en-US" sz="1050" i="1" dirty="0"/>
            </a:p>
          </p:txBody>
        </p:sp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244" y="2644633"/>
              <a:ext cx="1347941" cy="568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652540" y="1807933"/>
            <a:ext cx="2150651" cy="1891743"/>
            <a:chOff x="9233578" y="1814282"/>
            <a:chExt cx="2867534" cy="1891743"/>
          </a:xfrm>
        </p:grpSpPr>
        <p:sp>
          <p:nvSpPr>
            <p:cNvPr id="50" name="Rounded Rectangle 49"/>
            <p:cNvSpPr/>
            <p:nvPr/>
          </p:nvSpPr>
          <p:spPr bwMode="auto">
            <a:xfrm>
              <a:off x="9240154" y="1814282"/>
              <a:ext cx="2860958" cy="1891743"/>
            </a:xfrm>
            <a:prstGeom prst="roundRect">
              <a:avLst>
                <a:gd name="adj" fmla="val 8979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wrap="none" lIns="72000" rIns="72000"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53" name="TextBox 3"/>
            <p:cNvSpPr txBox="1">
              <a:spLocks noChangeArrowheads="1"/>
            </p:cNvSpPr>
            <p:nvPr/>
          </p:nvSpPr>
          <p:spPr bwMode="auto">
            <a:xfrm>
              <a:off x="9233578" y="1821357"/>
              <a:ext cx="284797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hu-HU" sz="1300" b="1" dirty="0" smtClean="0"/>
                <a:t>Közös vezérlés</a:t>
              </a:r>
              <a:endParaRPr lang="en-US" sz="1300" b="1" dirty="0"/>
            </a:p>
          </p:txBody>
        </p:sp>
        <p:pic>
          <p:nvPicPr>
            <p:cNvPr id="57" name="Picture 5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7613" y="2850331"/>
              <a:ext cx="1466909" cy="558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52700E"/>
                    </a:outerShdw>
                  </a:effectLst>
                </a14:hiddenEffects>
              </a:ext>
            </a:extLst>
          </p:spPr>
        </p:pic>
        <p:sp>
          <p:nvSpPr>
            <p:cNvPr id="58" name="TextBox 21"/>
            <p:cNvSpPr txBox="1">
              <a:spLocks noChangeArrowheads="1"/>
            </p:cNvSpPr>
            <p:nvPr/>
          </p:nvSpPr>
          <p:spPr bwMode="auto">
            <a:xfrm>
              <a:off x="9251549" y="2129332"/>
              <a:ext cx="28495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r>
                <a:rPr lang="hu-HU" sz="1000" i="1" dirty="0" smtClean="0"/>
                <a:t>Külön az adat és a rendszer vezérlőinformációi</a:t>
              </a:r>
              <a:endParaRPr lang="en-US" sz="1000" i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5771" y="4042186"/>
            <a:ext cx="2177946" cy="1891743"/>
            <a:chOff x="3156292" y="4282715"/>
            <a:chExt cx="2903928" cy="1891743"/>
          </a:xfrm>
        </p:grpSpPr>
        <p:sp>
          <p:nvSpPr>
            <p:cNvPr id="60" name="Rounded Rectangle 59"/>
            <p:cNvSpPr/>
            <p:nvPr/>
          </p:nvSpPr>
          <p:spPr bwMode="auto">
            <a:xfrm>
              <a:off x="3156292" y="4282715"/>
              <a:ext cx="2860958" cy="1891743"/>
            </a:xfrm>
            <a:prstGeom prst="roundRect">
              <a:avLst>
                <a:gd name="adj" fmla="val 8979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wrap="none" lIns="72000" rIns="72000"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63" name="TextBox 3"/>
            <p:cNvSpPr txBox="1">
              <a:spLocks noChangeArrowheads="1"/>
            </p:cNvSpPr>
            <p:nvPr/>
          </p:nvSpPr>
          <p:spPr bwMode="auto">
            <a:xfrm>
              <a:off x="3289784" y="4310591"/>
              <a:ext cx="259397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hu-HU" sz="1300" b="1" dirty="0" smtClean="0"/>
                <a:t>Sok antenna</a:t>
              </a:r>
              <a:endParaRPr lang="en-US" sz="1300" b="1" dirty="0"/>
            </a:p>
          </p:txBody>
        </p:sp>
        <p:pic>
          <p:nvPicPr>
            <p:cNvPr id="64" name="Picture 4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15146"/>
            <a:stretch>
              <a:fillRect/>
            </a:stretch>
          </p:blipFill>
          <p:spPr bwMode="auto">
            <a:xfrm>
              <a:off x="3315432" y="5201177"/>
              <a:ext cx="1441450" cy="46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52700E"/>
                    </a:outerShdw>
                  </a:effectLst>
                </a14:hiddenEffects>
              </a:ext>
            </a:extLst>
          </p:spPr>
        </p:pic>
        <p:pic>
          <p:nvPicPr>
            <p:cNvPr id="65" name="Picture 50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5345" y="5074177"/>
              <a:ext cx="6858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52700E"/>
                    </a:outerShdw>
                  </a:effectLst>
                </a14:hiddenEffects>
              </a:ext>
            </a:extLst>
          </p:spPr>
        </p:pic>
        <p:sp>
          <p:nvSpPr>
            <p:cNvPr id="66" name="TextBox 21"/>
            <p:cNvSpPr txBox="1">
              <a:spLocks noChangeArrowheads="1"/>
            </p:cNvSpPr>
            <p:nvPr/>
          </p:nvSpPr>
          <p:spPr bwMode="auto">
            <a:xfrm>
              <a:off x="3358295" y="4891614"/>
              <a:ext cx="137001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hu-HU" sz="700" b="1" i="1" dirty="0" smtClean="0">
                  <a:solidFill>
                    <a:srgbClr val="00A9D4"/>
                  </a:solidFill>
                </a:rPr>
                <a:t>Nyalábformázás</a:t>
              </a:r>
              <a:endParaRPr lang="en-US" sz="700" b="1" i="1" dirty="0">
                <a:solidFill>
                  <a:srgbClr val="00A9D4"/>
                </a:solidFill>
              </a:endParaRPr>
            </a:p>
          </p:txBody>
        </p:sp>
        <p:sp>
          <p:nvSpPr>
            <p:cNvPr id="67" name="TextBox 21"/>
            <p:cNvSpPr txBox="1">
              <a:spLocks noChangeArrowheads="1"/>
            </p:cNvSpPr>
            <p:nvPr/>
          </p:nvSpPr>
          <p:spPr bwMode="auto">
            <a:xfrm>
              <a:off x="4887057" y="4891614"/>
              <a:ext cx="1173163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700" b="1" i="1" dirty="0" smtClean="0">
                  <a:solidFill>
                    <a:srgbClr val="00A9D4"/>
                  </a:solidFill>
                </a:rPr>
                <a:t>Mass</a:t>
              </a:r>
              <a:r>
                <a:rPr lang="hu-HU" sz="700" b="1" i="1" dirty="0" smtClean="0">
                  <a:solidFill>
                    <a:srgbClr val="00A9D4"/>
                  </a:solidFill>
                </a:rPr>
                <a:t>zív</a:t>
              </a:r>
              <a:r>
                <a:rPr lang="en-US" sz="700" b="1" i="1" dirty="0" smtClean="0">
                  <a:solidFill>
                    <a:srgbClr val="00A9D4"/>
                  </a:solidFill>
                </a:rPr>
                <a:t> </a:t>
              </a:r>
              <a:r>
                <a:rPr lang="en-US" sz="700" b="1" i="1" dirty="0" smtClean="0">
                  <a:solidFill>
                    <a:srgbClr val="00A9D4"/>
                  </a:solidFill>
                </a:rPr>
                <a:t>MIMO</a:t>
              </a:r>
              <a:endParaRPr lang="en-US" sz="700" b="1" i="1" dirty="0">
                <a:solidFill>
                  <a:srgbClr val="00A9D4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928090" y="1807933"/>
            <a:ext cx="2145719" cy="1891743"/>
            <a:chOff x="114361" y="4282715"/>
            <a:chExt cx="2860958" cy="1891743"/>
          </a:xfrm>
        </p:grpSpPr>
        <p:sp>
          <p:nvSpPr>
            <p:cNvPr id="71" name="Rounded Rectangle 70"/>
            <p:cNvSpPr/>
            <p:nvPr/>
          </p:nvSpPr>
          <p:spPr bwMode="auto">
            <a:xfrm>
              <a:off x="114361" y="4282715"/>
              <a:ext cx="2860958" cy="1891743"/>
            </a:xfrm>
            <a:prstGeom prst="roundRect">
              <a:avLst>
                <a:gd name="adj" fmla="val 8979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wrap="none" lIns="72000" rIns="72000"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72" name="TextBox 3"/>
            <p:cNvSpPr txBox="1">
              <a:spLocks noChangeArrowheads="1"/>
            </p:cNvSpPr>
            <p:nvPr/>
          </p:nvSpPr>
          <p:spPr bwMode="auto">
            <a:xfrm>
              <a:off x="275306" y="4310591"/>
              <a:ext cx="2539067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hu-HU" sz="1300" b="1" dirty="0" smtClean="0"/>
                <a:t>Többes kapcsolat</a:t>
              </a:r>
              <a:endParaRPr lang="en-US" sz="1300" b="1" dirty="0"/>
            </a:p>
          </p:txBody>
        </p:sp>
        <p:sp>
          <p:nvSpPr>
            <p:cNvPr id="73" name="TextBox 91"/>
            <p:cNvSpPr txBox="1">
              <a:spLocks noChangeArrowheads="1"/>
            </p:cNvSpPr>
            <p:nvPr/>
          </p:nvSpPr>
          <p:spPr bwMode="auto">
            <a:xfrm>
              <a:off x="211793" y="4656054"/>
              <a:ext cx="1527176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hu-HU" sz="1050" i="1" dirty="0" smtClean="0"/>
                <a:t>Több antennás</a:t>
              </a:r>
              <a:endParaRPr lang="en-US" sz="1050" i="1" dirty="0" smtClean="0"/>
            </a:p>
          </p:txBody>
        </p:sp>
        <p:sp>
          <p:nvSpPr>
            <p:cNvPr id="74" name="TextBox 92"/>
            <p:cNvSpPr txBox="1">
              <a:spLocks noChangeArrowheads="1"/>
            </p:cNvSpPr>
            <p:nvPr/>
          </p:nvSpPr>
          <p:spPr bwMode="auto">
            <a:xfrm>
              <a:off x="1496081" y="4992604"/>
              <a:ext cx="1277937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hu-HU" sz="1050" i="1" dirty="0" smtClean="0"/>
                <a:t>Több réteg</a:t>
              </a:r>
              <a:endParaRPr lang="en-US" sz="1050" i="1" dirty="0" smtClean="0"/>
            </a:p>
          </p:txBody>
        </p:sp>
        <p:pic>
          <p:nvPicPr>
            <p:cNvPr id="75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268" y="5475204"/>
              <a:ext cx="1290638" cy="442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52700E"/>
                    </a:outerShdw>
                  </a:effectLst>
                </a14:hiddenEffects>
              </a:ext>
            </a:extLst>
          </p:spPr>
        </p:pic>
        <p:pic>
          <p:nvPicPr>
            <p:cNvPr id="76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31" y="5141829"/>
              <a:ext cx="1290637" cy="44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52700E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85771" y="1807932"/>
            <a:ext cx="2146145" cy="1898093"/>
            <a:chOff x="114361" y="1807932"/>
            <a:chExt cx="2861526" cy="1898093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114361" y="1814282"/>
              <a:ext cx="2860958" cy="1891743"/>
            </a:xfrm>
            <a:prstGeom prst="roundRect">
              <a:avLst>
                <a:gd name="adj" fmla="val 8979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wrap="none" lIns="72000" rIns="72000"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3078" name="TextBox 3"/>
            <p:cNvSpPr txBox="1">
              <a:spLocks noChangeArrowheads="1"/>
            </p:cNvSpPr>
            <p:nvPr/>
          </p:nvSpPr>
          <p:spPr bwMode="auto">
            <a:xfrm>
              <a:off x="115210" y="1807932"/>
              <a:ext cx="286067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300" b="1" dirty="0" smtClean="0"/>
                <a:t>Transmission scheme</a:t>
              </a:r>
              <a:endParaRPr lang="en-US" sz="1300" b="1" dirty="0"/>
            </a:p>
          </p:txBody>
        </p:sp>
        <p:sp>
          <p:nvSpPr>
            <p:cNvPr id="3079" name="TextBox 21"/>
            <p:cNvSpPr txBox="1">
              <a:spLocks noChangeArrowheads="1"/>
            </p:cNvSpPr>
            <p:nvPr/>
          </p:nvSpPr>
          <p:spPr bwMode="auto">
            <a:xfrm>
              <a:off x="126324" y="2130195"/>
              <a:ext cx="28495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300"/>
                </a:spcBef>
              </a:pPr>
              <a:r>
                <a:rPr lang="hu-HU" sz="1000" i="1" dirty="0" smtClean="0"/>
                <a:t>Magasabb frekvenciák használata a nagyobb adatsebességért.</a:t>
              </a:r>
              <a:endParaRPr lang="en-US" sz="1000" i="1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56" y="2858217"/>
              <a:ext cx="2436462" cy="466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926255" y="4042186"/>
            <a:ext cx="2147554" cy="1891743"/>
            <a:chOff x="6198223" y="1814282"/>
            <a:chExt cx="2863405" cy="1891743"/>
          </a:xfrm>
        </p:grpSpPr>
        <p:sp>
          <p:nvSpPr>
            <p:cNvPr id="54" name="Rounded Rectangle 53"/>
            <p:cNvSpPr/>
            <p:nvPr/>
          </p:nvSpPr>
          <p:spPr bwMode="auto">
            <a:xfrm>
              <a:off x="6198223" y="1814282"/>
              <a:ext cx="2860958" cy="1891743"/>
            </a:xfrm>
            <a:prstGeom prst="roundRect">
              <a:avLst>
                <a:gd name="adj" fmla="val 8979"/>
              </a:avLst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wrap="none" lIns="72000" rIns="72000"/>
            <a:lstStyle/>
            <a:p>
              <a:pPr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55" name="TextBox 3"/>
            <p:cNvSpPr txBox="1">
              <a:spLocks noChangeArrowheads="1"/>
            </p:cNvSpPr>
            <p:nvPr/>
          </p:nvSpPr>
          <p:spPr bwMode="auto">
            <a:xfrm>
              <a:off x="6200953" y="1821357"/>
              <a:ext cx="286067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hu-HU" sz="1300" b="1" dirty="0" smtClean="0"/>
                <a:t>Gép-gép funkciók</a:t>
              </a:r>
              <a:endParaRPr lang="en-US" sz="1300" b="1" dirty="0"/>
            </a:p>
          </p:txBody>
        </p:sp>
        <p:sp>
          <p:nvSpPr>
            <p:cNvPr id="56" name="TextBox 21"/>
            <p:cNvSpPr txBox="1">
              <a:spLocks noChangeArrowheads="1"/>
            </p:cNvSpPr>
            <p:nvPr/>
          </p:nvSpPr>
          <p:spPr bwMode="auto">
            <a:xfrm>
              <a:off x="6212066" y="2129332"/>
              <a:ext cx="28495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r>
                <a:rPr lang="hu-HU" sz="1000" i="1" dirty="0" smtClean="0"/>
                <a:t>Kis késleltetés, megbízható, alacsony fogyasztású</a:t>
              </a:r>
              <a:endParaRPr lang="en-US" sz="1000" i="1" dirty="0"/>
            </a:p>
          </p:txBody>
        </p:sp>
        <p:sp>
          <p:nvSpPr>
            <p:cNvPr id="62" name="Freeform 3"/>
            <p:cNvSpPr>
              <a:spLocks noChangeAspect="1" noEditPoints="1"/>
            </p:cNvSpPr>
            <p:nvPr/>
          </p:nvSpPr>
          <p:spPr bwMode="auto">
            <a:xfrm>
              <a:off x="7026452" y="2777124"/>
              <a:ext cx="460477" cy="480588"/>
            </a:xfrm>
            <a:custGeom>
              <a:avLst/>
              <a:gdLst>
                <a:gd name="T0" fmla="*/ 2147483647 w 378"/>
                <a:gd name="T1" fmla="*/ 1206601118 h 395"/>
                <a:gd name="T2" fmla="*/ 2147483647 w 378"/>
                <a:gd name="T3" fmla="*/ 1725720900 h 395"/>
                <a:gd name="T4" fmla="*/ 2147483647 w 378"/>
                <a:gd name="T5" fmla="*/ 1922141463 h 395"/>
                <a:gd name="T6" fmla="*/ 2147483647 w 378"/>
                <a:gd name="T7" fmla="*/ 1066298575 h 395"/>
                <a:gd name="T8" fmla="*/ 2147483647 w 378"/>
                <a:gd name="T9" fmla="*/ 1052267197 h 395"/>
                <a:gd name="T10" fmla="*/ 2147483647 w 378"/>
                <a:gd name="T11" fmla="*/ 841815256 h 395"/>
                <a:gd name="T12" fmla="*/ 2147483647 w 378"/>
                <a:gd name="T13" fmla="*/ 589269181 h 395"/>
                <a:gd name="T14" fmla="*/ 2123848998 w 378"/>
                <a:gd name="T15" fmla="*/ 28059010 h 395"/>
                <a:gd name="T16" fmla="*/ 984563898 w 378"/>
                <a:gd name="T17" fmla="*/ 56121766 h 395"/>
                <a:gd name="T18" fmla="*/ 42195328 w 378"/>
                <a:gd name="T19" fmla="*/ 715544091 h 395"/>
                <a:gd name="T20" fmla="*/ 379761700 w 378"/>
                <a:gd name="T21" fmla="*/ 897937022 h 395"/>
                <a:gd name="T22" fmla="*/ 984563898 w 378"/>
                <a:gd name="T23" fmla="*/ 659422325 h 395"/>
                <a:gd name="T24" fmla="*/ 1350261739 w 378"/>
                <a:gd name="T25" fmla="*/ 1164510729 h 395"/>
                <a:gd name="T26" fmla="*/ 843914056 w 378"/>
                <a:gd name="T27" fmla="*/ 1388994049 h 395"/>
                <a:gd name="T28" fmla="*/ 323498763 w 378"/>
                <a:gd name="T29" fmla="*/ 1388994049 h 395"/>
                <a:gd name="T30" fmla="*/ 253175717 w 378"/>
                <a:gd name="T31" fmla="*/ 1753779910 h 395"/>
                <a:gd name="T32" fmla="*/ 1336194129 w 378"/>
                <a:gd name="T33" fmla="*/ 1908113831 h 395"/>
                <a:gd name="T34" fmla="*/ 1983195405 w 378"/>
                <a:gd name="T35" fmla="*/ 1571386979 h 395"/>
                <a:gd name="T36" fmla="*/ 2053522202 w 378"/>
                <a:gd name="T37" fmla="*/ 1585418357 h 395"/>
                <a:gd name="T38" fmla="*/ 2147483647 w 378"/>
                <a:gd name="T39" fmla="*/ 1851992065 h 395"/>
                <a:gd name="T40" fmla="*/ 2147483647 w 378"/>
                <a:gd name="T41" fmla="*/ 2147483647 h 395"/>
                <a:gd name="T42" fmla="*/ 2147483647 w 378"/>
                <a:gd name="T43" fmla="*/ 2147483647 h 395"/>
                <a:gd name="T44" fmla="*/ 1293998802 w 378"/>
                <a:gd name="T45" fmla="*/ 2147483647 h 395"/>
                <a:gd name="T46" fmla="*/ 2147483647 w 378"/>
                <a:gd name="T47" fmla="*/ 2147483647 h 395"/>
                <a:gd name="T48" fmla="*/ 2147483647 w 378"/>
                <a:gd name="T49" fmla="*/ 2147483647 h 395"/>
                <a:gd name="T50" fmla="*/ 2147483647 w 378"/>
                <a:gd name="T51" fmla="*/ 2147483647 h 395"/>
                <a:gd name="T52" fmla="*/ 2147483647 w 378"/>
                <a:gd name="T53" fmla="*/ 2147483647 h 395"/>
                <a:gd name="T54" fmla="*/ 2147483647 w 378"/>
                <a:gd name="T55" fmla="*/ 1262722884 h 395"/>
                <a:gd name="T56" fmla="*/ 984563898 w 378"/>
                <a:gd name="T57" fmla="*/ 434939006 h 395"/>
                <a:gd name="T58" fmla="*/ 323498763 w 378"/>
                <a:gd name="T59" fmla="*/ 659422325 h 395"/>
                <a:gd name="T60" fmla="*/ 984563898 w 378"/>
                <a:gd name="T61" fmla="*/ 280605085 h 395"/>
                <a:gd name="T62" fmla="*/ 1308066411 w 378"/>
                <a:gd name="T63" fmla="*/ 519119782 h 395"/>
                <a:gd name="T64" fmla="*/ 914240852 w 378"/>
                <a:gd name="T65" fmla="*/ 1767811288 h 395"/>
                <a:gd name="T66" fmla="*/ 492283824 w 378"/>
                <a:gd name="T67" fmla="*/ 1571386979 h 395"/>
                <a:gd name="T68" fmla="*/ 1195544287 w 378"/>
                <a:gd name="T69" fmla="*/ 1557355602 h 395"/>
                <a:gd name="T70" fmla="*/ 1645629033 w 378"/>
                <a:gd name="T71" fmla="*/ 1459143447 h 395"/>
                <a:gd name="T72" fmla="*/ 2147483647 w 378"/>
                <a:gd name="T73" fmla="*/ 855842888 h 395"/>
                <a:gd name="T74" fmla="*/ 1603433705 w 378"/>
                <a:gd name="T75" fmla="*/ 1150479352 h 395"/>
                <a:gd name="T76" fmla="*/ 2053522202 w 378"/>
                <a:gd name="T77" fmla="*/ 252546075 h 395"/>
                <a:gd name="T78" fmla="*/ 2147483647 w 378"/>
                <a:gd name="T79" fmla="*/ 448966638 h 395"/>
                <a:gd name="T80" fmla="*/ 2147483647 w 378"/>
                <a:gd name="T81" fmla="*/ 1445115815 h 395"/>
                <a:gd name="T82" fmla="*/ 2147483647 w 378"/>
                <a:gd name="T83" fmla="*/ 1290781894 h 395"/>
                <a:gd name="T84" fmla="*/ 2147483647 w 378"/>
                <a:gd name="T85" fmla="*/ 827783878 h 395"/>
                <a:gd name="T86" fmla="*/ 2147483647 w 378"/>
                <a:gd name="T87" fmla="*/ 1445115815 h 395"/>
                <a:gd name="T88" fmla="*/ 2147483647 w 378"/>
                <a:gd name="T89" fmla="*/ 2147483647 h 395"/>
                <a:gd name="T90" fmla="*/ 2147483647 w 378"/>
                <a:gd name="T91" fmla="*/ 2147483647 h 395"/>
                <a:gd name="T92" fmla="*/ 2147483647 w 378"/>
                <a:gd name="T93" fmla="*/ 2147483647 h 395"/>
                <a:gd name="T94" fmla="*/ 1490911581 w 378"/>
                <a:gd name="T95" fmla="*/ 2147483647 h 395"/>
                <a:gd name="T96" fmla="*/ 2147483647 w 378"/>
                <a:gd name="T97" fmla="*/ 2147483647 h 395"/>
                <a:gd name="T98" fmla="*/ 2147483647 w 378"/>
                <a:gd name="T99" fmla="*/ 2147483647 h 395"/>
                <a:gd name="T100" fmla="*/ 2147483647 w 378"/>
                <a:gd name="T101" fmla="*/ 2147483647 h 395"/>
                <a:gd name="T102" fmla="*/ 2147483647 w 378"/>
                <a:gd name="T103" fmla="*/ 2118565772 h 395"/>
                <a:gd name="T104" fmla="*/ 2147483647 w 378"/>
                <a:gd name="T105" fmla="*/ 2147483647 h 39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78" h="395">
                  <a:moveTo>
                    <a:pt x="370" y="90"/>
                  </a:moveTo>
                  <a:cubicBezTo>
                    <a:pt x="368" y="86"/>
                    <a:pt x="363" y="84"/>
                    <a:pt x="359" y="86"/>
                  </a:cubicBezTo>
                  <a:cubicBezTo>
                    <a:pt x="355" y="88"/>
                    <a:pt x="354" y="93"/>
                    <a:pt x="356" y="97"/>
                  </a:cubicBezTo>
                  <a:cubicBezTo>
                    <a:pt x="360" y="105"/>
                    <a:pt x="361" y="114"/>
                    <a:pt x="359" y="123"/>
                  </a:cubicBezTo>
                  <a:cubicBezTo>
                    <a:pt x="354" y="145"/>
                    <a:pt x="332" y="159"/>
                    <a:pt x="310" y="154"/>
                  </a:cubicBezTo>
                  <a:cubicBezTo>
                    <a:pt x="299" y="152"/>
                    <a:pt x="289" y="146"/>
                    <a:pt x="283" y="137"/>
                  </a:cubicBezTo>
                  <a:cubicBezTo>
                    <a:pt x="277" y="128"/>
                    <a:pt x="275" y="117"/>
                    <a:pt x="278" y="107"/>
                  </a:cubicBezTo>
                  <a:cubicBezTo>
                    <a:pt x="282" y="85"/>
                    <a:pt x="304" y="71"/>
                    <a:pt x="327" y="76"/>
                  </a:cubicBezTo>
                  <a:cubicBezTo>
                    <a:pt x="330" y="76"/>
                    <a:pt x="333" y="77"/>
                    <a:pt x="336" y="79"/>
                  </a:cubicBezTo>
                  <a:cubicBezTo>
                    <a:pt x="340" y="80"/>
                    <a:pt x="345" y="79"/>
                    <a:pt x="347" y="75"/>
                  </a:cubicBezTo>
                  <a:cubicBezTo>
                    <a:pt x="349" y="71"/>
                    <a:pt x="347" y="66"/>
                    <a:pt x="343" y="64"/>
                  </a:cubicBezTo>
                  <a:cubicBezTo>
                    <a:pt x="339" y="62"/>
                    <a:pt x="335" y="61"/>
                    <a:pt x="330" y="60"/>
                  </a:cubicBezTo>
                  <a:cubicBezTo>
                    <a:pt x="314" y="57"/>
                    <a:pt x="299" y="60"/>
                    <a:pt x="286" y="68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9" y="35"/>
                    <a:pt x="195" y="28"/>
                    <a:pt x="190" y="22"/>
                  </a:cubicBezTo>
                  <a:cubicBezTo>
                    <a:pt x="181" y="10"/>
                    <a:pt x="167" y="3"/>
                    <a:pt x="151" y="2"/>
                  </a:cubicBezTo>
                  <a:cubicBezTo>
                    <a:pt x="136" y="0"/>
                    <a:pt x="122" y="5"/>
                    <a:pt x="111" y="13"/>
                  </a:cubicBezTo>
                  <a:cubicBezTo>
                    <a:pt x="103" y="9"/>
                    <a:pt x="91" y="5"/>
                    <a:pt x="70" y="4"/>
                  </a:cubicBezTo>
                  <a:cubicBezTo>
                    <a:pt x="21" y="3"/>
                    <a:pt x="3" y="40"/>
                    <a:pt x="2" y="42"/>
                  </a:cubicBezTo>
                  <a:cubicBezTo>
                    <a:pt x="0" y="45"/>
                    <a:pt x="1" y="48"/>
                    <a:pt x="3" y="51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9" y="67"/>
                    <a:pt x="24" y="67"/>
                    <a:pt x="27" y="64"/>
                  </a:cubicBezTo>
                  <a:cubicBezTo>
                    <a:pt x="27" y="64"/>
                    <a:pt x="47" y="47"/>
                    <a:pt x="69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7" y="47"/>
                    <a:pt x="84" y="49"/>
                    <a:pt x="90" y="53"/>
                  </a:cubicBezTo>
                  <a:cubicBezTo>
                    <a:pt x="89" y="63"/>
                    <a:pt x="91" y="74"/>
                    <a:pt x="96" y="83"/>
                  </a:cubicBezTo>
                  <a:cubicBezTo>
                    <a:pt x="92" y="88"/>
                    <a:pt x="86" y="93"/>
                    <a:pt x="79" y="96"/>
                  </a:cubicBezTo>
                  <a:cubicBezTo>
                    <a:pt x="74" y="98"/>
                    <a:pt x="67" y="99"/>
                    <a:pt x="60" y="99"/>
                  </a:cubicBezTo>
                  <a:cubicBezTo>
                    <a:pt x="46" y="99"/>
                    <a:pt x="33" y="95"/>
                    <a:pt x="33" y="95"/>
                  </a:cubicBezTo>
                  <a:cubicBezTo>
                    <a:pt x="29" y="93"/>
                    <a:pt x="25" y="95"/>
                    <a:pt x="23" y="99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5" y="119"/>
                    <a:pt x="15" y="123"/>
                    <a:pt x="18" y="125"/>
                  </a:cubicBezTo>
                  <a:cubicBezTo>
                    <a:pt x="19" y="126"/>
                    <a:pt x="36" y="142"/>
                    <a:pt x="65" y="142"/>
                  </a:cubicBezTo>
                  <a:cubicBezTo>
                    <a:pt x="75" y="142"/>
                    <a:pt x="85" y="140"/>
                    <a:pt x="95" y="136"/>
                  </a:cubicBezTo>
                  <a:cubicBezTo>
                    <a:pt x="116" y="127"/>
                    <a:pt x="127" y="118"/>
                    <a:pt x="132" y="111"/>
                  </a:cubicBezTo>
                  <a:cubicBezTo>
                    <a:pt x="135" y="111"/>
                    <a:pt x="138" y="112"/>
                    <a:pt x="141" y="112"/>
                  </a:cubicBezTo>
                  <a:cubicBezTo>
                    <a:pt x="143" y="112"/>
                    <a:pt x="144" y="113"/>
                    <a:pt x="146" y="113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57" y="113"/>
                    <a:pt x="167" y="110"/>
                    <a:pt x="176" y="104"/>
                  </a:cubicBezTo>
                  <a:cubicBezTo>
                    <a:pt x="264" y="132"/>
                    <a:pt x="264" y="132"/>
                    <a:pt x="264" y="132"/>
                  </a:cubicBezTo>
                  <a:cubicBezTo>
                    <a:pt x="264" y="134"/>
                    <a:pt x="264" y="135"/>
                    <a:pt x="265" y="136"/>
                  </a:cubicBezTo>
                  <a:cubicBezTo>
                    <a:pt x="213" y="207"/>
                    <a:pt x="213" y="207"/>
                    <a:pt x="213" y="207"/>
                  </a:cubicBezTo>
                  <a:cubicBezTo>
                    <a:pt x="182" y="208"/>
                    <a:pt x="157" y="233"/>
                    <a:pt x="157" y="263"/>
                  </a:cubicBezTo>
                  <a:cubicBezTo>
                    <a:pt x="157" y="270"/>
                    <a:pt x="158" y="276"/>
                    <a:pt x="161" y="282"/>
                  </a:cubicBezTo>
                  <a:cubicBezTo>
                    <a:pt x="95" y="364"/>
                    <a:pt x="95" y="364"/>
                    <a:pt x="95" y="364"/>
                  </a:cubicBezTo>
                  <a:cubicBezTo>
                    <a:pt x="90" y="370"/>
                    <a:pt x="89" y="379"/>
                    <a:pt x="92" y="386"/>
                  </a:cubicBezTo>
                  <a:cubicBezTo>
                    <a:pt x="94" y="391"/>
                    <a:pt x="100" y="395"/>
                    <a:pt x="106" y="395"/>
                  </a:cubicBezTo>
                  <a:cubicBezTo>
                    <a:pt x="324" y="395"/>
                    <a:pt x="324" y="395"/>
                    <a:pt x="324" y="395"/>
                  </a:cubicBezTo>
                  <a:cubicBezTo>
                    <a:pt x="330" y="395"/>
                    <a:pt x="335" y="391"/>
                    <a:pt x="338" y="386"/>
                  </a:cubicBezTo>
                  <a:cubicBezTo>
                    <a:pt x="341" y="379"/>
                    <a:pt x="340" y="370"/>
                    <a:pt x="335" y="364"/>
                  </a:cubicBezTo>
                  <a:cubicBezTo>
                    <a:pt x="269" y="282"/>
                    <a:pt x="269" y="282"/>
                    <a:pt x="269" y="282"/>
                  </a:cubicBezTo>
                  <a:cubicBezTo>
                    <a:pt x="271" y="276"/>
                    <a:pt x="273" y="270"/>
                    <a:pt x="273" y="263"/>
                  </a:cubicBezTo>
                  <a:cubicBezTo>
                    <a:pt x="273" y="257"/>
                    <a:pt x="272" y="251"/>
                    <a:pt x="270" y="246"/>
                  </a:cubicBezTo>
                  <a:cubicBezTo>
                    <a:pt x="324" y="171"/>
                    <a:pt x="324" y="171"/>
                    <a:pt x="324" y="171"/>
                  </a:cubicBezTo>
                  <a:cubicBezTo>
                    <a:pt x="348" y="169"/>
                    <a:pt x="369" y="151"/>
                    <a:pt x="375" y="127"/>
                  </a:cubicBezTo>
                  <a:cubicBezTo>
                    <a:pt x="378" y="114"/>
                    <a:pt x="376" y="101"/>
                    <a:pt x="370" y="90"/>
                  </a:cubicBezTo>
                  <a:close/>
                  <a:moveTo>
                    <a:pt x="93" y="37"/>
                  </a:moveTo>
                  <a:cubicBezTo>
                    <a:pt x="87" y="33"/>
                    <a:pt x="79" y="31"/>
                    <a:pt x="70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49" y="31"/>
                    <a:pt x="31" y="41"/>
                    <a:pt x="23" y="47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25" y="36"/>
                    <a:pt x="40" y="20"/>
                    <a:pt x="70" y="20"/>
                  </a:cubicBezTo>
                  <a:cubicBezTo>
                    <a:pt x="84" y="21"/>
                    <a:pt x="93" y="23"/>
                    <a:pt x="100" y="25"/>
                  </a:cubicBezTo>
                  <a:cubicBezTo>
                    <a:pt x="97" y="29"/>
                    <a:pt x="95" y="32"/>
                    <a:pt x="93" y="37"/>
                  </a:cubicBezTo>
                  <a:close/>
                  <a:moveTo>
                    <a:pt x="89" y="121"/>
                  </a:moveTo>
                  <a:cubicBezTo>
                    <a:pt x="81" y="124"/>
                    <a:pt x="73" y="126"/>
                    <a:pt x="65" y="126"/>
                  </a:cubicBezTo>
                  <a:cubicBezTo>
                    <a:pt x="50" y="126"/>
                    <a:pt x="39" y="120"/>
                    <a:pt x="33" y="116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41" y="114"/>
                    <a:pt x="50" y="115"/>
                    <a:pt x="60" y="115"/>
                  </a:cubicBezTo>
                  <a:cubicBezTo>
                    <a:pt x="69" y="115"/>
                    <a:pt x="78" y="114"/>
                    <a:pt x="85" y="111"/>
                  </a:cubicBezTo>
                  <a:cubicBezTo>
                    <a:pt x="94" y="107"/>
                    <a:pt x="101" y="102"/>
                    <a:pt x="106" y="96"/>
                  </a:cubicBezTo>
                  <a:cubicBezTo>
                    <a:pt x="109" y="99"/>
                    <a:pt x="113" y="102"/>
                    <a:pt x="117" y="104"/>
                  </a:cubicBezTo>
                  <a:cubicBezTo>
                    <a:pt x="112" y="109"/>
                    <a:pt x="104" y="115"/>
                    <a:pt x="89" y="121"/>
                  </a:cubicBezTo>
                  <a:close/>
                  <a:moveTo>
                    <a:pt x="187" y="61"/>
                  </a:moveTo>
                  <a:cubicBezTo>
                    <a:pt x="185" y="82"/>
                    <a:pt x="165" y="98"/>
                    <a:pt x="142" y="96"/>
                  </a:cubicBezTo>
                  <a:cubicBezTo>
                    <a:pt x="131" y="95"/>
                    <a:pt x="121" y="90"/>
                    <a:pt x="114" y="82"/>
                  </a:cubicBezTo>
                  <a:cubicBezTo>
                    <a:pt x="108" y="74"/>
                    <a:pt x="105" y="64"/>
                    <a:pt x="106" y="53"/>
                  </a:cubicBezTo>
                  <a:cubicBezTo>
                    <a:pt x="107" y="33"/>
                    <a:pt x="125" y="18"/>
                    <a:pt x="146" y="18"/>
                  </a:cubicBezTo>
                  <a:cubicBezTo>
                    <a:pt x="147" y="18"/>
                    <a:pt x="149" y="18"/>
                    <a:pt x="150" y="18"/>
                  </a:cubicBezTo>
                  <a:cubicBezTo>
                    <a:pt x="161" y="19"/>
                    <a:pt x="171" y="24"/>
                    <a:pt x="178" y="32"/>
                  </a:cubicBezTo>
                  <a:cubicBezTo>
                    <a:pt x="185" y="40"/>
                    <a:pt x="188" y="50"/>
                    <a:pt x="187" y="61"/>
                  </a:cubicBezTo>
                  <a:close/>
                  <a:moveTo>
                    <a:pt x="262" y="103"/>
                  </a:moveTo>
                  <a:cubicBezTo>
                    <a:pt x="261" y="107"/>
                    <a:pt x="261" y="111"/>
                    <a:pt x="261" y="115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7" y="84"/>
                    <a:pt x="202" y="74"/>
                    <a:pt x="203" y="62"/>
                  </a:cubicBezTo>
                  <a:cubicBezTo>
                    <a:pt x="203" y="61"/>
                    <a:pt x="203" y="60"/>
                    <a:pt x="203" y="59"/>
                  </a:cubicBezTo>
                  <a:cubicBezTo>
                    <a:pt x="273" y="81"/>
                    <a:pt x="273" y="81"/>
                    <a:pt x="273" y="81"/>
                  </a:cubicBezTo>
                  <a:cubicBezTo>
                    <a:pt x="268" y="87"/>
                    <a:pt x="264" y="95"/>
                    <a:pt x="262" y="103"/>
                  </a:cubicBezTo>
                  <a:close/>
                  <a:moveTo>
                    <a:pt x="215" y="223"/>
                  </a:moveTo>
                  <a:cubicBezTo>
                    <a:pt x="238" y="223"/>
                    <a:pt x="257" y="241"/>
                    <a:pt x="257" y="263"/>
                  </a:cubicBezTo>
                  <a:cubicBezTo>
                    <a:pt x="257" y="286"/>
                    <a:pt x="238" y="304"/>
                    <a:pt x="215" y="304"/>
                  </a:cubicBezTo>
                  <a:cubicBezTo>
                    <a:pt x="192" y="304"/>
                    <a:pt x="173" y="286"/>
                    <a:pt x="173" y="263"/>
                  </a:cubicBezTo>
                  <a:cubicBezTo>
                    <a:pt x="173" y="241"/>
                    <a:pt x="192" y="223"/>
                    <a:pt x="215" y="223"/>
                  </a:cubicBezTo>
                  <a:close/>
                  <a:moveTo>
                    <a:pt x="323" y="374"/>
                  </a:moveTo>
                  <a:cubicBezTo>
                    <a:pt x="324" y="376"/>
                    <a:pt x="324" y="378"/>
                    <a:pt x="324" y="379"/>
                  </a:cubicBezTo>
                  <a:cubicBezTo>
                    <a:pt x="106" y="379"/>
                    <a:pt x="106" y="379"/>
                    <a:pt x="106" y="379"/>
                  </a:cubicBezTo>
                  <a:cubicBezTo>
                    <a:pt x="106" y="378"/>
                    <a:pt x="106" y="376"/>
                    <a:pt x="107" y="374"/>
                  </a:cubicBezTo>
                  <a:cubicBezTo>
                    <a:pt x="169" y="297"/>
                    <a:pt x="169" y="297"/>
                    <a:pt x="169" y="297"/>
                  </a:cubicBezTo>
                  <a:cubicBezTo>
                    <a:pt x="179" y="311"/>
                    <a:pt x="196" y="320"/>
                    <a:pt x="215" y="320"/>
                  </a:cubicBezTo>
                  <a:cubicBezTo>
                    <a:pt x="234" y="320"/>
                    <a:pt x="250" y="311"/>
                    <a:pt x="261" y="297"/>
                  </a:cubicBezTo>
                  <a:lnTo>
                    <a:pt x="323" y="374"/>
                  </a:lnTo>
                  <a:close/>
                  <a:moveTo>
                    <a:pt x="261" y="230"/>
                  </a:moveTo>
                  <a:cubicBezTo>
                    <a:pt x="254" y="220"/>
                    <a:pt x="244" y="213"/>
                    <a:pt x="232" y="210"/>
                  </a:cubicBezTo>
                  <a:cubicBezTo>
                    <a:pt x="274" y="151"/>
                    <a:pt x="274" y="151"/>
                    <a:pt x="274" y="151"/>
                  </a:cubicBezTo>
                  <a:cubicBezTo>
                    <a:pt x="282" y="160"/>
                    <a:pt x="293" y="167"/>
                    <a:pt x="305" y="170"/>
                  </a:cubicBezTo>
                  <a:lnTo>
                    <a:pt x="261" y="23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6"/>
            <p:cNvSpPr>
              <a:spLocks noEditPoints="1"/>
            </p:cNvSpPr>
            <p:nvPr/>
          </p:nvSpPr>
          <p:spPr bwMode="auto">
            <a:xfrm>
              <a:off x="7809116" y="2811353"/>
              <a:ext cx="462254" cy="462750"/>
            </a:xfrm>
            <a:custGeom>
              <a:avLst/>
              <a:gdLst>
                <a:gd name="T0" fmla="*/ 2147483647 w 394"/>
                <a:gd name="T1" fmla="*/ 1136447974 h 395"/>
                <a:gd name="T2" fmla="*/ 2147483647 w 394"/>
                <a:gd name="T3" fmla="*/ 2147483647 h 395"/>
                <a:gd name="T4" fmla="*/ 970920409 w 394"/>
                <a:gd name="T5" fmla="*/ 968086421 h 395"/>
                <a:gd name="T6" fmla="*/ 2147483647 w 394"/>
                <a:gd name="T7" fmla="*/ 813752500 h 395"/>
                <a:gd name="T8" fmla="*/ 2147483647 w 394"/>
                <a:gd name="T9" fmla="*/ 0 h 395"/>
                <a:gd name="T10" fmla="*/ 2147483647 w 394"/>
                <a:gd name="T11" fmla="*/ 2147483647 h 395"/>
                <a:gd name="T12" fmla="*/ 2147483647 w 394"/>
                <a:gd name="T13" fmla="*/ 1332872282 h 395"/>
                <a:gd name="T14" fmla="*/ 1041277450 w 394"/>
                <a:gd name="T15" fmla="*/ 1557355602 h 395"/>
                <a:gd name="T16" fmla="*/ 2147483647 w 394"/>
                <a:gd name="T17" fmla="*/ 2090506762 h 395"/>
                <a:gd name="T18" fmla="*/ 2147483647 w 394"/>
                <a:gd name="T19" fmla="*/ 2147483647 h 395"/>
                <a:gd name="T20" fmla="*/ 2147483647 w 394"/>
                <a:gd name="T21" fmla="*/ 2147483647 h 395"/>
                <a:gd name="T22" fmla="*/ 2147483647 w 394"/>
                <a:gd name="T23" fmla="*/ 2147483647 h 395"/>
                <a:gd name="T24" fmla="*/ 2147483647 w 394"/>
                <a:gd name="T25" fmla="*/ 2147483647 h 395"/>
                <a:gd name="T26" fmla="*/ 2147483647 w 394"/>
                <a:gd name="T27" fmla="*/ 2147483647 h 395"/>
                <a:gd name="T28" fmla="*/ 2147483647 w 394"/>
                <a:gd name="T29" fmla="*/ 2147483647 h 395"/>
                <a:gd name="T30" fmla="*/ 2147483647 w 394"/>
                <a:gd name="T31" fmla="*/ 2147483647 h 395"/>
                <a:gd name="T32" fmla="*/ 2147483647 w 394"/>
                <a:gd name="T33" fmla="*/ 2147483647 h 395"/>
                <a:gd name="T34" fmla="*/ 2147483647 w 394"/>
                <a:gd name="T35" fmla="*/ 2147483647 h 395"/>
                <a:gd name="T36" fmla="*/ 2147483647 w 394"/>
                <a:gd name="T37" fmla="*/ 2147483647 h 395"/>
                <a:gd name="T38" fmla="*/ 2147483647 w 394"/>
                <a:gd name="T39" fmla="*/ 2147483647 h 395"/>
                <a:gd name="T40" fmla="*/ 2147483647 w 394"/>
                <a:gd name="T41" fmla="*/ 2147483647 h 395"/>
                <a:gd name="T42" fmla="*/ 2147483647 w 394"/>
                <a:gd name="T43" fmla="*/ 2147483647 h 395"/>
                <a:gd name="T44" fmla="*/ 1435274627 w 394"/>
                <a:gd name="T45" fmla="*/ 2147483647 h 395"/>
                <a:gd name="T46" fmla="*/ 2147483647 w 394"/>
                <a:gd name="T47" fmla="*/ 2147483647 h 395"/>
                <a:gd name="T48" fmla="*/ 1590059366 w 394"/>
                <a:gd name="T49" fmla="*/ 2090506762 h 395"/>
                <a:gd name="T50" fmla="*/ 1632271340 w 394"/>
                <a:gd name="T51" fmla="*/ 2147483647 h 395"/>
                <a:gd name="T52" fmla="*/ 1688557723 w 394"/>
                <a:gd name="T53" fmla="*/ 2147483647 h 395"/>
                <a:gd name="T54" fmla="*/ 1688557723 w 394"/>
                <a:gd name="T55" fmla="*/ 2147483647 h 395"/>
                <a:gd name="T56" fmla="*/ 2026268517 w 394"/>
                <a:gd name="T57" fmla="*/ 2147483647 h 395"/>
                <a:gd name="T58" fmla="*/ 1871483778 w 394"/>
                <a:gd name="T59" fmla="*/ 2147483647 h 395"/>
                <a:gd name="T60" fmla="*/ 1041277450 w 394"/>
                <a:gd name="T61" fmla="*/ 2147483647 h 395"/>
                <a:gd name="T62" fmla="*/ 2147483647 w 394"/>
                <a:gd name="T63" fmla="*/ 2147483647 h 395"/>
                <a:gd name="T64" fmla="*/ 1041277450 w 394"/>
                <a:gd name="T65" fmla="*/ 2147483647 h 395"/>
                <a:gd name="T66" fmla="*/ 661350931 w 394"/>
                <a:gd name="T67" fmla="*/ 2147483647 h 395"/>
                <a:gd name="T68" fmla="*/ 1336776271 w 394"/>
                <a:gd name="T69" fmla="*/ 2147483647 h 395"/>
                <a:gd name="T70" fmla="*/ 520636849 w 394"/>
                <a:gd name="T71" fmla="*/ 2147483647 h 395"/>
                <a:gd name="T72" fmla="*/ 717637314 w 394"/>
                <a:gd name="T73" fmla="*/ 2147483647 h 395"/>
                <a:gd name="T74" fmla="*/ 914634026 w 394"/>
                <a:gd name="T75" fmla="*/ 2147483647 h 395"/>
                <a:gd name="T76" fmla="*/ 745778629 w 394"/>
                <a:gd name="T77" fmla="*/ 2147483647 h 395"/>
                <a:gd name="T78" fmla="*/ 1139775806 w 394"/>
                <a:gd name="T79" fmla="*/ 2147483647 h 395"/>
                <a:gd name="T80" fmla="*/ 844280737 w 394"/>
                <a:gd name="T81" fmla="*/ 2147483647 h 395"/>
                <a:gd name="T82" fmla="*/ 2147483647 w 394"/>
                <a:gd name="T83" fmla="*/ 2090506762 h 395"/>
                <a:gd name="T84" fmla="*/ 2147483647 w 394"/>
                <a:gd name="T85" fmla="*/ 2147483647 h 395"/>
                <a:gd name="T86" fmla="*/ 2147483647 w 394"/>
                <a:gd name="T87" fmla="*/ 2147483647 h 395"/>
                <a:gd name="T88" fmla="*/ 2147483647 w 394"/>
                <a:gd name="T89" fmla="*/ 2147483647 h 395"/>
                <a:gd name="T90" fmla="*/ 2147483647 w 394"/>
                <a:gd name="T91" fmla="*/ 2147483647 h 395"/>
                <a:gd name="T92" fmla="*/ 2147483647 w 394"/>
                <a:gd name="T93" fmla="*/ 2147483647 h 395"/>
                <a:gd name="T94" fmla="*/ 2147483647 w 394"/>
                <a:gd name="T95" fmla="*/ 2147483647 h 395"/>
                <a:gd name="T96" fmla="*/ 2147483647 w 394"/>
                <a:gd name="T97" fmla="*/ 2147483647 h 395"/>
                <a:gd name="T98" fmla="*/ 2147483647 w 394"/>
                <a:gd name="T99" fmla="*/ 2147483647 h 395"/>
                <a:gd name="T100" fmla="*/ 2147483647 w 394"/>
                <a:gd name="T101" fmla="*/ 2147483647 h 395"/>
                <a:gd name="T102" fmla="*/ 2147483647 w 394"/>
                <a:gd name="T103" fmla="*/ 2090506762 h 395"/>
                <a:gd name="T104" fmla="*/ 2147483647 w 394"/>
                <a:gd name="T105" fmla="*/ 2147483647 h 395"/>
                <a:gd name="T106" fmla="*/ 2147483647 w 394"/>
                <a:gd name="T107" fmla="*/ 2147483647 h 395"/>
                <a:gd name="T108" fmla="*/ 2147483647 w 394"/>
                <a:gd name="T109" fmla="*/ 2147483647 h 395"/>
                <a:gd name="T110" fmla="*/ 2147483647 w 394"/>
                <a:gd name="T111" fmla="*/ 2147483647 h 395"/>
                <a:gd name="T112" fmla="*/ 2147483647 w 394"/>
                <a:gd name="T113" fmla="*/ 2147483647 h 395"/>
                <a:gd name="T114" fmla="*/ 2147483647 w 394"/>
                <a:gd name="T115" fmla="*/ 2147483647 h 395"/>
                <a:gd name="T116" fmla="*/ 2147483647 w 394"/>
                <a:gd name="T117" fmla="*/ 2147483647 h 39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94" h="395">
                  <a:moveTo>
                    <a:pt x="348" y="70"/>
                  </a:moveTo>
                  <a:cubicBezTo>
                    <a:pt x="345" y="67"/>
                    <a:pt x="340" y="66"/>
                    <a:pt x="337" y="69"/>
                  </a:cubicBezTo>
                  <a:cubicBezTo>
                    <a:pt x="333" y="72"/>
                    <a:pt x="333" y="77"/>
                    <a:pt x="336" y="81"/>
                  </a:cubicBezTo>
                  <a:cubicBezTo>
                    <a:pt x="362" y="112"/>
                    <a:pt x="378" y="153"/>
                    <a:pt x="378" y="198"/>
                  </a:cubicBezTo>
                  <a:cubicBezTo>
                    <a:pt x="378" y="248"/>
                    <a:pt x="358" y="293"/>
                    <a:pt x="325" y="326"/>
                  </a:cubicBezTo>
                  <a:cubicBezTo>
                    <a:pt x="292" y="359"/>
                    <a:pt x="247" y="379"/>
                    <a:pt x="197" y="379"/>
                  </a:cubicBezTo>
                  <a:cubicBezTo>
                    <a:pt x="147" y="379"/>
                    <a:pt x="102" y="359"/>
                    <a:pt x="69" y="326"/>
                  </a:cubicBezTo>
                  <a:cubicBezTo>
                    <a:pt x="36" y="293"/>
                    <a:pt x="16" y="248"/>
                    <a:pt x="16" y="198"/>
                  </a:cubicBezTo>
                  <a:cubicBezTo>
                    <a:pt x="16" y="147"/>
                    <a:pt x="36" y="102"/>
                    <a:pt x="69" y="69"/>
                  </a:cubicBezTo>
                  <a:cubicBezTo>
                    <a:pt x="102" y="37"/>
                    <a:pt x="147" y="16"/>
                    <a:pt x="197" y="16"/>
                  </a:cubicBezTo>
                  <a:cubicBezTo>
                    <a:pt x="242" y="16"/>
                    <a:pt x="282" y="32"/>
                    <a:pt x="314" y="59"/>
                  </a:cubicBezTo>
                  <a:cubicBezTo>
                    <a:pt x="317" y="62"/>
                    <a:pt x="322" y="61"/>
                    <a:pt x="325" y="58"/>
                  </a:cubicBezTo>
                  <a:cubicBezTo>
                    <a:pt x="328" y="55"/>
                    <a:pt x="328" y="50"/>
                    <a:pt x="324" y="47"/>
                  </a:cubicBezTo>
                  <a:cubicBezTo>
                    <a:pt x="324" y="47"/>
                    <a:pt x="324" y="47"/>
                    <a:pt x="324" y="47"/>
                  </a:cubicBezTo>
                  <a:cubicBezTo>
                    <a:pt x="290" y="18"/>
                    <a:pt x="245" y="0"/>
                    <a:pt x="197" y="0"/>
                  </a:cubicBezTo>
                  <a:cubicBezTo>
                    <a:pt x="88" y="0"/>
                    <a:pt x="0" y="89"/>
                    <a:pt x="0" y="198"/>
                  </a:cubicBezTo>
                  <a:cubicBezTo>
                    <a:pt x="0" y="307"/>
                    <a:pt x="88" y="395"/>
                    <a:pt x="197" y="395"/>
                  </a:cubicBezTo>
                  <a:cubicBezTo>
                    <a:pt x="306" y="395"/>
                    <a:pt x="394" y="307"/>
                    <a:pt x="394" y="198"/>
                  </a:cubicBezTo>
                  <a:cubicBezTo>
                    <a:pt x="394" y="149"/>
                    <a:pt x="377" y="105"/>
                    <a:pt x="348" y="70"/>
                  </a:cubicBezTo>
                  <a:close/>
                  <a:moveTo>
                    <a:pt x="327" y="103"/>
                  </a:moveTo>
                  <a:cubicBezTo>
                    <a:pt x="327" y="99"/>
                    <a:pt x="323" y="95"/>
                    <a:pt x="319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0" y="95"/>
                    <a:pt x="66" y="99"/>
                    <a:pt x="66" y="103"/>
                  </a:cubicBezTo>
                  <a:cubicBezTo>
                    <a:pt x="66" y="107"/>
                    <a:pt x="70" y="111"/>
                    <a:pt x="74" y="111"/>
                  </a:cubicBezTo>
                  <a:cubicBezTo>
                    <a:pt x="319" y="111"/>
                    <a:pt x="319" y="111"/>
                    <a:pt x="319" y="111"/>
                  </a:cubicBezTo>
                  <a:cubicBezTo>
                    <a:pt x="323" y="111"/>
                    <a:pt x="327" y="107"/>
                    <a:pt x="327" y="103"/>
                  </a:cubicBezTo>
                  <a:close/>
                  <a:moveTo>
                    <a:pt x="245" y="149"/>
                  </a:moveTo>
                  <a:cubicBezTo>
                    <a:pt x="239" y="149"/>
                    <a:pt x="234" y="154"/>
                    <a:pt x="234" y="159"/>
                  </a:cubicBezTo>
                  <a:cubicBezTo>
                    <a:pt x="234" y="236"/>
                    <a:pt x="234" y="236"/>
                    <a:pt x="234" y="236"/>
                  </a:cubicBezTo>
                  <a:cubicBezTo>
                    <a:pt x="234" y="242"/>
                    <a:pt x="239" y="246"/>
                    <a:pt x="245" y="246"/>
                  </a:cubicBezTo>
                  <a:cubicBezTo>
                    <a:pt x="282" y="246"/>
                    <a:pt x="282" y="246"/>
                    <a:pt x="282" y="246"/>
                  </a:cubicBezTo>
                  <a:cubicBezTo>
                    <a:pt x="288" y="246"/>
                    <a:pt x="292" y="242"/>
                    <a:pt x="292" y="236"/>
                  </a:cubicBezTo>
                  <a:cubicBezTo>
                    <a:pt x="292" y="159"/>
                    <a:pt x="292" y="159"/>
                    <a:pt x="292" y="159"/>
                  </a:cubicBezTo>
                  <a:cubicBezTo>
                    <a:pt x="292" y="154"/>
                    <a:pt x="288" y="149"/>
                    <a:pt x="282" y="149"/>
                  </a:cubicBezTo>
                  <a:lnTo>
                    <a:pt x="245" y="149"/>
                  </a:lnTo>
                  <a:close/>
                  <a:moveTo>
                    <a:pt x="284" y="210"/>
                  </a:moveTo>
                  <a:cubicBezTo>
                    <a:pt x="284" y="219"/>
                    <a:pt x="277" y="224"/>
                    <a:pt x="269" y="226"/>
                  </a:cubicBezTo>
                  <a:cubicBezTo>
                    <a:pt x="268" y="226"/>
                    <a:pt x="267" y="226"/>
                    <a:pt x="267" y="226"/>
                  </a:cubicBezTo>
                  <a:cubicBezTo>
                    <a:pt x="266" y="226"/>
                    <a:pt x="264" y="225"/>
                    <a:pt x="264" y="223"/>
                  </a:cubicBezTo>
                  <a:cubicBezTo>
                    <a:pt x="264" y="222"/>
                    <a:pt x="265" y="221"/>
                    <a:pt x="267" y="221"/>
                  </a:cubicBezTo>
                  <a:cubicBezTo>
                    <a:pt x="273" y="220"/>
                    <a:pt x="278" y="216"/>
                    <a:pt x="278" y="210"/>
                  </a:cubicBezTo>
                  <a:cubicBezTo>
                    <a:pt x="278" y="204"/>
                    <a:pt x="273" y="199"/>
                    <a:pt x="262" y="199"/>
                  </a:cubicBezTo>
                  <a:cubicBezTo>
                    <a:pt x="253" y="199"/>
                    <a:pt x="248" y="204"/>
                    <a:pt x="248" y="210"/>
                  </a:cubicBezTo>
                  <a:cubicBezTo>
                    <a:pt x="248" y="217"/>
                    <a:pt x="253" y="220"/>
                    <a:pt x="260" y="221"/>
                  </a:cubicBezTo>
                  <a:cubicBezTo>
                    <a:pt x="261" y="221"/>
                    <a:pt x="262" y="222"/>
                    <a:pt x="262" y="223"/>
                  </a:cubicBezTo>
                  <a:cubicBezTo>
                    <a:pt x="262" y="225"/>
                    <a:pt x="261" y="226"/>
                    <a:pt x="259" y="226"/>
                  </a:cubicBezTo>
                  <a:cubicBezTo>
                    <a:pt x="259" y="226"/>
                    <a:pt x="258" y="226"/>
                    <a:pt x="258" y="226"/>
                  </a:cubicBezTo>
                  <a:cubicBezTo>
                    <a:pt x="249" y="224"/>
                    <a:pt x="242" y="219"/>
                    <a:pt x="242" y="210"/>
                  </a:cubicBezTo>
                  <a:cubicBezTo>
                    <a:pt x="242" y="203"/>
                    <a:pt x="247" y="198"/>
                    <a:pt x="253" y="196"/>
                  </a:cubicBezTo>
                  <a:cubicBezTo>
                    <a:pt x="253" y="196"/>
                    <a:pt x="253" y="196"/>
                    <a:pt x="253" y="196"/>
                  </a:cubicBezTo>
                  <a:cubicBezTo>
                    <a:pt x="247" y="195"/>
                    <a:pt x="244" y="191"/>
                    <a:pt x="244" y="184"/>
                  </a:cubicBezTo>
                  <a:cubicBezTo>
                    <a:pt x="244" y="176"/>
                    <a:pt x="248" y="171"/>
                    <a:pt x="258" y="169"/>
                  </a:cubicBezTo>
                  <a:cubicBezTo>
                    <a:pt x="258" y="169"/>
                    <a:pt x="259" y="169"/>
                    <a:pt x="259" y="169"/>
                  </a:cubicBezTo>
                  <a:cubicBezTo>
                    <a:pt x="261" y="169"/>
                    <a:pt x="262" y="170"/>
                    <a:pt x="262" y="172"/>
                  </a:cubicBezTo>
                  <a:cubicBezTo>
                    <a:pt x="262" y="173"/>
                    <a:pt x="261" y="174"/>
                    <a:pt x="260" y="174"/>
                  </a:cubicBezTo>
                  <a:cubicBezTo>
                    <a:pt x="253" y="175"/>
                    <a:pt x="249" y="178"/>
                    <a:pt x="249" y="184"/>
                  </a:cubicBezTo>
                  <a:cubicBezTo>
                    <a:pt x="249" y="190"/>
                    <a:pt x="254" y="194"/>
                    <a:pt x="264" y="194"/>
                  </a:cubicBezTo>
                  <a:cubicBezTo>
                    <a:pt x="271" y="194"/>
                    <a:pt x="277" y="190"/>
                    <a:pt x="277" y="184"/>
                  </a:cubicBezTo>
                  <a:cubicBezTo>
                    <a:pt x="277" y="178"/>
                    <a:pt x="273" y="175"/>
                    <a:pt x="267" y="174"/>
                  </a:cubicBezTo>
                  <a:cubicBezTo>
                    <a:pt x="265" y="174"/>
                    <a:pt x="264" y="173"/>
                    <a:pt x="264" y="172"/>
                  </a:cubicBezTo>
                  <a:cubicBezTo>
                    <a:pt x="264" y="170"/>
                    <a:pt x="266" y="169"/>
                    <a:pt x="267" y="169"/>
                  </a:cubicBezTo>
                  <a:cubicBezTo>
                    <a:pt x="267" y="169"/>
                    <a:pt x="268" y="169"/>
                    <a:pt x="269" y="169"/>
                  </a:cubicBezTo>
                  <a:cubicBezTo>
                    <a:pt x="278" y="171"/>
                    <a:pt x="282" y="177"/>
                    <a:pt x="282" y="184"/>
                  </a:cubicBezTo>
                  <a:cubicBezTo>
                    <a:pt x="282" y="190"/>
                    <a:pt x="279" y="194"/>
                    <a:pt x="274" y="196"/>
                  </a:cubicBezTo>
                  <a:cubicBezTo>
                    <a:pt x="274" y="196"/>
                    <a:pt x="274" y="196"/>
                    <a:pt x="274" y="196"/>
                  </a:cubicBezTo>
                  <a:cubicBezTo>
                    <a:pt x="279" y="198"/>
                    <a:pt x="283" y="203"/>
                    <a:pt x="284" y="210"/>
                  </a:cubicBezTo>
                  <a:close/>
                  <a:moveTo>
                    <a:pt x="113" y="149"/>
                  </a:moveTo>
                  <a:cubicBezTo>
                    <a:pt x="107" y="149"/>
                    <a:pt x="102" y="154"/>
                    <a:pt x="102" y="159"/>
                  </a:cubicBezTo>
                  <a:cubicBezTo>
                    <a:pt x="102" y="236"/>
                    <a:pt x="102" y="236"/>
                    <a:pt x="102" y="236"/>
                  </a:cubicBezTo>
                  <a:cubicBezTo>
                    <a:pt x="102" y="242"/>
                    <a:pt x="107" y="246"/>
                    <a:pt x="113" y="246"/>
                  </a:cubicBezTo>
                  <a:cubicBezTo>
                    <a:pt x="150" y="246"/>
                    <a:pt x="150" y="246"/>
                    <a:pt x="150" y="246"/>
                  </a:cubicBezTo>
                  <a:cubicBezTo>
                    <a:pt x="156" y="246"/>
                    <a:pt x="161" y="242"/>
                    <a:pt x="161" y="236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61" y="154"/>
                    <a:pt x="156" y="149"/>
                    <a:pt x="150" y="149"/>
                  </a:cubicBezTo>
                  <a:lnTo>
                    <a:pt x="113" y="149"/>
                  </a:lnTo>
                  <a:close/>
                  <a:moveTo>
                    <a:pt x="116" y="226"/>
                  </a:moveTo>
                  <a:cubicBezTo>
                    <a:pt x="114" y="226"/>
                    <a:pt x="113" y="225"/>
                    <a:pt x="113" y="223"/>
                  </a:cubicBezTo>
                  <a:cubicBezTo>
                    <a:pt x="113" y="222"/>
                    <a:pt x="114" y="220"/>
                    <a:pt x="116" y="220"/>
                  </a:cubicBezTo>
                  <a:cubicBezTo>
                    <a:pt x="133" y="221"/>
                    <a:pt x="144" y="215"/>
                    <a:pt x="144" y="204"/>
                  </a:cubicBezTo>
                  <a:cubicBezTo>
                    <a:pt x="144" y="198"/>
                    <a:pt x="140" y="194"/>
                    <a:pt x="133" y="194"/>
                  </a:cubicBezTo>
                  <a:cubicBezTo>
                    <a:pt x="126" y="194"/>
                    <a:pt x="122" y="196"/>
                    <a:pt x="120" y="198"/>
                  </a:cubicBezTo>
                  <a:cubicBezTo>
                    <a:pt x="116" y="199"/>
                    <a:pt x="115" y="197"/>
                    <a:pt x="115" y="195"/>
                  </a:cubicBezTo>
                  <a:cubicBezTo>
                    <a:pt x="115" y="174"/>
                    <a:pt x="115" y="174"/>
                    <a:pt x="115" y="174"/>
                  </a:cubicBezTo>
                  <a:cubicBezTo>
                    <a:pt x="115" y="171"/>
                    <a:pt x="117" y="170"/>
                    <a:pt x="120" y="170"/>
                  </a:cubicBezTo>
                  <a:cubicBezTo>
                    <a:pt x="144" y="169"/>
                    <a:pt x="144" y="169"/>
                    <a:pt x="144" y="169"/>
                  </a:cubicBezTo>
                  <a:cubicBezTo>
                    <a:pt x="145" y="169"/>
                    <a:pt x="147" y="171"/>
                    <a:pt x="147" y="172"/>
                  </a:cubicBezTo>
                  <a:cubicBezTo>
                    <a:pt x="147" y="174"/>
                    <a:pt x="145" y="175"/>
                    <a:pt x="144" y="175"/>
                  </a:cubicBezTo>
                  <a:cubicBezTo>
                    <a:pt x="120" y="175"/>
                    <a:pt x="120" y="175"/>
                    <a:pt x="120" y="175"/>
                  </a:cubicBezTo>
                  <a:cubicBezTo>
                    <a:pt x="120" y="192"/>
                    <a:pt x="120" y="192"/>
                    <a:pt x="120" y="192"/>
                  </a:cubicBezTo>
                  <a:cubicBezTo>
                    <a:pt x="123" y="190"/>
                    <a:pt x="127" y="189"/>
                    <a:pt x="133" y="189"/>
                  </a:cubicBezTo>
                  <a:cubicBezTo>
                    <a:pt x="143" y="189"/>
                    <a:pt x="150" y="195"/>
                    <a:pt x="150" y="204"/>
                  </a:cubicBezTo>
                  <a:cubicBezTo>
                    <a:pt x="150" y="218"/>
                    <a:pt x="137" y="227"/>
                    <a:pt x="116" y="226"/>
                  </a:cubicBezTo>
                  <a:close/>
                  <a:moveTo>
                    <a:pt x="74" y="300"/>
                  </a:moveTo>
                  <a:cubicBezTo>
                    <a:pt x="319" y="300"/>
                    <a:pt x="319" y="300"/>
                    <a:pt x="319" y="300"/>
                  </a:cubicBezTo>
                  <a:cubicBezTo>
                    <a:pt x="323" y="300"/>
                    <a:pt x="327" y="297"/>
                    <a:pt x="327" y="292"/>
                  </a:cubicBezTo>
                  <a:cubicBezTo>
                    <a:pt x="327" y="288"/>
                    <a:pt x="323" y="284"/>
                    <a:pt x="319" y="284"/>
                  </a:cubicBezTo>
                  <a:cubicBezTo>
                    <a:pt x="74" y="284"/>
                    <a:pt x="74" y="284"/>
                    <a:pt x="74" y="284"/>
                  </a:cubicBezTo>
                  <a:cubicBezTo>
                    <a:pt x="70" y="284"/>
                    <a:pt x="66" y="288"/>
                    <a:pt x="66" y="292"/>
                  </a:cubicBezTo>
                  <a:cubicBezTo>
                    <a:pt x="66" y="297"/>
                    <a:pt x="70" y="300"/>
                    <a:pt x="74" y="300"/>
                  </a:cubicBezTo>
                  <a:close/>
                  <a:moveTo>
                    <a:pt x="37" y="159"/>
                  </a:moveTo>
                  <a:cubicBezTo>
                    <a:pt x="37" y="236"/>
                    <a:pt x="37" y="236"/>
                    <a:pt x="37" y="236"/>
                  </a:cubicBezTo>
                  <a:cubicBezTo>
                    <a:pt x="37" y="242"/>
                    <a:pt x="41" y="246"/>
                    <a:pt x="47" y="246"/>
                  </a:cubicBezTo>
                  <a:cubicBezTo>
                    <a:pt x="84" y="246"/>
                    <a:pt x="84" y="246"/>
                    <a:pt x="84" y="246"/>
                  </a:cubicBezTo>
                  <a:cubicBezTo>
                    <a:pt x="90" y="246"/>
                    <a:pt x="95" y="242"/>
                    <a:pt x="95" y="236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5" y="154"/>
                    <a:pt x="90" y="149"/>
                    <a:pt x="84" y="149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1" y="149"/>
                    <a:pt x="37" y="154"/>
                    <a:pt x="37" y="159"/>
                  </a:cubicBezTo>
                  <a:close/>
                  <a:moveTo>
                    <a:pt x="65" y="175"/>
                  </a:moveTo>
                  <a:cubicBezTo>
                    <a:pt x="59" y="175"/>
                    <a:pt x="55" y="177"/>
                    <a:pt x="53" y="181"/>
                  </a:cubicBezTo>
                  <a:cubicBezTo>
                    <a:pt x="53" y="181"/>
                    <a:pt x="52" y="182"/>
                    <a:pt x="51" y="182"/>
                  </a:cubicBezTo>
                  <a:cubicBezTo>
                    <a:pt x="50" y="182"/>
                    <a:pt x="48" y="181"/>
                    <a:pt x="48" y="180"/>
                  </a:cubicBezTo>
                  <a:cubicBezTo>
                    <a:pt x="47" y="179"/>
                    <a:pt x="48" y="178"/>
                    <a:pt x="48" y="178"/>
                  </a:cubicBezTo>
                  <a:cubicBezTo>
                    <a:pt x="51" y="174"/>
                    <a:pt x="56" y="169"/>
                    <a:pt x="65" y="169"/>
                  </a:cubicBezTo>
                  <a:cubicBezTo>
                    <a:pt x="77" y="169"/>
                    <a:pt x="83" y="176"/>
                    <a:pt x="83" y="184"/>
                  </a:cubicBezTo>
                  <a:cubicBezTo>
                    <a:pt x="83" y="193"/>
                    <a:pt x="78" y="197"/>
                    <a:pt x="65" y="206"/>
                  </a:cubicBezTo>
                  <a:cubicBezTo>
                    <a:pt x="57" y="212"/>
                    <a:pt x="53" y="216"/>
                    <a:pt x="53" y="220"/>
                  </a:cubicBezTo>
                  <a:cubicBezTo>
                    <a:pt x="81" y="220"/>
                    <a:pt x="81" y="220"/>
                    <a:pt x="81" y="220"/>
                  </a:cubicBezTo>
                  <a:cubicBezTo>
                    <a:pt x="83" y="220"/>
                    <a:pt x="84" y="222"/>
                    <a:pt x="84" y="223"/>
                  </a:cubicBezTo>
                  <a:cubicBezTo>
                    <a:pt x="84" y="225"/>
                    <a:pt x="83" y="226"/>
                    <a:pt x="81" y="226"/>
                  </a:cubicBezTo>
                  <a:cubicBezTo>
                    <a:pt x="52" y="226"/>
                    <a:pt x="52" y="226"/>
                    <a:pt x="52" y="226"/>
                  </a:cubicBezTo>
                  <a:cubicBezTo>
                    <a:pt x="49" y="226"/>
                    <a:pt x="48" y="224"/>
                    <a:pt x="48" y="222"/>
                  </a:cubicBezTo>
                  <a:cubicBezTo>
                    <a:pt x="48" y="215"/>
                    <a:pt x="51" y="209"/>
                    <a:pt x="60" y="203"/>
                  </a:cubicBezTo>
                  <a:cubicBezTo>
                    <a:pt x="73" y="194"/>
                    <a:pt x="77" y="191"/>
                    <a:pt x="77" y="184"/>
                  </a:cubicBezTo>
                  <a:cubicBezTo>
                    <a:pt x="77" y="180"/>
                    <a:pt x="74" y="175"/>
                    <a:pt x="65" y="175"/>
                  </a:cubicBezTo>
                  <a:close/>
                  <a:moveTo>
                    <a:pt x="179" y="149"/>
                  </a:moveTo>
                  <a:cubicBezTo>
                    <a:pt x="173" y="149"/>
                    <a:pt x="168" y="154"/>
                    <a:pt x="168" y="159"/>
                  </a:cubicBezTo>
                  <a:cubicBezTo>
                    <a:pt x="168" y="236"/>
                    <a:pt x="168" y="236"/>
                    <a:pt x="168" y="236"/>
                  </a:cubicBezTo>
                  <a:cubicBezTo>
                    <a:pt x="168" y="242"/>
                    <a:pt x="173" y="246"/>
                    <a:pt x="179" y="246"/>
                  </a:cubicBezTo>
                  <a:cubicBezTo>
                    <a:pt x="216" y="246"/>
                    <a:pt x="216" y="246"/>
                    <a:pt x="216" y="246"/>
                  </a:cubicBezTo>
                  <a:cubicBezTo>
                    <a:pt x="222" y="246"/>
                    <a:pt x="226" y="242"/>
                    <a:pt x="226" y="236"/>
                  </a:cubicBezTo>
                  <a:cubicBezTo>
                    <a:pt x="226" y="159"/>
                    <a:pt x="226" y="159"/>
                    <a:pt x="226" y="159"/>
                  </a:cubicBezTo>
                  <a:cubicBezTo>
                    <a:pt x="226" y="154"/>
                    <a:pt x="222" y="149"/>
                    <a:pt x="216" y="149"/>
                  </a:cubicBezTo>
                  <a:lnTo>
                    <a:pt x="179" y="149"/>
                  </a:lnTo>
                  <a:close/>
                  <a:moveTo>
                    <a:pt x="182" y="226"/>
                  </a:moveTo>
                  <a:cubicBezTo>
                    <a:pt x="180" y="226"/>
                    <a:pt x="179" y="225"/>
                    <a:pt x="179" y="223"/>
                  </a:cubicBezTo>
                  <a:cubicBezTo>
                    <a:pt x="179" y="221"/>
                    <a:pt x="180" y="220"/>
                    <a:pt x="182" y="220"/>
                  </a:cubicBezTo>
                  <a:cubicBezTo>
                    <a:pt x="199" y="221"/>
                    <a:pt x="210" y="216"/>
                    <a:pt x="210" y="205"/>
                  </a:cubicBezTo>
                  <a:cubicBezTo>
                    <a:pt x="210" y="199"/>
                    <a:pt x="205" y="195"/>
                    <a:pt x="198" y="195"/>
                  </a:cubicBezTo>
                  <a:cubicBezTo>
                    <a:pt x="195" y="195"/>
                    <a:pt x="194" y="196"/>
                    <a:pt x="193" y="196"/>
                  </a:cubicBezTo>
                  <a:cubicBezTo>
                    <a:pt x="191" y="196"/>
                    <a:pt x="190" y="194"/>
                    <a:pt x="190" y="193"/>
                  </a:cubicBezTo>
                  <a:cubicBezTo>
                    <a:pt x="190" y="192"/>
                    <a:pt x="190" y="192"/>
                    <a:pt x="191" y="191"/>
                  </a:cubicBezTo>
                  <a:cubicBezTo>
                    <a:pt x="205" y="175"/>
                    <a:pt x="205" y="175"/>
                    <a:pt x="205" y="175"/>
                  </a:cubicBezTo>
                  <a:cubicBezTo>
                    <a:pt x="182" y="175"/>
                    <a:pt x="182" y="175"/>
                    <a:pt x="182" y="175"/>
                  </a:cubicBezTo>
                  <a:cubicBezTo>
                    <a:pt x="180" y="175"/>
                    <a:pt x="179" y="174"/>
                    <a:pt x="179" y="172"/>
                  </a:cubicBezTo>
                  <a:cubicBezTo>
                    <a:pt x="179" y="171"/>
                    <a:pt x="180" y="169"/>
                    <a:pt x="182" y="169"/>
                  </a:cubicBezTo>
                  <a:cubicBezTo>
                    <a:pt x="208" y="169"/>
                    <a:pt x="208" y="169"/>
                    <a:pt x="208" y="169"/>
                  </a:cubicBezTo>
                  <a:cubicBezTo>
                    <a:pt x="210" y="169"/>
                    <a:pt x="212" y="171"/>
                    <a:pt x="212" y="174"/>
                  </a:cubicBezTo>
                  <a:cubicBezTo>
                    <a:pt x="212" y="174"/>
                    <a:pt x="212" y="175"/>
                    <a:pt x="211" y="176"/>
                  </a:cubicBezTo>
                  <a:cubicBezTo>
                    <a:pt x="199" y="190"/>
                    <a:pt x="199" y="190"/>
                    <a:pt x="199" y="190"/>
                  </a:cubicBezTo>
                  <a:cubicBezTo>
                    <a:pt x="208" y="190"/>
                    <a:pt x="216" y="196"/>
                    <a:pt x="216" y="205"/>
                  </a:cubicBezTo>
                  <a:cubicBezTo>
                    <a:pt x="216" y="219"/>
                    <a:pt x="203" y="227"/>
                    <a:pt x="182" y="226"/>
                  </a:cubicBezTo>
                  <a:close/>
                  <a:moveTo>
                    <a:pt x="358" y="236"/>
                  </a:moveTo>
                  <a:cubicBezTo>
                    <a:pt x="358" y="159"/>
                    <a:pt x="358" y="159"/>
                    <a:pt x="358" y="159"/>
                  </a:cubicBezTo>
                  <a:cubicBezTo>
                    <a:pt x="358" y="154"/>
                    <a:pt x="353" y="149"/>
                    <a:pt x="348" y="149"/>
                  </a:cubicBezTo>
                  <a:cubicBezTo>
                    <a:pt x="310" y="149"/>
                    <a:pt x="310" y="149"/>
                    <a:pt x="310" y="149"/>
                  </a:cubicBezTo>
                  <a:cubicBezTo>
                    <a:pt x="305" y="149"/>
                    <a:pt x="300" y="154"/>
                    <a:pt x="300" y="159"/>
                  </a:cubicBezTo>
                  <a:cubicBezTo>
                    <a:pt x="300" y="236"/>
                    <a:pt x="300" y="236"/>
                    <a:pt x="300" y="236"/>
                  </a:cubicBezTo>
                  <a:cubicBezTo>
                    <a:pt x="300" y="242"/>
                    <a:pt x="305" y="246"/>
                    <a:pt x="310" y="246"/>
                  </a:cubicBezTo>
                  <a:cubicBezTo>
                    <a:pt x="348" y="246"/>
                    <a:pt x="348" y="246"/>
                    <a:pt x="348" y="246"/>
                  </a:cubicBezTo>
                  <a:cubicBezTo>
                    <a:pt x="353" y="246"/>
                    <a:pt x="358" y="242"/>
                    <a:pt x="358" y="236"/>
                  </a:cubicBezTo>
                  <a:close/>
                  <a:moveTo>
                    <a:pt x="315" y="226"/>
                  </a:moveTo>
                  <a:cubicBezTo>
                    <a:pt x="314" y="226"/>
                    <a:pt x="313" y="225"/>
                    <a:pt x="312" y="224"/>
                  </a:cubicBezTo>
                  <a:cubicBezTo>
                    <a:pt x="312" y="222"/>
                    <a:pt x="314" y="221"/>
                    <a:pt x="315" y="221"/>
                  </a:cubicBezTo>
                  <a:cubicBezTo>
                    <a:pt x="334" y="221"/>
                    <a:pt x="343" y="216"/>
                    <a:pt x="343" y="197"/>
                  </a:cubicBezTo>
                  <a:cubicBezTo>
                    <a:pt x="343" y="194"/>
                    <a:pt x="343" y="191"/>
                    <a:pt x="343" y="189"/>
                  </a:cubicBezTo>
                  <a:cubicBezTo>
                    <a:pt x="342" y="179"/>
                    <a:pt x="338" y="174"/>
                    <a:pt x="328" y="174"/>
                  </a:cubicBezTo>
                  <a:cubicBezTo>
                    <a:pt x="319" y="174"/>
                    <a:pt x="315" y="179"/>
                    <a:pt x="315" y="187"/>
                  </a:cubicBezTo>
                  <a:cubicBezTo>
                    <a:pt x="315" y="196"/>
                    <a:pt x="318" y="200"/>
                    <a:pt x="328" y="200"/>
                  </a:cubicBezTo>
                  <a:cubicBezTo>
                    <a:pt x="330" y="200"/>
                    <a:pt x="332" y="199"/>
                    <a:pt x="336" y="198"/>
                  </a:cubicBezTo>
                  <a:cubicBezTo>
                    <a:pt x="338" y="198"/>
                    <a:pt x="339" y="199"/>
                    <a:pt x="339" y="200"/>
                  </a:cubicBezTo>
                  <a:cubicBezTo>
                    <a:pt x="340" y="202"/>
                    <a:pt x="339" y="203"/>
                    <a:pt x="337" y="204"/>
                  </a:cubicBezTo>
                  <a:cubicBezTo>
                    <a:pt x="334" y="204"/>
                    <a:pt x="332" y="205"/>
                    <a:pt x="328" y="205"/>
                  </a:cubicBezTo>
                  <a:cubicBezTo>
                    <a:pt x="316" y="205"/>
                    <a:pt x="309" y="199"/>
                    <a:pt x="309" y="188"/>
                  </a:cubicBezTo>
                  <a:cubicBezTo>
                    <a:pt x="309" y="178"/>
                    <a:pt x="316" y="169"/>
                    <a:pt x="328" y="169"/>
                  </a:cubicBezTo>
                  <a:cubicBezTo>
                    <a:pt x="341" y="169"/>
                    <a:pt x="348" y="176"/>
                    <a:pt x="349" y="189"/>
                  </a:cubicBezTo>
                  <a:cubicBezTo>
                    <a:pt x="349" y="191"/>
                    <a:pt x="349" y="193"/>
                    <a:pt x="349" y="197"/>
                  </a:cubicBezTo>
                  <a:cubicBezTo>
                    <a:pt x="348" y="219"/>
                    <a:pt x="337" y="226"/>
                    <a:pt x="315" y="2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84741" y="4042186"/>
            <a:ext cx="2145719" cy="1891743"/>
            <a:chOff x="3156292" y="4042185"/>
            <a:chExt cx="2860958" cy="1891743"/>
          </a:xfrm>
        </p:grpSpPr>
        <p:grpSp>
          <p:nvGrpSpPr>
            <p:cNvPr id="4" name="Group 3"/>
            <p:cNvGrpSpPr/>
            <p:nvPr/>
          </p:nvGrpSpPr>
          <p:grpSpPr>
            <a:xfrm>
              <a:off x="3156292" y="4042185"/>
              <a:ext cx="2860958" cy="1891743"/>
              <a:chOff x="6198223" y="4282715"/>
              <a:chExt cx="2860958" cy="1891743"/>
            </a:xfrm>
          </p:grpSpPr>
          <p:sp>
            <p:nvSpPr>
              <p:cNvPr id="68" name="Rounded Rectangle 67"/>
              <p:cNvSpPr/>
              <p:nvPr/>
            </p:nvSpPr>
            <p:spPr bwMode="auto">
              <a:xfrm>
                <a:off x="6198223" y="4282715"/>
                <a:ext cx="2860958" cy="1891743"/>
              </a:xfrm>
              <a:prstGeom prst="roundRect">
                <a:avLst>
                  <a:gd name="adj" fmla="val 8979"/>
                </a:avLst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txBody>
              <a:bodyPr wrap="none" lIns="72000" rIns="72000"/>
              <a:lstStyle/>
              <a:p>
                <a:pPr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69" name="TextBox 3"/>
              <p:cNvSpPr txBox="1">
                <a:spLocks noChangeArrowheads="1"/>
              </p:cNvSpPr>
              <p:nvPr/>
            </p:nvSpPr>
            <p:spPr bwMode="auto">
              <a:xfrm>
                <a:off x="6320994" y="4310591"/>
                <a:ext cx="2615417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hu-HU" sz="1300" b="1" dirty="0" smtClean="0"/>
                  <a:t>Rádió és hálózat</a:t>
                </a:r>
                <a:endParaRPr lang="en-US" sz="1300" b="1" dirty="0"/>
              </a:p>
            </p:txBody>
          </p:sp>
          <p:pic>
            <p:nvPicPr>
              <p:cNvPr id="70" name="Picture 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4437" y="5362492"/>
                <a:ext cx="1791612" cy="663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52700E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9" name="TextBox 21"/>
            <p:cNvSpPr txBox="1">
              <a:spLocks noChangeArrowheads="1"/>
            </p:cNvSpPr>
            <p:nvPr/>
          </p:nvSpPr>
          <p:spPr bwMode="auto">
            <a:xfrm>
              <a:off x="3159395" y="4391972"/>
              <a:ext cx="28495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r>
                <a:rPr lang="hu-HU" sz="1000" i="1" dirty="0" smtClean="0"/>
                <a:t>Bázisállomások bekötése ugyanabban a sávban, mint a rádió</a:t>
              </a:r>
              <a:endParaRPr lang="en-US" sz="1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745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ChapterSlide_Normal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7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787651"/>
              </p:ext>
            </p:extLst>
          </p:nvPr>
        </p:nvGraphicFramePr>
        <p:xfrm>
          <a:off x="396875" y="1235448"/>
          <a:ext cx="8351841" cy="374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947"/>
                <a:gridCol w="1093444"/>
                <a:gridCol w="1196114"/>
                <a:gridCol w="2167343"/>
                <a:gridCol w="1598601"/>
                <a:gridCol w="1804392"/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Név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Spektum</a:t>
                      </a:r>
                      <a:r>
                        <a:rPr lang="hu-HU" sz="1200" baseline="0" dirty="0" smtClean="0"/>
                        <a:t> </a:t>
                      </a:r>
                      <a:r>
                        <a:rPr lang="en-US" sz="1200" baseline="0" dirty="0" smtClean="0"/>
                        <a:t>[MHz]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Rádiós</a:t>
                      </a:r>
                      <a:r>
                        <a:rPr lang="hu-HU" sz="1200" baseline="0" dirty="0" smtClean="0"/>
                        <a:t> Technológia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Fő új szolgáltatás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Első</a:t>
                      </a:r>
                      <a:r>
                        <a:rPr lang="hu-HU" sz="1200" baseline="0" dirty="0" smtClean="0"/>
                        <a:t> kereskedemi hálózatok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1G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NMT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450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Analóg, frekvenciaosztásos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Telefon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1981</a:t>
                      </a:r>
                      <a:r>
                        <a:rPr lang="en-US" sz="1200" dirty="0" smtClean="0"/>
                        <a:t> Norv</a:t>
                      </a:r>
                      <a:r>
                        <a:rPr lang="hu-HU" sz="1200" dirty="0" smtClean="0"/>
                        <a:t>égia</a:t>
                      </a:r>
                      <a:r>
                        <a:rPr lang="hu-HU" sz="1200" baseline="0" dirty="0" smtClean="0"/>
                        <a:t> Svédország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hu-HU" sz="1200" dirty="0" smtClean="0"/>
                        <a:t>2G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GSM</a:t>
                      </a:r>
                      <a:endParaRPr lang="en-US" sz="12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hu-HU" sz="1200" dirty="0" smtClean="0"/>
                        <a:t>900,</a:t>
                      </a:r>
                      <a:r>
                        <a:rPr lang="hu-HU" sz="1200" baseline="0" dirty="0" smtClean="0"/>
                        <a:t> 1800</a:t>
                      </a:r>
                      <a:endParaRPr lang="en-US" sz="12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hu-HU" sz="1200" dirty="0" smtClean="0"/>
                        <a:t>Digiális, időosztásos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SMS, </a:t>
                      </a:r>
                      <a:r>
                        <a:rPr lang="hu-HU" sz="1200" baseline="0" dirty="0" smtClean="0"/>
                        <a:t>roaming, vonalkapcsolt adat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1991 Finnország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GPRS</a:t>
                      </a:r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Csomagkapcsolt adat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2000, sokfele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EDGE</a:t>
                      </a:r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Gyorsabb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adat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2003, USA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hu-HU" sz="1200" dirty="0" smtClean="0"/>
                        <a:t>3G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UMTS</a:t>
                      </a:r>
                      <a:endParaRPr lang="en-US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hu-HU" sz="1200" dirty="0" smtClean="0"/>
                        <a:t>Tipikusan</a:t>
                      </a:r>
                      <a:br>
                        <a:rPr lang="hu-HU" sz="1200" dirty="0" smtClean="0"/>
                      </a:br>
                      <a:r>
                        <a:rPr lang="hu-HU" sz="1200" dirty="0" smtClean="0"/>
                        <a:t>850-900,</a:t>
                      </a:r>
                    </a:p>
                    <a:p>
                      <a:r>
                        <a:rPr lang="hu-HU" sz="1200" dirty="0" smtClean="0"/>
                        <a:t>1900-2100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Szórt spektrumú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Videotelefon,</a:t>
                      </a:r>
                      <a:r>
                        <a:rPr lang="hu-HU" sz="1200" baseline="0" dirty="0" smtClean="0"/>
                        <a:t> gyors adat</a:t>
                      </a:r>
                      <a:endParaRPr lang="hu-H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2001 Japán</a:t>
                      </a:r>
                      <a:endParaRPr lang="en-US" sz="1200" dirty="0"/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100" dirty="0" smtClean="0"/>
                        <a:t>HSPA</a:t>
                      </a:r>
                      <a:endParaRPr lang="en-US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100" dirty="0" smtClean="0"/>
                        <a:t>Időosztásos, MIMO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100" dirty="0" smtClean="0"/>
                        <a:t>Csomagkapcsolt adat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~2005</a:t>
                      </a:r>
                      <a:endParaRPr lang="en-US" sz="11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4G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LTE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700-2600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OFDM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2009 Oslo Stockholm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5G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LTE++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6GHz+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OFDM, nyalábformázás, masszív MIMO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2018?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Generációs áttekintés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7511" y="5268049"/>
            <a:ext cx="3911648" cy="120032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/>
              <a:t>NMT = </a:t>
            </a:r>
            <a:r>
              <a:rPr lang="hu-HU" sz="1200" dirty="0" smtClean="0"/>
              <a:t>Nordic Mobile Telephony</a:t>
            </a:r>
          </a:p>
          <a:p>
            <a:pPr>
              <a:spcBef>
                <a:spcPts val="0"/>
              </a:spcBef>
            </a:pPr>
            <a:r>
              <a:rPr lang="hu-HU" sz="1200" dirty="0" smtClean="0"/>
              <a:t>GSM </a:t>
            </a:r>
            <a:r>
              <a:rPr lang="en-US" sz="1200" dirty="0" smtClean="0"/>
              <a:t> = </a:t>
            </a:r>
            <a:r>
              <a:rPr lang="hu-HU" sz="1200" dirty="0" smtClean="0"/>
              <a:t>Group Special Mobil</a:t>
            </a:r>
          </a:p>
          <a:p>
            <a:pPr>
              <a:spcBef>
                <a:spcPts val="0"/>
              </a:spcBef>
            </a:pPr>
            <a:r>
              <a:rPr lang="hu-HU" sz="1200" dirty="0" smtClean="0"/>
              <a:t>GPRS </a:t>
            </a:r>
            <a:r>
              <a:rPr lang="en-US" sz="1200" dirty="0" smtClean="0"/>
              <a:t>= Generic Packet Radio Service =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	</a:t>
            </a:r>
            <a:r>
              <a:rPr lang="hu-HU" sz="1200" dirty="0" smtClean="0"/>
              <a:t>Általános csomagkapcsolt rádió</a:t>
            </a:r>
            <a:endParaRPr lang="en-US" sz="1200" dirty="0" smtClean="0"/>
          </a:p>
          <a:p>
            <a:pPr>
              <a:spcBef>
                <a:spcPts val="0"/>
              </a:spcBef>
            </a:pPr>
            <a:r>
              <a:rPr lang="en-US" sz="1200" dirty="0" smtClean="0"/>
              <a:t>EDGE = Enhanced Data rates for GSM Evolution =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	</a:t>
            </a:r>
            <a:r>
              <a:rPr lang="en-US" sz="1200" dirty="0" err="1" smtClean="0"/>
              <a:t>Nagyobb</a:t>
            </a:r>
            <a:r>
              <a:rPr lang="en-US" sz="1200" dirty="0" smtClean="0"/>
              <a:t> </a:t>
            </a:r>
            <a:r>
              <a:rPr lang="en-US" sz="1200" dirty="0" err="1" smtClean="0"/>
              <a:t>sebess</a:t>
            </a:r>
            <a:r>
              <a:rPr lang="hu-HU" sz="1200" dirty="0" smtClean="0"/>
              <a:t>ég a GSM evolúciójához</a:t>
            </a:r>
            <a:endParaRPr lang="en-US" sz="1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71046" y="5268049"/>
            <a:ext cx="377058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/>
              <a:t>UMTS = Universal Mobile Telephony System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HSPA = High-Speed Packet Access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LTE = Long-Term Evolution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OFDM = Orthogonal Frequency Division Multiplexing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MIMO = Multiple-Input and Multiple-Output</a:t>
            </a:r>
          </a:p>
        </p:txBody>
      </p:sp>
    </p:spTree>
    <p:extLst>
      <p:ext uri="{BB962C8B-B14F-4D97-AF65-F5344CB8AC3E}">
        <p14:creationId xmlns:p14="http://schemas.microsoft.com/office/powerpoint/2010/main" val="35085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2931" y="1800000"/>
            <a:ext cx="8351839" cy="3852000"/>
          </a:xfrm>
        </p:spPr>
        <p:txBody>
          <a:bodyPr/>
          <a:lstStyle/>
          <a:p>
            <a:r>
              <a:rPr lang="hu-HU" dirty="0" smtClean="0"/>
              <a:t>Újdonságok</a:t>
            </a:r>
          </a:p>
          <a:p>
            <a:pPr lvl="1"/>
            <a:r>
              <a:rPr lang="hu-HU" dirty="0" smtClean="0"/>
              <a:t>Teljesen digitális beszédátvitel</a:t>
            </a:r>
          </a:p>
          <a:p>
            <a:pPr lvl="1"/>
            <a:r>
              <a:rPr lang="hu-HU" dirty="0" smtClean="0"/>
              <a:t>Tömörtés, stabilabb hangminőség, hatékonyabb spektrumhasználat</a:t>
            </a:r>
          </a:p>
          <a:p>
            <a:pPr lvl="1"/>
            <a:r>
              <a:rPr lang="hu-HU" dirty="0" smtClean="0"/>
              <a:t>SIM kártya és roaming lehetőség</a:t>
            </a:r>
          </a:p>
          <a:p>
            <a:pPr lvl="1"/>
            <a:r>
              <a:rPr lang="hu-HU" dirty="0" smtClean="0"/>
              <a:t>SMS, vonalkapcsolt adatkommunikáció (9.6 kbit/s)</a:t>
            </a:r>
          </a:p>
          <a:p>
            <a:endParaRPr lang="hu-HU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1991: GSM</a:t>
            </a:r>
            <a:endParaRPr lang="en-US" dirty="0"/>
          </a:p>
        </p:txBody>
      </p:sp>
      <p:pic>
        <p:nvPicPr>
          <p:cNvPr id="2050" name="Picture 2" descr="http://1.bp.blogspot.com/-SuAPjcEKVx4/UlgARdiDQbI/AAAAAAAABHo/Ak1DNP7toUQ/s200/ericsson_phon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69" y="1325084"/>
            <a:ext cx="19050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011764" y="5608580"/>
            <a:ext cx="428428" cy="2671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95250" h="38100"/>
          </a:sp3d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26164" y="5608580"/>
            <a:ext cx="428428" cy="2671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95250" h="38100"/>
          </a:sp3d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51042" y="5608580"/>
            <a:ext cx="428428" cy="2671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95250" h="38100"/>
          </a:sp3d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843038" y="4846960"/>
            <a:ext cx="594679" cy="37087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95250" h="38100"/>
          </a:sp3d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BSC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43038" y="4073237"/>
            <a:ext cx="594679" cy="370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95250" h="38100"/>
          </a:sp3d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dirty="0"/>
              <a:t>M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8899" y="5963665"/>
            <a:ext cx="3212739" cy="83099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spcBef>
                <a:spcPts val="0"/>
              </a:spcBef>
            </a:pPr>
            <a:r>
              <a:rPr lang="hu-HU" sz="1200" dirty="0" smtClean="0"/>
              <a:t>BS </a:t>
            </a:r>
            <a:r>
              <a:rPr lang="en-US" sz="1200" dirty="0" smtClean="0"/>
              <a:t>= Base Station = B</a:t>
            </a:r>
            <a:r>
              <a:rPr lang="hu-HU" sz="1200" dirty="0" smtClean="0"/>
              <a:t>ázisállomás</a:t>
            </a:r>
          </a:p>
          <a:p>
            <a:pPr>
              <a:spcBef>
                <a:spcPts val="0"/>
              </a:spcBef>
            </a:pPr>
            <a:r>
              <a:rPr lang="hu-HU" sz="1200" dirty="0" smtClean="0"/>
              <a:t>BSC </a:t>
            </a:r>
            <a:r>
              <a:rPr lang="en-US" sz="1200" dirty="0" smtClean="0"/>
              <a:t>= BS Controller = B</a:t>
            </a:r>
            <a:r>
              <a:rPr lang="hu-HU" sz="1200" dirty="0" smtClean="0"/>
              <a:t>ázisállomás-vezérlő</a:t>
            </a:r>
          </a:p>
          <a:p>
            <a:pPr>
              <a:spcBef>
                <a:spcPts val="0"/>
              </a:spcBef>
            </a:pPr>
            <a:r>
              <a:rPr lang="hu-HU" sz="1200" dirty="0" smtClean="0"/>
              <a:t>MSC</a:t>
            </a:r>
            <a:r>
              <a:rPr lang="en-US" sz="1200" dirty="0" smtClean="0"/>
              <a:t> = Mobile Switching Center 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	</a:t>
            </a:r>
            <a:r>
              <a:rPr lang="en-US" sz="1200" dirty="0" smtClean="0"/>
              <a:t>= Mobil </a:t>
            </a:r>
            <a:r>
              <a:rPr lang="en-US" sz="1200" dirty="0" err="1" smtClean="0"/>
              <a:t>telefonk</a:t>
            </a:r>
            <a:r>
              <a:rPr lang="hu-HU" sz="1200" dirty="0" smtClean="0"/>
              <a:t>özpont</a:t>
            </a:r>
            <a:endParaRPr lang="en-US" sz="1200" dirty="0"/>
          </a:p>
        </p:txBody>
      </p:sp>
      <p:cxnSp>
        <p:nvCxnSpPr>
          <p:cNvPr id="11" name="Straight Connector 10"/>
          <p:cNvCxnSpPr>
            <a:stCxn id="8" idx="2"/>
            <a:endCxn id="4" idx="0"/>
          </p:cNvCxnSpPr>
          <p:nvPr/>
        </p:nvCxnSpPr>
        <p:spPr bwMode="auto">
          <a:xfrm flipH="1">
            <a:off x="3225978" y="5217836"/>
            <a:ext cx="914400" cy="3907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8" idx="2"/>
            <a:endCxn id="6" idx="0"/>
          </p:cNvCxnSpPr>
          <p:nvPr/>
        </p:nvCxnSpPr>
        <p:spPr bwMode="auto">
          <a:xfrm>
            <a:off x="4140378" y="5217836"/>
            <a:ext cx="0" cy="3907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endCxn id="7" idx="0"/>
          </p:cNvCxnSpPr>
          <p:nvPr/>
        </p:nvCxnSpPr>
        <p:spPr bwMode="auto">
          <a:xfrm>
            <a:off x="4140378" y="5217836"/>
            <a:ext cx="824878" cy="3907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9" idx="2"/>
            <a:endCxn id="8" idx="0"/>
          </p:cNvCxnSpPr>
          <p:nvPr/>
        </p:nvCxnSpPr>
        <p:spPr bwMode="auto">
          <a:xfrm>
            <a:off x="4140378" y="4444113"/>
            <a:ext cx="0" cy="40284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9" idx="3"/>
          </p:cNvCxnSpPr>
          <p:nvPr/>
        </p:nvCxnSpPr>
        <p:spPr bwMode="auto">
          <a:xfrm>
            <a:off x="4437717" y="4258675"/>
            <a:ext cx="46039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3926164" y="6324754"/>
            <a:ext cx="428428" cy="2671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95250" h="38100"/>
          </a:sp3d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 bwMode="auto">
          <a:xfrm flipV="1">
            <a:off x="4140378" y="6029924"/>
            <a:ext cx="0" cy="2948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573023" y="5607787"/>
            <a:ext cx="1000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/>
              <a:t>n</a:t>
            </a:r>
            <a:r>
              <a:rPr lang="hu-HU" sz="1100" dirty="0" smtClean="0"/>
              <a:t>éhá</a:t>
            </a:r>
            <a:r>
              <a:rPr lang="en-US" sz="1100" dirty="0" err="1" smtClean="0"/>
              <a:t>ny</a:t>
            </a:r>
            <a:r>
              <a:rPr lang="en-US" sz="1100" dirty="0" smtClean="0"/>
              <a:t> </a:t>
            </a:r>
            <a:r>
              <a:rPr lang="hu-HU" sz="1100" dirty="0" smtClean="0"/>
              <a:t>1000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1573023" y="4901593"/>
            <a:ext cx="843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/>
              <a:t>n</a:t>
            </a:r>
            <a:r>
              <a:rPr lang="hu-HU" sz="1100" dirty="0" smtClean="0"/>
              <a:t>éhá</a:t>
            </a:r>
            <a:r>
              <a:rPr lang="en-US" sz="1100" dirty="0" err="1" smtClean="0"/>
              <a:t>ny</a:t>
            </a:r>
            <a:r>
              <a:rPr lang="en-US" sz="1100" dirty="0" smtClean="0"/>
              <a:t> </a:t>
            </a:r>
            <a:r>
              <a:rPr lang="hu-HU" sz="1100" dirty="0" smtClean="0"/>
              <a:t>10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1573023" y="4127870"/>
            <a:ext cx="6479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/>
              <a:t>n</a:t>
            </a:r>
            <a:r>
              <a:rPr lang="hu-HU" sz="1100" dirty="0" smtClean="0"/>
              <a:t>éhá</a:t>
            </a:r>
            <a:r>
              <a:rPr lang="en-US" sz="1100" dirty="0" err="1" smtClean="0"/>
              <a:t>ny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983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1419558"/>
            <a:ext cx="8351839" cy="4232442"/>
          </a:xfrm>
        </p:spPr>
        <p:txBody>
          <a:bodyPr/>
          <a:lstStyle/>
          <a:p>
            <a:r>
              <a:rPr lang="hu-HU" dirty="0" smtClean="0"/>
              <a:t>2 állapot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működik?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1784039" y="1888999"/>
            <a:ext cx="1649757" cy="143234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Aktív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974847" y="1888999"/>
            <a:ext cx="1649757" cy="143234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Alvó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>
            <a:stCxn id="4" idx="7"/>
            <a:endCxn id="5" idx="1"/>
          </p:cNvCxnSpPr>
          <p:nvPr/>
        </p:nvCxnSpPr>
        <p:spPr bwMode="auto">
          <a:xfrm rot="5400000" flipH="1" flipV="1">
            <a:off x="4204321" y="1086635"/>
            <a:ext cx="12700" cy="2024253"/>
          </a:xfrm>
          <a:prstGeom prst="curvedConnector3">
            <a:avLst>
              <a:gd name="adj1" fmla="val 3451669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8" name="Straight Arrow Connector 6"/>
          <p:cNvCxnSpPr>
            <a:stCxn id="5" idx="3"/>
            <a:endCxn id="4" idx="5"/>
          </p:cNvCxnSpPr>
          <p:nvPr/>
        </p:nvCxnSpPr>
        <p:spPr bwMode="auto">
          <a:xfrm rot="5400000">
            <a:off x="4204322" y="2099458"/>
            <a:ext cx="12700" cy="2024253"/>
          </a:xfrm>
          <a:prstGeom prst="curvedConnector3">
            <a:avLst>
              <a:gd name="adj1" fmla="val 3451669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470787" y="1307111"/>
            <a:ext cx="142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h</a:t>
            </a:r>
            <a:r>
              <a:rPr lang="hu-HU" dirty="0" smtClean="0"/>
              <a:t>ívás vége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92242" y="3506786"/>
            <a:ext cx="1624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tárcsázás,</a:t>
            </a:r>
            <a:br>
              <a:rPr lang="hu-HU" dirty="0" smtClean="0"/>
            </a:br>
            <a:r>
              <a:rPr lang="hu-HU" dirty="0" smtClean="0"/>
              <a:t>bejövő hívás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103" y="3321346"/>
            <a:ext cx="29754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200" dirty="0" smtClean="0"/>
              <a:t>Bázisállomásról-bázisállomásra</a:t>
            </a:r>
            <a:br>
              <a:rPr lang="hu-HU" sz="1200" dirty="0" smtClean="0"/>
            </a:br>
            <a:r>
              <a:rPr lang="hu-HU" sz="1200" dirty="0" smtClean="0"/>
              <a:t>követjük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200" dirty="0" smtClean="0"/>
              <a:t>Folyamatos rádiózás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200" dirty="0" smtClean="0"/>
              <a:t>Mérjük a szomszédos bázisállomások </a:t>
            </a:r>
            <a:br>
              <a:rPr lang="hu-HU" sz="1200" dirty="0" smtClean="0"/>
            </a:br>
            <a:r>
              <a:rPr lang="hu-HU" sz="1200" dirty="0" smtClean="0"/>
              <a:t>jelerősségét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200" dirty="0" smtClean="0"/>
              <a:t>A BSC utasít, ha bázisállomást kell </a:t>
            </a:r>
            <a:br>
              <a:rPr lang="hu-HU" sz="1200" dirty="0" smtClean="0"/>
            </a:br>
            <a:r>
              <a:rPr lang="hu-HU" sz="1200" dirty="0" smtClean="0"/>
              <a:t>váltani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6901" y="3321346"/>
            <a:ext cx="28484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200" dirty="0" smtClean="0"/>
              <a:t>A telefon nem kommunikál, ha </a:t>
            </a:r>
            <a:br>
              <a:rPr lang="hu-HU" sz="1200" dirty="0" smtClean="0"/>
            </a:br>
            <a:r>
              <a:rPr lang="hu-HU" sz="1200" dirty="0" smtClean="0"/>
              <a:t>bázisállomást vált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200" dirty="0" smtClean="0"/>
              <a:t>Rendszeresen figyeli a „paging” </a:t>
            </a:r>
            <a:br>
              <a:rPr lang="hu-HU" sz="1200" dirty="0" smtClean="0"/>
            </a:br>
            <a:r>
              <a:rPr lang="hu-HU" sz="1200" dirty="0" smtClean="0"/>
              <a:t>hirdetményeket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1200" dirty="0" smtClean="0"/>
              <a:t>Ha kommunikálni akar, vagy keresik,</a:t>
            </a:r>
            <a:br>
              <a:rPr lang="hu-HU" sz="1200" dirty="0" smtClean="0"/>
            </a:br>
            <a:r>
              <a:rPr lang="hu-HU" sz="1200" dirty="0" smtClean="0"/>
              <a:t>választ egy cellát és megszólítja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440975" y="5262596"/>
            <a:ext cx="351692" cy="389404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958921" y="5381874"/>
            <a:ext cx="351692" cy="3894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291431" y="5774148"/>
            <a:ext cx="351692" cy="38940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693554" y="5968850"/>
            <a:ext cx="351692" cy="3894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649517" y="5384744"/>
            <a:ext cx="351692" cy="38940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539364" y="5190042"/>
            <a:ext cx="351692" cy="389404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5539364" y="6163552"/>
            <a:ext cx="351692" cy="389404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958197" y="5652000"/>
            <a:ext cx="351692" cy="389404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018176" y="5774148"/>
            <a:ext cx="351692" cy="389404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094909" y="4995340"/>
            <a:ext cx="351692" cy="389404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208314" y="4511639"/>
            <a:ext cx="351692" cy="389404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030302" y="5033765"/>
            <a:ext cx="351692" cy="389404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691092" y="4800638"/>
            <a:ext cx="351692" cy="389404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7380952" y="4873192"/>
            <a:ext cx="351692" cy="3894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6329072" y="6152072"/>
            <a:ext cx="351692" cy="389404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7924476" y="5762668"/>
            <a:ext cx="351692" cy="38940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7467277" y="6255036"/>
            <a:ext cx="351692" cy="38940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042049" y="6390225"/>
            <a:ext cx="351692" cy="38940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7825363" y="6195523"/>
            <a:ext cx="351692" cy="38940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8276168" y="6195523"/>
            <a:ext cx="351692" cy="38940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2863" y="4800638"/>
            <a:ext cx="1730137" cy="1674509"/>
            <a:chOff x="3011764" y="4073237"/>
            <a:chExt cx="2167706" cy="2518709"/>
          </a:xfrm>
        </p:grpSpPr>
        <p:sp>
          <p:nvSpPr>
            <p:cNvPr id="35" name="Rectangle 34"/>
            <p:cNvSpPr/>
            <p:nvPr/>
          </p:nvSpPr>
          <p:spPr bwMode="auto">
            <a:xfrm>
              <a:off x="3011764" y="5608580"/>
              <a:ext cx="428428" cy="267192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atte">
              <a:bevelT w="95250" h="38100"/>
            </a:sp3d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BS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926164" y="5608580"/>
              <a:ext cx="428428" cy="267192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atte">
              <a:bevelT w="95250" h="38100"/>
            </a:sp3d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BS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751042" y="5608580"/>
              <a:ext cx="428428" cy="267192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atte">
              <a:bevelT w="95250" h="38100"/>
            </a:sp3d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BS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843038" y="4846960"/>
              <a:ext cx="594679" cy="370876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atte">
              <a:bevelT w="95250" h="38100"/>
            </a:sp3d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BSC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843038" y="4073237"/>
              <a:ext cx="594679" cy="3708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atte">
              <a:bevelT w="95250" h="38100"/>
            </a:sp3d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sz="1100" dirty="0"/>
                <a:t>M</a:t>
              </a:r>
              <a:r>
                <a:rPr kumimoji="0" lang="hu-H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SC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40" name="Straight Connector 39"/>
            <p:cNvCxnSpPr>
              <a:stCxn id="38" idx="2"/>
              <a:endCxn id="35" idx="0"/>
            </p:cNvCxnSpPr>
            <p:nvPr/>
          </p:nvCxnSpPr>
          <p:spPr bwMode="auto">
            <a:xfrm flipH="1">
              <a:off x="3225978" y="5217836"/>
              <a:ext cx="914400" cy="39074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>
              <a:stCxn id="38" idx="2"/>
              <a:endCxn id="36" idx="0"/>
            </p:cNvCxnSpPr>
            <p:nvPr/>
          </p:nvCxnSpPr>
          <p:spPr bwMode="auto">
            <a:xfrm>
              <a:off x="4140378" y="5217836"/>
              <a:ext cx="0" cy="39074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endCxn id="37" idx="0"/>
            </p:cNvCxnSpPr>
            <p:nvPr/>
          </p:nvCxnSpPr>
          <p:spPr bwMode="auto">
            <a:xfrm>
              <a:off x="4140378" y="5217836"/>
              <a:ext cx="824878" cy="39074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>
              <a:stCxn id="39" idx="2"/>
              <a:endCxn id="38" idx="0"/>
            </p:cNvCxnSpPr>
            <p:nvPr/>
          </p:nvCxnSpPr>
          <p:spPr bwMode="auto">
            <a:xfrm>
              <a:off x="4140378" y="4444113"/>
              <a:ext cx="0" cy="40284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39" idx="3"/>
            </p:cNvCxnSpPr>
            <p:nvPr/>
          </p:nvCxnSpPr>
          <p:spPr bwMode="auto">
            <a:xfrm>
              <a:off x="4437717" y="4258675"/>
              <a:ext cx="46039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3926164" y="6324754"/>
              <a:ext cx="428428" cy="2671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matte">
              <a:bevelT w="95250" h="38100"/>
            </a:sp3d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UE</a:t>
              </a:r>
              <a:endPara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6" name="Straight Arrow Connector 45"/>
            <p:cNvCxnSpPr>
              <a:stCxn id="45" idx="0"/>
            </p:cNvCxnSpPr>
            <p:nvPr/>
          </p:nvCxnSpPr>
          <p:spPr bwMode="auto">
            <a:xfrm flipV="1">
              <a:off x="4140378" y="6029924"/>
              <a:ext cx="0" cy="29483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" name="Lightning Bolt 8"/>
          <p:cNvSpPr/>
          <p:nvPr/>
        </p:nvSpPr>
        <p:spPr bwMode="auto">
          <a:xfrm rot="4447949">
            <a:off x="1978742" y="6066315"/>
            <a:ext cx="186953" cy="171328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Lightning Bolt 46"/>
          <p:cNvSpPr/>
          <p:nvPr/>
        </p:nvSpPr>
        <p:spPr bwMode="auto">
          <a:xfrm rot="605155">
            <a:off x="931334" y="6053689"/>
            <a:ext cx="186953" cy="171328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Lightning Bolt 47"/>
          <p:cNvSpPr/>
          <p:nvPr/>
        </p:nvSpPr>
        <p:spPr bwMode="auto">
          <a:xfrm rot="2719717">
            <a:off x="1445846" y="6053688"/>
            <a:ext cx="186953" cy="171328"/>
          </a:xfrm>
          <a:prstGeom prst="lightningBol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GSM keretszerkezet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508078" y="2532560"/>
            <a:ext cx="195943" cy="195943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b="1" dirty="0"/>
              <a:t>0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704021" y="2532560"/>
            <a:ext cx="195943" cy="19594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893433" y="2532560"/>
            <a:ext cx="195943" cy="19594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089376" y="2532560"/>
            <a:ext cx="195943" cy="19594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278790" y="2532560"/>
            <a:ext cx="195943" cy="19594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474733" y="2532560"/>
            <a:ext cx="195943" cy="19594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664145" y="2532560"/>
            <a:ext cx="195943" cy="19594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860088" y="2532560"/>
            <a:ext cx="195943" cy="19594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355781" y="2532560"/>
            <a:ext cx="195943" cy="19594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b="1" dirty="0"/>
              <a:t>0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551724" y="2532560"/>
            <a:ext cx="195943" cy="19594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741136" y="2532560"/>
            <a:ext cx="195943" cy="19594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937079" y="2532560"/>
            <a:ext cx="195943" cy="19594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126493" y="2532560"/>
            <a:ext cx="195943" cy="19594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/>
              <a:t>4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322436" y="2532560"/>
            <a:ext cx="195943" cy="19594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511848" y="2532560"/>
            <a:ext cx="195943" cy="19594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707791" y="2532560"/>
            <a:ext cx="195943" cy="19594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</a:p>
        </p:txBody>
      </p:sp>
      <p:sp>
        <p:nvSpPr>
          <p:cNvPr id="22" name="Flowchart: Manual Operation 21"/>
          <p:cNvSpPr/>
          <p:nvPr/>
        </p:nvSpPr>
        <p:spPr bwMode="auto">
          <a:xfrm rot="10800000">
            <a:off x="5747667" y="1680202"/>
            <a:ext cx="966655" cy="310242"/>
          </a:xfrm>
          <a:prstGeom prst="flowChartManualOperation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5741136" y="1990445"/>
            <a:ext cx="391886" cy="5355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6322436" y="1990445"/>
            <a:ext cx="391886" cy="5355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Flowchart: Manual Operation 27"/>
          <p:cNvSpPr/>
          <p:nvPr/>
        </p:nvSpPr>
        <p:spPr bwMode="auto">
          <a:xfrm rot="10800000">
            <a:off x="2122721" y="1680203"/>
            <a:ext cx="966655" cy="310242"/>
          </a:xfrm>
          <a:prstGeom prst="flowChartManualOperation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116190" y="1990446"/>
            <a:ext cx="391886" cy="5355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2697490" y="1990446"/>
            <a:ext cx="391886" cy="5355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7" name="Group 26"/>
          <p:cNvGrpSpPr/>
          <p:nvPr/>
        </p:nvGrpSpPr>
        <p:grpSpPr>
          <a:xfrm>
            <a:off x="1400989" y="3391443"/>
            <a:ext cx="2997950" cy="195943"/>
            <a:chOff x="1547954" y="3139983"/>
            <a:chExt cx="3866634" cy="195943"/>
          </a:xfrm>
        </p:grpSpPr>
        <p:sp>
          <p:nvSpPr>
            <p:cNvPr id="31" name="Rectangle 30"/>
            <p:cNvSpPr/>
            <p:nvPr/>
          </p:nvSpPr>
          <p:spPr bwMode="auto">
            <a:xfrm>
              <a:off x="1547954" y="3139983"/>
              <a:ext cx="195943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50" b="1" dirty="0" smtClean="0"/>
                <a:t>1</a:t>
              </a: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743897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933309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129252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318666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514609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704021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899964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089376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285319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474733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3670676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860088" y="3139983"/>
              <a:ext cx="195943" cy="195943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056031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251990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447933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4637347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4833290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022702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218645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61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991837" y="3399063"/>
            <a:ext cx="2997950" cy="195943"/>
            <a:chOff x="1547954" y="3139983"/>
            <a:chExt cx="3866634" cy="195943"/>
          </a:xfrm>
        </p:grpSpPr>
        <p:sp>
          <p:nvSpPr>
            <p:cNvPr id="74" name="Rectangle 73"/>
            <p:cNvSpPr/>
            <p:nvPr/>
          </p:nvSpPr>
          <p:spPr bwMode="auto">
            <a:xfrm>
              <a:off x="1547954" y="3139983"/>
              <a:ext cx="195943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1743897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1933309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129252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318666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514609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2704021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2899964" y="3139983"/>
              <a:ext cx="195943" cy="195943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3089376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3285319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3474733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3670676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3860088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4056031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4251990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4447933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4637347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4833290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5022702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5218645" y="3139983"/>
              <a:ext cx="195943" cy="19594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61</a:t>
              </a:r>
            </a:p>
          </p:txBody>
        </p:sp>
      </p:grpSp>
      <p:cxnSp>
        <p:nvCxnSpPr>
          <p:cNvPr id="94" name="Straight Connector 93"/>
          <p:cNvCxnSpPr/>
          <p:nvPr/>
        </p:nvCxnSpPr>
        <p:spPr bwMode="auto">
          <a:xfrm>
            <a:off x="2508078" y="2729592"/>
            <a:ext cx="679269" cy="65368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5" name="Straight Connector 1024"/>
          <p:cNvCxnSpPr/>
          <p:nvPr/>
        </p:nvCxnSpPr>
        <p:spPr bwMode="auto">
          <a:xfrm flipH="1">
            <a:off x="3345597" y="2728503"/>
            <a:ext cx="703903" cy="65477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>
            <a:off x="5356754" y="2729592"/>
            <a:ext cx="679269" cy="65368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 flipH="1">
            <a:off x="6194273" y="2728503"/>
            <a:ext cx="703903" cy="65477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44" name="Group 143"/>
          <p:cNvGrpSpPr/>
          <p:nvPr/>
        </p:nvGrpSpPr>
        <p:grpSpPr>
          <a:xfrm>
            <a:off x="1109959" y="4665016"/>
            <a:ext cx="7059627" cy="195943"/>
            <a:chOff x="1476950" y="4077243"/>
            <a:chExt cx="4495843" cy="195943"/>
          </a:xfrm>
        </p:grpSpPr>
        <p:sp>
          <p:nvSpPr>
            <p:cNvPr id="145" name="Rectangle 144"/>
            <p:cNvSpPr/>
            <p:nvPr/>
          </p:nvSpPr>
          <p:spPr bwMode="auto">
            <a:xfrm>
              <a:off x="1476950" y="4077243"/>
              <a:ext cx="15192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1628872" y="4077243"/>
              <a:ext cx="15192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1775731" y="4077243"/>
              <a:ext cx="15192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1927653" y="4077243"/>
              <a:ext cx="15192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2074513" y="4077243"/>
              <a:ext cx="15192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2226435" y="4077243"/>
              <a:ext cx="151922" cy="195943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2373293" y="4077243"/>
              <a:ext cx="15192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2525215" y="4077243"/>
              <a:ext cx="15192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2672074" y="4077243"/>
              <a:ext cx="15192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2823996" y="4077243"/>
              <a:ext cx="15192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2970856" y="4077243"/>
              <a:ext cx="15192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3122778" y="4077243"/>
              <a:ext cx="15192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3269636" y="4077243"/>
              <a:ext cx="15192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3421559" y="4077243"/>
              <a:ext cx="15192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3573493" y="4077243"/>
              <a:ext cx="15192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3725415" y="4077243"/>
              <a:ext cx="15192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3872275" y="4077243"/>
              <a:ext cx="15192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4024197" y="4077243"/>
              <a:ext cx="15192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4171056" y="4077243"/>
              <a:ext cx="15192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4322978" y="4077243"/>
              <a:ext cx="15192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4473825" y="4077243"/>
              <a:ext cx="15192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4625747" y="4077243"/>
              <a:ext cx="15192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4772606" y="4077243"/>
              <a:ext cx="15192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4924528" y="4077243"/>
              <a:ext cx="15192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5071388" y="4077243"/>
              <a:ext cx="15192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5223310" y="4077243"/>
              <a:ext cx="15192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5370168" y="4077243"/>
              <a:ext cx="15192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5522090" y="4077243"/>
              <a:ext cx="15192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3" name="Rectangle 172"/>
            <p:cNvSpPr/>
            <p:nvPr/>
          </p:nvSpPr>
          <p:spPr bwMode="auto">
            <a:xfrm>
              <a:off x="5668949" y="4077243"/>
              <a:ext cx="15192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25</a:t>
              </a: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5820871" y="4077243"/>
              <a:ext cx="15192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50" b="1" dirty="0" smtClean="0"/>
                <a:t>26</a:t>
              </a: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30" name="Group 1029"/>
          <p:cNvGrpSpPr/>
          <p:nvPr/>
        </p:nvGrpSpPr>
        <p:grpSpPr>
          <a:xfrm>
            <a:off x="1109890" y="4469073"/>
            <a:ext cx="7059695" cy="195943"/>
            <a:chOff x="1109891" y="4261755"/>
            <a:chExt cx="6654298" cy="195943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1109891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1253323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1391974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1535406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1674058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1817490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1956140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2099572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2238224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2381655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2520308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2663739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2802390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2945822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3089265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3232697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3371350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3514781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3653433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3796864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3939281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4082713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4221364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4364796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4503448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4646880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4785530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4928962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5067614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5211045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5349698" y="4261755"/>
              <a:ext cx="143432" cy="195943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5493129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5631780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5775212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5918655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6062087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6200739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6344171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6482823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6626254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758755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6902186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040837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7184270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7327713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7471144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7620757" y="4261755"/>
              <a:ext cx="143432" cy="19594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51</a:t>
              </a:r>
            </a:p>
          </p:txBody>
        </p:sp>
      </p:grpSp>
      <p:cxnSp>
        <p:nvCxnSpPr>
          <p:cNvPr id="187" name="Straight Connector 186"/>
          <p:cNvCxnSpPr/>
          <p:nvPr/>
        </p:nvCxnSpPr>
        <p:spPr bwMode="auto">
          <a:xfrm>
            <a:off x="1405109" y="3587386"/>
            <a:ext cx="881734" cy="106625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/>
          <p:nvPr/>
        </p:nvCxnSpPr>
        <p:spPr bwMode="auto">
          <a:xfrm flipH="1">
            <a:off x="2517447" y="3586570"/>
            <a:ext cx="1881492" cy="106625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/>
          <p:cNvCxnSpPr/>
          <p:nvPr/>
        </p:nvCxnSpPr>
        <p:spPr bwMode="auto">
          <a:xfrm>
            <a:off x="4994646" y="3595006"/>
            <a:ext cx="613351" cy="86187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9" name="Straight Connector 198"/>
          <p:cNvCxnSpPr/>
          <p:nvPr/>
        </p:nvCxnSpPr>
        <p:spPr bwMode="auto">
          <a:xfrm flipH="1">
            <a:off x="5760167" y="3595006"/>
            <a:ext cx="2220716" cy="86187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2" name="TextBox 1041"/>
          <p:cNvSpPr txBox="1"/>
          <p:nvPr/>
        </p:nvSpPr>
        <p:spPr>
          <a:xfrm>
            <a:off x="6801030" y="1640252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Adat</a:t>
            </a:r>
            <a:r>
              <a:rPr lang="en-US" sz="1400" dirty="0" smtClean="0"/>
              <a:t>-l</a:t>
            </a:r>
            <a:r>
              <a:rPr lang="hu-HU" sz="1400" dirty="0" smtClean="0"/>
              <a:t>öket</a:t>
            </a:r>
            <a:endParaRPr lang="en-US" sz="1400" dirty="0"/>
          </a:p>
        </p:txBody>
      </p:sp>
      <p:sp>
        <p:nvSpPr>
          <p:cNvPr id="203" name="TextBox 202"/>
          <p:cNvSpPr txBox="1"/>
          <p:nvPr/>
        </p:nvSpPr>
        <p:spPr>
          <a:xfrm>
            <a:off x="6966378" y="2476642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Keret</a:t>
            </a:r>
            <a:endParaRPr lang="en-US" sz="1400" dirty="0"/>
          </a:p>
        </p:txBody>
      </p:sp>
      <p:sp>
        <p:nvSpPr>
          <p:cNvPr id="204" name="TextBox 203"/>
          <p:cNvSpPr txBox="1"/>
          <p:nvPr/>
        </p:nvSpPr>
        <p:spPr>
          <a:xfrm>
            <a:off x="1712538" y="2476642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Keret</a:t>
            </a:r>
            <a:endParaRPr lang="en-US" sz="1400" dirty="0"/>
          </a:p>
        </p:txBody>
      </p:sp>
      <p:sp>
        <p:nvSpPr>
          <p:cNvPr id="205" name="TextBox 204"/>
          <p:cNvSpPr txBox="1"/>
          <p:nvPr/>
        </p:nvSpPr>
        <p:spPr>
          <a:xfrm>
            <a:off x="894798" y="1655849"/>
            <a:ext cx="1219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smtClean="0"/>
              <a:t>Vezérlő-löket</a:t>
            </a:r>
            <a:endParaRPr lang="en-US" sz="1400" dirty="0"/>
          </a:p>
        </p:txBody>
      </p:sp>
      <p:sp>
        <p:nvSpPr>
          <p:cNvPr id="206" name="TextBox 205"/>
          <p:cNvSpPr txBox="1"/>
          <p:nvPr/>
        </p:nvSpPr>
        <p:spPr>
          <a:xfrm>
            <a:off x="381398" y="3226450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Vezérlő</a:t>
            </a:r>
            <a:br>
              <a:rPr lang="hu-HU" sz="1400" dirty="0" smtClean="0"/>
            </a:br>
            <a:r>
              <a:rPr lang="hu-HU" sz="1400" dirty="0" smtClean="0"/>
              <a:t>Multi-Keret</a:t>
            </a:r>
            <a:endParaRPr lang="en-US" sz="1400" dirty="0"/>
          </a:p>
        </p:txBody>
      </p:sp>
      <p:sp>
        <p:nvSpPr>
          <p:cNvPr id="207" name="TextBox 206"/>
          <p:cNvSpPr txBox="1"/>
          <p:nvPr/>
        </p:nvSpPr>
        <p:spPr>
          <a:xfrm>
            <a:off x="7996301" y="3226450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Adat</a:t>
            </a:r>
            <a:br>
              <a:rPr lang="hu-HU" sz="1400" dirty="0" smtClean="0"/>
            </a:br>
            <a:r>
              <a:rPr lang="hu-HU" sz="1400" dirty="0" smtClean="0"/>
              <a:t>Multi-Keret</a:t>
            </a:r>
            <a:endParaRPr lang="en-US" sz="1400" dirty="0"/>
          </a:p>
        </p:txBody>
      </p:sp>
      <p:sp>
        <p:nvSpPr>
          <p:cNvPr id="208" name="TextBox 207"/>
          <p:cNvSpPr txBox="1"/>
          <p:nvPr/>
        </p:nvSpPr>
        <p:spPr>
          <a:xfrm>
            <a:off x="3796314" y="4856509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400" dirty="0" smtClean="0"/>
              <a:t>Szuper-keret</a:t>
            </a:r>
            <a:br>
              <a:rPr lang="hu-HU" sz="1400" dirty="0" smtClean="0"/>
            </a:br>
            <a:r>
              <a:rPr lang="hu-HU" sz="1400" dirty="0" smtClean="0"/>
              <a:t>6.12 másodperc</a:t>
            </a:r>
            <a:endParaRPr lang="en-US" sz="1400" dirty="0"/>
          </a:p>
        </p:txBody>
      </p:sp>
      <p:sp>
        <p:nvSpPr>
          <p:cNvPr id="209" name="Rectangle 208"/>
          <p:cNvSpPr/>
          <p:nvPr/>
        </p:nvSpPr>
        <p:spPr bwMode="auto">
          <a:xfrm>
            <a:off x="633984" y="5829352"/>
            <a:ext cx="8077200" cy="19594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0" name="Straight Connector 209"/>
          <p:cNvCxnSpPr/>
          <p:nvPr/>
        </p:nvCxnSpPr>
        <p:spPr bwMode="auto">
          <a:xfrm>
            <a:off x="1125010" y="4856509"/>
            <a:ext cx="3062729" cy="972843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2" name="Straight Connector 211"/>
          <p:cNvCxnSpPr/>
          <p:nvPr/>
        </p:nvCxnSpPr>
        <p:spPr bwMode="auto">
          <a:xfrm flipV="1">
            <a:off x="4339909" y="4854428"/>
            <a:ext cx="3829677" cy="97492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6" name="Rectangle 215"/>
          <p:cNvSpPr/>
          <p:nvPr/>
        </p:nvSpPr>
        <p:spPr bwMode="auto">
          <a:xfrm>
            <a:off x="4151463" y="5829352"/>
            <a:ext cx="227883" cy="19594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3210795" y="6106189"/>
            <a:ext cx="2520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400" dirty="0" smtClean="0"/>
              <a:t>Hiper-keret</a:t>
            </a:r>
            <a:br>
              <a:rPr lang="hu-HU" sz="1400" dirty="0" smtClean="0"/>
            </a:br>
            <a:r>
              <a:rPr lang="hu-HU" sz="1400" dirty="0" smtClean="0"/>
              <a:t>3 óra, 28 perc, 58 másodperc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68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Kihívás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5211030" y="2656107"/>
            <a:ext cx="195943" cy="19594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b="1" dirty="0"/>
              <a:t>0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406973" y="2656107"/>
            <a:ext cx="195943" cy="19594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5596385" y="2656107"/>
            <a:ext cx="195943" cy="19594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792328" y="2656107"/>
            <a:ext cx="195943" cy="1959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981742" y="2656107"/>
            <a:ext cx="195943" cy="19594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/>
              <a:t>4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177685" y="2656107"/>
            <a:ext cx="195943" cy="19594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6367097" y="2656107"/>
            <a:ext cx="195943" cy="19594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563040" y="2656107"/>
            <a:ext cx="195943" cy="19594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</a:p>
        </p:txBody>
      </p:sp>
      <p:sp>
        <p:nvSpPr>
          <p:cNvPr id="25" name="Flowchart: Manual Operation 24"/>
          <p:cNvSpPr/>
          <p:nvPr/>
        </p:nvSpPr>
        <p:spPr bwMode="auto">
          <a:xfrm rot="10800000">
            <a:off x="6161306" y="1803749"/>
            <a:ext cx="966655" cy="310242"/>
          </a:xfrm>
          <a:prstGeom prst="flowChartManualOperation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5988271" y="2113991"/>
            <a:ext cx="173035" cy="53557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6177686" y="2113991"/>
            <a:ext cx="950275" cy="53557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214669" y="1763799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Adat</a:t>
            </a:r>
            <a:r>
              <a:rPr lang="en-US" sz="1400" dirty="0" smtClean="0"/>
              <a:t>-l</a:t>
            </a:r>
            <a:r>
              <a:rPr lang="hu-HU" sz="1400" dirty="0" smtClean="0"/>
              <a:t>öket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821627" y="2600189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Keret</a:t>
            </a:r>
            <a:endParaRPr lang="en-US" sz="1400" dirty="0"/>
          </a:p>
        </p:txBody>
      </p:sp>
      <p:sp>
        <p:nvSpPr>
          <p:cNvPr id="33" name="Flowchart: Manual Operation 32"/>
          <p:cNvSpPr/>
          <p:nvPr/>
        </p:nvSpPr>
        <p:spPr bwMode="auto">
          <a:xfrm rot="10800000">
            <a:off x="5015087" y="1803749"/>
            <a:ext cx="966655" cy="310242"/>
          </a:xfrm>
          <a:prstGeom prst="flowChartManualOperation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5981742" y="2113991"/>
            <a:ext cx="0" cy="5441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5015087" y="2113991"/>
            <a:ext cx="771500" cy="5441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Freeform 6"/>
          <p:cNvSpPr>
            <a:spLocks noChangeAspect="1" noEditPoints="1"/>
          </p:cNvSpPr>
          <p:nvPr/>
        </p:nvSpPr>
        <p:spPr bwMode="auto">
          <a:xfrm>
            <a:off x="738509" y="2636565"/>
            <a:ext cx="548398" cy="872232"/>
          </a:xfrm>
          <a:custGeom>
            <a:avLst/>
            <a:gdLst>
              <a:gd name="T0" fmla="*/ 2147483647 w 241"/>
              <a:gd name="T1" fmla="*/ 2147483647 h 383"/>
              <a:gd name="T2" fmla="*/ 2147483647 w 241"/>
              <a:gd name="T3" fmla="*/ 2147483647 h 383"/>
              <a:gd name="T4" fmla="*/ 2147483647 w 241"/>
              <a:gd name="T5" fmla="*/ 2147483647 h 383"/>
              <a:gd name="T6" fmla="*/ 2147483647 w 241"/>
              <a:gd name="T7" fmla="*/ 2147483647 h 383"/>
              <a:gd name="T8" fmla="*/ 2147483647 w 241"/>
              <a:gd name="T9" fmla="*/ 2147483647 h 383"/>
              <a:gd name="T10" fmla="*/ 2147483647 w 241"/>
              <a:gd name="T11" fmla="*/ 2147483647 h 383"/>
              <a:gd name="T12" fmla="*/ 2147483647 w 241"/>
              <a:gd name="T13" fmla="*/ 2147483647 h 383"/>
              <a:gd name="T14" fmla="*/ 2147483647 w 241"/>
              <a:gd name="T15" fmla="*/ 2147483647 h 383"/>
              <a:gd name="T16" fmla="*/ 2147483647 w 241"/>
              <a:gd name="T17" fmla="*/ 0 h 383"/>
              <a:gd name="T18" fmla="*/ 2147483647 w 241"/>
              <a:gd name="T19" fmla="*/ 0 h 383"/>
              <a:gd name="T20" fmla="*/ 0 w 241"/>
              <a:gd name="T21" fmla="*/ 2147483647 h 383"/>
              <a:gd name="T22" fmla="*/ 0 w 241"/>
              <a:gd name="T23" fmla="*/ 2147483647 h 383"/>
              <a:gd name="T24" fmla="*/ 2147483647 w 241"/>
              <a:gd name="T25" fmla="*/ 2147483647 h 383"/>
              <a:gd name="T26" fmla="*/ 2147483647 w 241"/>
              <a:gd name="T27" fmla="*/ 2147483647 h 383"/>
              <a:gd name="T28" fmla="*/ 2147483647 w 241"/>
              <a:gd name="T29" fmla="*/ 2147483647 h 383"/>
              <a:gd name="T30" fmla="*/ 2147483647 w 241"/>
              <a:gd name="T31" fmla="*/ 2147483647 h 383"/>
              <a:gd name="T32" fmla="*/ 2147483647 w 241"/>
              <a:gd name="T33" fmla="*/ 2147483647 h 383"/>
              <a:gd name="T34" fmla="*/ 2147483647 w 241"/>
              <a:gd name="T35" fmla="*/ 2147483647 h 383"/>
              <a:gd name="T36" fmla="*/ 2147483647 w 241"/>
              <a:gd name="T37" fmla="*/ 2147483647 h 383"/>
              <a:gd name="T38" fmla="*/ 2147483647 w 241"/>
              <a:gd name="T39" fmla="*/ 2147483647 h 383"/>
              <a:gd name="T40" fmla="*/ 2147483647 w 241"/>
              <a:gd name="T41" fmla="*/ 2147483647 h 383"/>
              <a:gd name="T42" fmla="*/ 2147483647 w 241"/>
              <a:gd name="T43" fmla="*/ 2147483647 h 383"/>
              <a:gd name="T44" fmla="*/ 2147483647 w 241"/>
              <a:gd name="T45" fmla="*/ 2147483647 h 383"/>
              <a:gd name="T46" fmla="*/ 2147483647 w 241"/>
              <a:gd name="T47" fmla="*/ 2147483647 h 383"/>
              <a:gd name="T48" fmla="*/ 2147483647 w 241"/>
              <a:gd name="T49" fmla="*/ 2147483647 h 383"/>
              <a:gd name="T50" fmla="*/ 2147483647 w 241"/>
              <a:gd name="T51" fmla="*/ 2147483647 h 383"/>
              <a:gd name="T52" fmla="*/ 2147483647 w 241"/>
              <a:gd name="T53" fmla="*/ 2147483647 h 383"/>
              <a:gd name="T54" fmla="*/ 2147483647 w 241"/>
              <a:gd name="T55" fmla="*/ 2147483647 h 383"/>
              <a:gd name="T56" fmla="*/ 2147483647 w 241"/>
              <a:gd name="T57" fmla="*/ 2147483647 h 383"/>
              <a:gd name="T58" fmla="*/ 2147483647 w 241"/>
              <a:gd name="T59" fmla="*/ 2147483647 h 383"/>
              <a:gd name="T60" fmla="*/ 2147483647 w 241"/>
              <a:gd name="T61" fmla="*/ 2147483647 h 383"/>
              <a:gd name="T62" fmla="*/ 2147483647 w 241"/>
              <a:gd name="T63" fmla="*/ 2147483647 h 383"/>
              <a:gd name="T64" fmla="*/ 2147483647 w 241"/>
              <a:gd name="T65" fmla="*/ 2147483647 h 383"/>
              <a:gd name="T66" fmla="*/ 2147483647 w 241"/>
              <a:gd name="T67" fmla="*/ 2147483647 h 383"/>
              <a:gd name="T68" fmla="*/ 2147483647 w 241"/>
              <a:gd name="T69" fmla="*/ 2147483647 h 383"/>
              <a:gd name="T70" fmla="*/ 2147483647 w 241"/>
              <a:gd name="T71" fmla="*/ 2147483647 h 383"/>
              <a:gd name="T72" fmla="*/ 2147483647 w 241"/>
              <a:gd name="T73" fmla="*/ 2147483647 h 383"/>
              <a:gd name="T74" fmla="*/ 2147483647 w 241"/>
              <a:gd name="T75" fmla="*/ 2147483647 h 383"/>
              <a:gd name="T76" fmla="*/ 2147483647 w 241"/>
              <a:gd name="T77" fmla="*/ 2147483647 h 383"/>
              <a:gd name="T78" fmla="*/ 2147483647 w 241"/>
              <a:gd name="T79" fmla="*/ 2147483647 h 383"/>
              <a:gd name="T80" fmla="*/ 2147483647 w 241"/>
              <a:gd name="T81" fmla="*/ 2147483647 h 383"/>
              <a:gd name="T82" fmla="*/ 2147483647 w 241"/>
              <a:gd name="T83" fmla="*/ 2147483647 h 383"/>
              <a:gd name="T84" fmla="*/ 2147483647 w 241"/>
              <a:gd name="T85" fmla="*/ 2147483647 h 383"/>
              <a:gd name="T86" fmla="*/ 2147483647 w 241"/>
              <a:gd name="T87" fmla="*/ 2147483647 h 383"/>
              <a:gd name="T88" fmla="*/ 2147483647 w 241"/>
              <a:gd name="T89" fmla="*/ 2147483647 h 3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41" h="383">
                <a:moveTo>
                  <a:pt x="117" y="356"/>
                </a:moveTo>
                <a:cubicBezTo>
                  <a:pt x="127" y="356"/>
                  <a:pt x="135" y="348"/>
                  <a:pt x="135" y="338"/>
                </a:cubicBezTo>
                <a:cubicBezTo>
                  <a:pt x="135" y="329"/>
                  <a:pt x="127" y="321"/>
                  <a:pt x="117" y="321"/>
                </a:cubicBezTo>
                <a:cubicBezTo>
                  <a:pt x="107" y="321"/>
                  <a:pt x="99" y="329"/>
                  <a:pt x="99" y="338"/>
                </a:cubicBezTo>
                <a:cubicBezTo>
                  <a:pt x="99" y="348"/>
                  <a:pt x="107" y="356"/>
                  <a:pt x="117" y="356"/>
                </a:cubicBezTo>
                <a:close/>
                <a:moveTo>
                  <a:pt x="233" y="90"/>
                </a:moveTo>
                <a:cubicBezTo>
                  <a:pt x="237" y="90"/>
                  <a:pt x="241" y="87"/>
                  <a:pt x="241" y="82"/>
                </a:cubicBezTo>
                <a:cubicBezTo>
                  <a:pt x="241" y="19"/>
                  <a:pt x="241" y="19"/>
                  <a:pt x="241" y="19"/>
                </a:cubicBezTo>
                <a:cubicBezTo>
                  <a:pt x="241" y="8"/>
                  <a:pt x="232" y="0"/>
                  <a:pt x="221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375"/>
                  <a:pt x="8" y="383"/>
                  <a:pt x="19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232" y="383"/>
                  <a:pt x="241" y="375"/>
                  <a:pt x="241" y="364"/>
                </a:cubicBezTo>
                <a:cubicBezTo>
                  <a:pt x="241" y="114"/>
                  <a:pt x="241" y="114"/>
                  <a:pt x="241" y="114"/>
                </a:cubicBezTo>
                <a:cubicBezTo>
                  <a:pt x="241" y="110"/>
                  <a:pt x="237" y="106"/>
                  <a:pt x="233" y="106"/>
                </a:cubicBezTo>
                <a:cubicBezTo>
                  <a:pt x="228" y="106"/>
                  <a:pt x="225" y="110"/>
                  <a:pt x="225" y="114"/>
                </a:cubicBezTo>
                <a:cubicBezTo>
                  <a:pt x="225" y="295"/>
                  <a:pt x="225" y="295"/>
                  <a:pt x="225" y="295"/>
                </a:cubicBezTo>
                <a:cubicBezTo>
                  <a:pt x="16" y="295"/>
                  <a:pt x="16" y="295"/>
                  <a:pt x="16" y="295"/>
                </a:cubicBezTo>
                <a:cubicBezTo>
                  <a:pt x="16" y="69"/>
                  <a:pt x="16" y="69"/>
                  <a:pt x="16" y="69"/>
                </a:cubicBezTo>
                <a:cubicBezTo>
                  <a:pt x="225" y="69"/>
                  <a:pt x="225" y="69"/>
                  <a:pt x="225" y="69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7"/>
                  <a:pt x="228" y="90"/>
                  <a:pt x="233" y="90"/>
                </a:cubicBezTo>
                <a:close/>
                <a:moveTo>
                  <a:pt x="225" y="311"/>
                </a:moveTo>
                <a:cubicBezTo>
                  <a:pt x="225" y="364"/>
                  <a:pt x="225" y="364"/>
                  <a:pt x="225" y="364"/>
                </a:cubicBezTo>
                <a:cubicBezTo>
                  <a:pt x="225" y="366"/>
                  <a:pt x="223" y="367"/>
                  <a:pt x="221" y="367"/>
                </a:cubicBezTo>
                <a:cubicBezTo>
                  <a:pt x="19" y="367"/>
                  <a:pt x="19" y="367"/>
                  <a:pt x="19" y="367"/>
                </a:cubicBezTo>
                <a:cubicBezTo>
                  <a:pt x="17" y="367"/>
                  <a:pt x="16" y="366"/>
                  <a:pt x="16" y="364"/>
                </a:cubicBezTo>
                <a:cubicBezTo>
                  <a:pt x="16" y="311"/>
                  <a:pt x="16" y="311"/>
                  <a:pt x="16" y="311"/>
                </a:cubicBezTo>
                <a:lnTo>
                  <a:pt x="225" y="311"/>
                </a:lnTo>
                <a:close/>
                <a:moveTo>
                  <a:pt x="16" y="53"/>
                </a:move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21" y="16"/>
                  <a:pt x="221" y="16"/>
                  <a:pt x="221" y="16"/>
                </a:cubicBezTo>
                <a:cubicBezTo>
                  <a:pt x="223" y="16"/>
                  <a:pt x="225" y="17"/>
                  <a:pt x="225" y="19"/>
                </a:cubicBezTo>
                <a:cubicBezTo>
                  <a:pt x="225" y="53"/>
                  <a:pt x="225" y="53"/>
                  <a:pt x="225" y="53"/>
                </a:cubicBezTo>
                <a:lnTo>
                  <a:pt x="16" y="53"/>
                </a:lnTo>
                <a:close/>
                <a:moveTo>
                  <a:pt x="135" y="26"/>
                </a:moveTo>
                <a:cubicBezTo>
                  <a:pt x="99" y="26"/>
                  <a:pt x="99" y="26"/>
                  <a:pt x="99" y="26"/>
                </a:cubicBezTo>
                <a:cubicBezTo>
                  <a:pt x="95" y="26"/>
                  <a:pt x="91" y="30"/>
                  <a:pt x="91" y="34"/>
                </a:cubicBezTo>
                <a:cubicBezTo>
                  <a:pt x="91" y="38"/>
                  <a:pt x="95" y="42"/>
                  <a:pt x="99" y="42"/>
                </a:cubicBezTo>
                <a:cubicBezTo>
                  <a:pt x="135" y="42"/>
                  <a:pt x="135" y="42"/>
                  <a:pt x="135" y="42"/>
                </a:cubicBezTo>
                <a:cubicBezTo>
                  <a:pt x="139" y="42"/>
                  <a:pt x="143" y="38"/>
                  <a:pt x="143" y="34"/>
                </a:cubicBezTo>
                <a:cubicBezTo>
                  <a:pt x="143" y="30"/>
                  <a:pt x="139" y="26"/>
                  <a:pt x="135" y="2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4" name="Freeform 6"/>
          <p:cNvSpPr>
            <a:spLocks noChangeAspect="1" noEditPoints="1"/>
          </p:cNvSpPr>
          <p:nvPr/>
        </p:nvSpPr>
        <p:spPr bwMode="auto">
          <a:xfrm>
            <a:off x="3071674" y="2317961"/>
            <a:ext cx="548398" cy="872232"/>
          </a:xfrm>
          <a:custGeom>
            <a:avLst/>
            <a:gdLst>
              <a:gd name="T0" fmla="*/ 2147483647 w 241"/>
              <a:gd name="T1" fmla="*/ 2147483647 h 383"/>
              <a:gd name="T2" fmla="*/ 2147483647 w 241"/>
              <a:gd name="T3" fmla="*/ 2147483647 h 383"/>
              <a:gd name="T4" fmla="*/ 2147483647 w 241"/>
              <a:gd name="T5" fmla="*/ 2147483647 h 383"/>
              <a:gd name="T6" fmla="*/ 2147483647 w 241"/>
              <a:gd name="T7" fmla="*/ 2147483647 h 383"/>
              <a:gd name="T8" fmla="*/ 2147483647 w 241"/>
              <a:gd name="T9" fmla="*/ 2147483647 h 383"/>
              <a:gd name="T10" fmla="*/ 2147483647 w 241"/>
              <a:gd name="T11" fmla="*/ 2147483647 h 383"/>
              <a:gd name="T12" fmla="*/ 2147483647 w 241"/>
              <a:gd name="T13" fmla="*/ 2147483647 h 383"/>
              <a:gd name="T14" fmla="*/ 2147483647 w 241"/>
              <a:gd name="T15" fmla="*/ 2147483647 h 383"/>
              <a:gd name="T16" fmla="*/ 2147483647 w 241"/>
              <a:gd name="T17" fmla="*/ 0 h 383"/>
              <a:gd name="T18" fmla="*/ 2147483647 w 241"/>
              <a:gd name="T19" fmla="*/ 0 h 383"/>
              <a:gd name="T20" fmla="*/ 0 w 241"/>
              <a:gd name="T21" fmla="*/ 2147483647 h 383"/>
              <a:gd name="T22" fmla="*/ 0 w 241"/>
              <a:gd name="T23" fmla="*/ 2147483647 h 383"/>
              <a:gd name="T24" fmla="*/ 2147483647 w 241"/>
              <a:gd name="T25" fmla="*/ 2147483647 h 383"/>
              <a:gd name="T26" fmla="*/ 2147483647 w 241"/>
              <a:gd name="T27" fmla="*/ 2147483647 h 383"/>
              <a:gd name="T28" fmla="*/ 2147483647 w 241"/>
              <a:gd name="T29" fmla="*/ 2147483647 h 383"/>
              <a:gd name="T30" fmla="*/ 2147483647 w 241"/>
              <a:gd name="T31" fmla="*/ 2147483647 h 383"/>
              <a:gd name="T32" fmla="*/ 2147483647 w 241"/>
              <a:gd name="T33" fmla="*/ 2147483647 h 383"/>
              <a:gd name="T34" fmla="*/ 2147483647 w 241"/>
              <a:gd name="T35" fmla="*/ 2147483647 h 383"/>
              <a:gd name="T36" fmla="*/ 2147483647 w 241"/>
              <a:gd name="T37" fmla="*/ 2147483647 h 383"/>
              <a:gd name="T38" fmla="*/ 2147483647 w 241"/>
              <a:gd name="T39" fmla="*/ 2147483647 h 383"/>
              <a:gd name="T40" fmla="*/ 2147483647 w 241"/>
              <a:gd name="T41" fmla="*/ 2147483647 h 383"/>
              <a:gd name="T42" fmla="*/ 2147483647 w 241"/>
              <a:gd name="T43" fmla="*/ 2147483647 h 383"/>
              <a:gd name="T44" fmla="*/ 2147483647 w 241"/>
              <a:gd name="T45" fmla="*/ 2147483647 h 383"/>
              <a:gd name="T46" fmla="*/ 2147483647 w 241"/>
              <a:gd name="T47" fmla="*/ 2147483647 h 383"/>
              <a:gd name="T48" fmla="*/ 2147483647 w 241"/>
              <a:gd name="T49" fmla="*/ 2147483647 h 383"/>
              <a:gd name="T50" fmla="*/ 2147483647 w 241"/>
              <a:gd name="T51" fmla="*/ 2147483647 h 383"/>
              <a:gd name="T52" fmla="*/ 2147483647 w 241"/>
              <a:gd name="T53" fmla="*/ 2147483647 h 383"/>
              <a:gd name="T54" fmla="*/ 2147483647 w 241"/>
              <a:gd name="T55" fmla="*/ 2147483647 h 383"/>
              <a:gd name="T56" fmla="*/ 2147483647 w 241"/>
              <a:gd name="T57" fmla="*/ 2147483647 h 383"/>
              <a:gd name="T58" fmla="*/ 2147483647 w 241"/>
              <a:gd name="T59" fmla="*/ 2147483647 h 383"/>
              <a:gd name="T60" fmla="*/ 2147483647 w 241"/>
              <a:gd name="T61" fmla="*/ 2147483647 h 383"/>
              <a:gd name="T62" fmla="*/ 2147483647 w 241"/>
              <a:gd name="T63" fmla="*/ 2147483647 h 383"/>
              <a:gd name="T64" fmla="*/ 2147483647 w 241"/>
              <a:gd name="T65" fmla="*/ 2147483647 h 383"/>
              <a:gd name="T66" fmla="*/ 2147483647 w 241"/>
              <a:gd name="T67" fmla="*/ 2147483647 h 383"/>
              <a:gd name="T68" fmla="*/ 2147483647 w 241"/>
              <a:gd name="T69" fmla="*/ 2147483647 h 383"/>
              <a:gd name="T70" fmla="*/ 2147483647 w 241"/>
              <a:gd name="T71" fmla="*/ 2147483647 h 383"/>
              <a:gd name="T72" fmla="*/ 2147483647 w 241"/>
              <a:gd name="T73" fmla="*/ 2147483647 h 383"/>
              <a:gd name="T74" fmla="*/ 2147483647 w 241"/>
              <a:gd name="T75" fmla="*/ 2147483647 h 383"/>
              <a:gd name="T76" fmla="*/ 2147483647 w 241"/>
              <a:gd name="T77" fmla="*/ 2147483647 h 383"/>
              <a:gd name="T78" fmla="*/ 2147483647 w 241"/>
              <a:gd name="T79" fmla="*/ 2147483647 h 383"/>
              <a:gd name="T80" fmla="*/ 2147483647 w 241"/>
              <a:gd name="T81" fmla="*/ 2147483647 h 383"/>
              <a:gd name="T82" fmla="*/ 2147483647 w 241"/>
              <a:gd name="T83" fmla="*/ 2147483647 h 383"/>
              <a:gd name="T84" fmla="*/ 2147483647 w 241"/>
              <a:gd name="T85" fmla="*/ 2147483647 h 383"/>
              <a:gd name="T86" fmla="*/ 2147483647 w 241"/>
              <a:gd name="T87" fmla="*/ 2147483647 h 383"/>
              <a:gd name="T88" fmla="*/ 2147483647 w 241"/>
              <a:gd name="T89" fmla="*/ 2147483647 h 3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41" h="383">
                <a:moveTo>
                  <a:pt x="117" y="356"/>
                </a:moveTo>
                <a:cubicBezTo>
                  <a:pt x="127" y="356"/>
                  <a:pt x="135" y="348"/>
                  <a:pt x="135" y="338"/>
                </a:cubicBezTo>
                <a:cubicBezTo>
                  <a:pt x="135" y="329"/>
                  <a:pt x="127" y="321"/>
                  <a:pt x="117" y="321"/>
                </a:cubicBezTo>
                <a:cubicBezTo>
                  <a:pt x="107" y="321"/>
                  <a:pt x="99" y="329"/>
                  <a:pt x="99" y="338"/>
                </a:cubicBezTo>
                <a:cubicBezTo>
                  <a:pt x="99" y="348"/>
                  <a:pt x="107" y="356"/>
                  <a:pt x="117" y="356"/>
                </a:cubicBezTo>
                <a:close/>
                <a:moveTo>
                  <a:pt x="233" y="90"/>
                </a:moveTo>
                <a:cubicBezTo>
                  <a:pt x="237" y="90"/>
                  <a:pt x="241" y="87"/>
                  <a:pt x="241" y="82"/>
                </a:cubicBezTo>
                <a:cubicBezTo>
                  <a:pt x="241" y="19"/>
                  <a:pt x="241" y="19"/>
                  <a:pt x="241" y="19"/>
                </a:cubicBezTo>
                <a:cubicBezTo>
                  <a:pt x="241" y="8"/>
                  <a:pt x="232" y="0"/>
                  <a:pt x="221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375"/>
                  <a:pt x="8" y="383"/>
                  <a:pt x="19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232" y="383"/>
                  <a:pt x="241" y="375"/>
                  <a:pt x="241" y="364"/>
                </a:cubicBezTo>
                <a:cubicBezTo>
                  <a:pt x="241" y="114"/>
                  <a:pt x="241" y="114"/>
                  <a:pt x="241" y="114"/>
                </a:cubicBezTo>
                <a:cubicBezTo>
                  <a:pt x="241" y="110"/>
                  <a:pt x="237" y="106"/>
                  <a:pt x="233" y="106"/>
                </a:cubicBezTo>
                <a:cubicBezTo>
                  <a:pt x="228" y="106"/>
                  <a:pt x="225" y="110"/>
                  <a:pt x="225" y="114"/>
                </a:cubicBezTo>
                <a:cubicBezTo>
                  <a:pt x="225" y="295"/>
                  <a:pt x="225" y="295"/>
                  <a:pt x="225" y="295"/>
                </a:cubicBezTo>
                <a:cubicBezTo>
                  <a:pt x="16" y="295"/>
                  <a:pt x="16" y="295"/>
                  <a:pt x="16" y="295"/>
                </a:cubicBezTo>
                <a:cubicBezTo>
                  <a:pt x="16" y="69"/>
                  <a:pt x="16" y="69"/>
                  <a:pt x="16" y="69"/>
                </a:cubicBezTo>
                <a:cubicBezTo>
                  <a:pt x="225" y="69"/>
                  <a:pt x="225" y="69"/>
                  <a:pt x="225" y="69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7"/>
                  <a:pt x="228" y="90"/>
                  <a:pt x="233" y="90"/>
                </a:cubicBezTo>
                <a:close/>
                <a:moveTo>
                  <a:pt x="225" y="311"/>
                </a:moveTo>
                <a:cubicBezTo>
                  <a:pt x="225" y="364"/>
                  <a:pt x="225" y="364"/>
                  <a:pt x="225" y="364"/>
                </a:cubicBezTo>
                <a:cubicBezTo>
                  <a:pt x="225" y="366"/>
                  <a:pt x="223" y="367"/>
                  <a:pt x="221" y="367"/>
                </a:cubicBezTo>
                <a:cubicBezTo>
                  <a:pt x="19" y="367"/>
                  <a:pt x="19" y="367"/>
                  <a:pt x="19" y="367"/>
                </a:cubicBezTo>
                <a:cubicBezTo>
                  <a:pt x="17" y="367"/>
                  <a:pt x="16" y="366"/>
                  <a:pt x="16" y="364"/>
                </a:cubicBezTo>
                <a:cubicBezTo>
                  <a:pt x="16" y="311"/>
                  <a:pt x="16" y="311"/>
                  <a:pt x="16" y="311"/>
                </a:cubicBezTo>
                <a:lnTo>
                  <a:pt x="225" y="311"/>
                </a:lnTo>
                <a:close/>
                <a:moveTo>
                  <a:pt x="16" y="53"/>
                </a:move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21" y="16"/>
                  <a:pt x="221" y="16"/>
                  <a:pt x="221" y="16"/>
                </a:cubicBezTo>
                <a:cubicBezTo>
                  <a:pt x="223" y="16"/>
                  <a:pt x="225" y="17"/>
                  <a:pt x="225" y="19"/>
                </a:cubicBezTo>
                <a:cubicBezTo>
                  <a:pt x="225" y="53"/>
                  <a:pt x="225" y="53"/>
                  <a:pt x="225" y="53"/>
                </a:cubicBezTo>
                <a:lnTo>
                  <a:pt x="16" y="53"/>
                </a:lnTo>
                <a:close/>
                <a:moveTo>
                  <a:pt x="135" y="26"/>
                </a:moveTo>
                <a:cubicBezTo>
                  <a:pt x="99" y="26"/>
                  <a:pt x="99" y="26"/>
                  <a:pt x="99" y="26"/>
                </a:cubicBezTo>
                <a:cubicBezTo>
                  <a:pt x="95" y="26"/>
                  <a:pt x="91" y="30"/>
                  <a:pt x="91" y="34"/>
                </a:cubicBezTo>
                <a:cubicBezTo>
                  <a:pt x="91" y="38"/>
                  <a:pt x="95" y="42"/>
                  <a:pt x="99" y="42"/>
                </a:cubicBezTo>
                <a:cubicBezTo>
                  <a:pt x="135" y="42"/>
                  <a:pt x="135" y="42"/>
                  <a:pt x="135" y="42"/>
                </a:cubicBezTo>
                <a:cubicBezTo>
                  <a:pt x="139" y="42"/>
                  <a:pt x="143" y="38"/>
                  <a:pt x="143" y="34"/>
                </a:cubicBezTo>
                <a:cubicBezTo>
                  <a:pt x="143" y="30"/>
                  <a:pt x="139" y="26"/>
                  <a:pt x="135" y="26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5" name="Freeform 3"/>
          <p:cNvSpPr>
            <a:spLocks noChangeAspect="1" noEditPoints="1"/>
          </p:cNvSpPr>
          <p:nvPr/>
        </p:nvSpPr>
        <p:spPr bwMode="auto">
          <a:xfrm>
            <a:off x="5426877" y="121965"/>
            <a:ext cx="1362075" cy="1676400"/>
          </a:xfrm>
          <a:custGeom>
            <a:avLst/>
            <a:gdLst>
              <a:gd name="T0" fmla="*/ 2147483647 w 363"/>
              <a:gd name="T1" fmla="*/ 2147483647 h 447"/>
              <a:gd name="T2" fmla="*/ 2147483647 w 363"/>
              <a:gd name="T3" fmla="*/ 2147483647 h 447"/>
              <a:gd name="T4" fmla="*/ 2147483647 w 363"/>
              <a:gd name="T5" fmla="*/ 2147483647 h 447"/>
              <a:gd name="T6" fmla="*/ 2147483647 w 363"/>
              <a:gd name="T7" fmla="*/ 2147483647 h 447"/>
              <a:gd name="T8" fmla="*/ 2147483647 w 363"/>
              <a:gd name="T9" fmla="*/ 2147483647 h 447"/>
              <a:gd name="T10" fmla="*/ 2147483647 w 363"/>
              <a:gd name="T11" fmla="*/ 2147483647 h 447"/>
              <a:gd name="T12" fmla="*/ 2147483647 w 363"/>
              <a:gd name="T13" fmla="*/ 2147483647 h 447"/>
              <a:gd name="T14" fmla="*/ 2147483647 w 363"/>
              <a:gd name="T15" fmla="*/ 2147483647 h 447"/>
              <a:gd name="T16" fmla="*/ 2147483647 w 363"/>
              <a:gd name="T17" fmla="*/ 2147483647 h 447"/>
              <a:gd name="T18" fmla="*/ 2147483647 w 363"/>
              <a:gd name="T19" fmla="*/ 2147483647 h 447"/>
              <a:gd name="T20" fmla="*/ 2147483647 w 363"/>
              <a:gd name="T21" fmla="*/ 2147483647 h 447"/>
              <a:gd name="T22" fmla="*/ 2147483647 w 363"/>
              <a:gd name="T23" fmla="*/ 2147483647 h 447"/>
              <a:gd name="T24" fmla="*/ 2147483647 w 363"/>
              <a:gd name="T25" fmla="*/ 2147483647 h 447"/>
              <a:gd name="T26" fmla="*/ 2147483647 w 363"/>
              <a:gd name="T27" fmla="*/ 2147483647 h 447"/>
              <a:gd name="T28" fmla="*/ 2147483647 w 363"/>
              <a:gd name="T29" fmla="*/ 2147483647 h 447"/>
              <a:gd name="T30" fmla="*/ 2147483647 w 363"/>
              <a:gd name="T31" fmla="*/ 2147483647 h 447"/>
              <a:gd name="T32" fmla="*/ 2147483647 w 363"/>
              <a:gd name="T33" fmla="*/ 2147483647 h 447"/>
              <a:gd name="T34" fmla="*/ 2147483647 w 363"/>
              <a:gd name="T35" fmla="*/ 2147483647 h 447"/>
              <a:gd name="T36" fmla="*/ 2147483647 w 363"/>
              <a:gd name="T37" fmla="*/ 2147483647 h 447"/>
              <a:gd name="T38" fmla="*/ 2147483647 w 363"/>
              <a:gd name="T39" fmla="*/ 2147483647 h 447"/>
              <a:gd name="T40" fmla="*/ 2147483647 w 363"/>
              <a:gd name="T41" fmla="*/ 2147483647 h 447"/>
              <a:gd name="T42" fmla="*/ 0 w 363"/>
              <a:gd name="T43" fmla="*/ 2147483647 h 447"/>
              <a:gd name="T44" fmla="*/ 0 w 363"/>
              <a:gd name="T45" fmla="*/ 2147483647 h 447"/>
              <a:gd name="T46" fmla="*/ 2147483647 w 363"/>
              <a:gd name="T47" fmla="*/ 2147483647 h 447"/>
              <a:gd name="T48" fmla="*/ 2147483647 w 363"/>
              <a:gd name="T49" fmla="*/ 2147483647 h 447"/>
              <a:gd name="T50" fmla="*/ 2147483647 w 363"/>
              <a:gd name="T51" fmla="*/ 2147483647 h 447"/>
              <a:gd name="T52" fmla="*/ 2147483647 w 363"/>
              <a:gd name="T53" fmla="*/ 2147483647 h 447"/>
              <a:gd name="T54" fmla="*/ 2147483647 w 363"/>
              <a:gd name="T55" fmla="*/ 2147483647 h 447"/>
              <a:gd name="T56" fmla="*/ 2147483647 w 363"/>
              <a:gd name="T57" fmla="*/ 2147483647 h 447"/>
              <a:gd name="T58" fmla="*/ 2147483647 w 363"/>
              <a:gd name="T59" fmla="*/ 2147483647 h 447"/>
              <a:gd name="T60" fmla="*/ 2147483647 w 363"/>
              <a:gd name="T61" fmla="*/ 2147483647 h 447"/>
              <a:gd name="T62" fmla="*/ 2147483647 w 363"/>
              <a:gd name="T63" fmla="*/ 2147483647 h 447"/>
              <a:gd name="T64" fmla="*/ 2147483647 w 363"/>
              <a:gd name="T65" fmla="*/ 2147483647 h 447"/>
              <a:gd name="T66" fmla="*/ 2147483647 w 363"/>
              <a:gd name="T67" fmla="*/ 2147483647 h 447"/>
              <a:gd name="T68" fmla="*/ 2147483647 w 363"/>
              <a:gd name="T69" fmla="*/ 2147483647 h 447"/>
              <a:gd name="T70" fmla="*/ 2147483647 w 363"/>
              <a:gd name="T71" fmla="*/ 2147483647 h 447"/>
              <a:gd name="T72" fmla="*/ 2147483647 w 363"/>
              <a:gd name="T73" fmla="*/ 2147483647 h 447"/>
              <a:gd name="T74" fmla="*/ 2147483647 w 363"/>
              <a:gd name="T75" fmla="*/ 2147483647 h 447"/>
              <a:gd name="T76" fmla="*/ 2147483647 w 363"/>
              <a:gd name="T77" fmla="*/ 2147483647 h 447"/>
              <a:gd name="T78" fmla="*/ 2147483647 w 363"/>
              <a:gd name="T79" fmla="*/ 2147483647 h 447"/>
              <a:gd name="T80" fmla="*/ 2147483647 w 363"/>
              <a:gd name="T81" fmla="*/ 2147483647 h 447"/>
              <a:gd name="T82" fmla="*/ 2147483647 w 363"/>
              <a:gd name="T83" fmla="*/ 2147483647 h 447"/>
              <a:gd name="T84" fmla="*/ 2147483647 w 363"/>
              <a:gd name="T85" fmla="*/ 2147483647 h 447"/>
              <a:gd name="T86" fmla="*/ 2147483647 w 363"/>
              <a:gd name="T87" fmla="*/ 2147483647 h 447"/>
              <a:gd name="T88" fmla="*/ 2147483647 w 363"/>
              <a:gd name="T89" fmla="*/ 2147483647 h 447"/>
              <a:gd name="T90" fmla="*/ 2147483647 w 363"/>
              <a:gd name="T91" fmla="*/ 2147483647 h 447"/>
              <a:gd name="T92" fmla="*/ 2147483647 w 363"/>
              <a:gd name="T93" fmla="*/ 2147483647 h 447"/>
              <a:gd name="T94" fmla="*/ 2147483647 w 363"/>
              <a:gd name="T95" fmla="*/ 2147483647 h 447"/>
              <a:gd name="T96" fmla="*/ 2147483647 w 363"/>
              <a:gd name="T97" fmla="*/ 2147483647 h 447"/>
              <a:gd name="T98" fmla="*/ 2147483647 w 363"/>
              <a:gd name="T99" fmla="*/ 2147483647 h 44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63" h="447">
                <a:moveTo>
                  <a:pt x="85" y="38"/>
                </a:moveTo>
                <a:cubicBezTo>
                  <a:pt x="85" y="38"/>
                  <a:pt x="85" y="38"/>
                  <a:pt x="85" y="38"/>
                </a:cubicBezTo>
                <a:cubicBezTo>
                  <a:pt x="85" y="36"/>
                  <a:pt x="84" y="34"/>
                  <a:pt x="83" y="32"/>
                </a:cubicBezTo>
                <a:cubicBezTo>
                  <a:pt x="80" y="29"/>
                  <a:pt x="75" y="29"/>
                  <a:pt x="72" y="32"/>
                </a:cubicBezTo>
                <a:cubicBezTo>
                  <a:pt x="51" y="53"/>
                  <a:pt x="41" y="79"/>
                  <a:pt x="41" y="106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41" y="132"/>
                  <a:pt x="51" y="159"/>
                  <a:pt x="72" y="179"/>
                </a:cubicBezTo>
                <a:cubicBezTo>
                  <a:pt x="75" y="182"/>
                  <a:pt x="80" y="182"/>
                  <a:pt x="83" y="179"/>
                </a:cubicBezTo>
                <a:cubicBezTo>
                  <a:pt x="84" y="178"/>
                  <a:pt x="85" y="176"/>
                  <a:pt x="85" y="174"/>
                </a:cubicBezTo>
                <a:cubicBezTo>
                  <a:pt x="85" y="174"/>
                  <a:pt x="85" y="174"/>
                  <a:pt x="85" y="174"/>
                </a:cubicBezTo>
                <a:cubicBezTo>
                  <a:pt x="85" y="172"/>
                  <a:pt x="84" y="169"/>
                  <a:pt x="83" y="168"/>
                </a:cubicBezTo>
                <a:cubicBezTo>
                  <a:pt x="66" y="151"/>
                  <a:pt x="57" y="128"/>
                  <a:pt x="57" y="106"/>
                </a:cubicBezTo>
                <a:cubicBezTo>
                  <a:pt x="57" y="83"/>
                  <a:pt x="66" y="61"/>
                  <a:pt x="83" y="44"/>
                </a:cubicBezTo>
                <a:cubicBezTo>
                  <a:pt x="84" y="42"/>
                  <a:pt x="85" y="40"/>
                  <a:pt x="85" y="38"/>
                </a:cubicBezTo>
                <a:close/>
                <a:moveTo>
                  <a:pt x="48" y="191"/>
                </a:moveTo>
                <a:cubicBezTo>
                  <a:pt x="48" y="191"/>
                  <a:pt x="47" y="191"/>
                  <a:pt x="47" y="190"/>
                </a:cubicBezTo>
                <a:cubicBezTo>
                  <a:pt x="45" y="188"/>
                  <a:pt x="44" y="186"/>
                  <a:pt x="42" y="184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1" y="182"/>
                  <a:pt x="40" y="181"/>
                  <a:pt x="39" y="180"/>
                </a:cubicBezTo>
                <a:cubicBezTo>
                  <a:pt x="33" y="171"/>
                  <a:pt x="28" y="162"/>
                  <a:pt x="24" y="152"/>
                </a:cubicBezTo>
                <a:cubicBezTo>
                  <a:pt x="24" y="151"/>
                  <a:pt x="23" y="149"/>
                  <a:pt x="23" y="148"/>
                </a:cubicBezTo>
                <a:cubicBezTo>
                  <a:pt x="22" y="147"/>
                  <a:pt x="22" y="147"/>
                  <a:pt x="22" y="146"/>
                </a:cubicBezTo>
                <a:cubicBezTo>
                  <a:pt x="22" y="145"/>
                  <a:pt x="21" y="143"/>
                  <a:pt x="21" y="142"/>
                </a:cubicBezTo>
                <a:cubicBezTo>
                  <a:pt x="21" y="141"/>
                  <a:pt x="20" y="141"/>
                  <a:pt x="20" y="140"/>
                </a:cubicBezTo>
                <a:cubicBezTo>
                  <a:pt x="20" y="139"/>
                  <a:pt x="20" y="137"/>
                  <a:pt x="19" y="136"/>
                </a:cubicBezTo>
                <a:cubicBezTo>
                  <a:pt x="19" y="135"/>
                  <a:pt x="19" y="135"/>
                  <a:pt x="19" y="134"/>
                </a:cubicBezTo>
                <a:cubicBezTo>
                  <a:pt x="18" y="133"/>
                  <a:pt x="18" y="131"/>
                  <a:pt x="18" y="130"/>
                </a:cubicBezTo>
                <a:cubicBezTo>
                  <a:pt x="18" y="129"/>
                  <a:pt x="18" y="128"/>
                  <a:pt x="17" y="127"/>
                </a:cubicBezTo>
                <a:cubicBezTo>
                  <a:pt x="17" y="126"/>
                  <a:pt x="17" y="125"/>
                  <a:pt x="17" y="124"/>
                </a:cubicBezTo>
                <a:cubicBezTo>
                  <a:pt x="17" y="123"/>
                  <a:pt x="17" y="122"/>
                  <a:pt x="17" y="121"/>
                </a:cubicBezTo>
                <a:cubicBezTo>
                  <a:pt x="16" y="120"/>
                  <a:pt x="16" y="119"/>
                  <a:pt x="16" y="118"/>
                </a:cubicBezTo>
                <a:cubicBezTo>
                  <a:pt x="16" y="117"/>
                  <a:pt x="16" y="116"/>
                  <a:pt x="16" y="114"/>
                </a:cubicBezTo>
                <a:cubicBezTo>
                  <a:pt x="16" y="113"/>
                  <a:pt x="16" y="113"/>
                  <a:pt x="16" y="112"/>
                </a:cubicBezTo>
                <a:cubicBezTo>
                  <a:pt x="16" y="110"/>
                  <a:pt x="16" y="108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4"/>
                  <a:pt x="16" y="102"/>
                  <a:pt x="16" y="100"/>
                </a:cubicBezTo>
                <a:cubicBezTo>
                  <a:pt x="16" y="99"/>
                  <a:pt x="16" y="98"/>
                  <a:pt x="16" y="97"/>
                </a:cubicBezTo>
                <a:cubicBezTo>
                  <a:pt x="16" y="96"/>
                  <a:pt x="16" y="95"/>
                  <a:pt x="16" y="93"/>
                </a:cubicBezTo>
                <a:cubicBezTo>
                  <a:pt x="16" y="92"/>
                  <a:pt x="16" y="92"/>
                  <a:pt x="17" y="91"/>
                </a:cubicBezTo>
                <a:cubicBezTo>
                  <a:pt x="17" y="90"/>
                  <a:pt x="17" y="88"/>
                  <a:pt x="17" y="87"/>
                </a:cubicBezTo>
                <a:cubicBezTo>
                  <a:pt x="17" y="86"/>
                  <a:pt x="17" y="85"/>
                  <a:pt x="17" y="84"/>
                </a:cubicBezTo>
                <a:cubicBezTo>
                  <a:pt x="18" y="83"/>
                  <a:pt x="18" y="82"/>
                  <a:pt x="18" y="81"/>
                </a:cubicBezTo>
                <a:cubicBezTo>
                  <a:pt x="18" y="80"/>
                  <a:pt x="18" y="79"/>
                  <a:pt x="19" y="78"/>
                </a:cubicBezTo>
                <a:cubicBezTo>
                  <a:pt x="19" y="77"/>
                  <a:pt x="19" y="76"/>
                  <a:pt x="19" y="75"/>
                </a:cubicBezTo>
                <a:cubicBezTo>
                  <a:pt x="20" y="74"/>
                  <a:pt x="20" y="73"/>
                  <a:pt x="20" y="71"/>
                </a:cubicBezTo>
                <a:cubicBezTo>
                  <a:pt x="20" y="71"/>
                  <a:pt x="21" y="70"/>
                  <a:pt x="21" y="70"/>
                </a:cubicBezTo>
                <a:cubicBezTo>
                  <a:pt x="21" y="68"/>
                  <a:pt x="22" y="67"/>
                  <a:pt x="22" y="65"/>
                </a:cubicBezTo>
                <a:cubicBezTo>
                  <a:pt x="22" y="65"/>
                  <a:pt x="22" y="65"/>
                  <a:pt x="23" y="64"/>
                </a:cubicBezTo>
                <a:cubicBezTo>
                  <a:pt x="23" y="63"/>
                  <a:pt x="24" y="61"/>
                  <a:pt x="24" y="60"/>
                </a:cubicBezTo>
                <a:cubicBezTo>
                  <a:pt x="28" y="50"/>
                  <a:pt x="33" y="40"/>
                  <a:pt x="39" y="32"/>
                </a:cubicBezTo>
                <a:cubicBezTo>
                  <a:pt x="40" y="30"/>
                  <a:pt x="41" y="29"/>
                  <a:pt x="42" y="28"/>
                </a:cubicBezTo>
                <a:cubicBezTo>
                  <a:pt x="42" y="28"/>
                  <a:pt x="42" y="27"/>
                  <a:pt x="42" y="27"/>
                </a:cubicBezTo>
                <a:cubicBezTo>
                  <a:pt x="44" y="25"/>
                  <a:pt x="45" y="23"/>
                  <a:pt x="47" y="21"/>
                </a:cubicBezTo>
                <a:cubicBezTo>
                  <a:pt x="47" y="21"/>
                  <a:pt x="48" y="21"/>
                  <a:pt x="48" y="20"/>
                </a:cubicBezTo>
                <a:cubicBezTo>
                  <a:pt x="50" y="18"/>
                  <a:pt x="52" y="16"/>
                  <a:pt x="54" y="14"/>
                </a:cubicBezTo>
                <a:cubicBezTo>
                  <a:pt x="55" y="13"/>
                  <a:pt x="56" y="11"/>
                  <a:pt x="56" y="9"/>
                </a:cubicBezTo>
                <a:cubicBezTo>
                  <a:pt x="56" y="8"/>
                  <a:pt x="56" y="7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5"/>
                  <a:pt x="54" y="4"/>
                  <a:pt x="54" y="3"/>
                </a:cubicBezTo>
                <a:cubicBezTo>
                  <a:pt x="52" y="2"/>
                  <a:pt x="51" y="1"/>
                  <a:pt x="49" y="1"/>
                </a:cubicBezTo>
                <a:cubicBezTo>
                  <a:pt x="47" y="0"/>
                  <a:pt x="44" y="1"/>
                  <a:pt x="42" y="3"/>
                </a:cubicBezTo>
                <a:cubicBezTo>
                  <a:pt x="40" y="5"/>
                  <a:pt x="38" y="7"/>
                  <a:pt x="36" y="10"/>
                </a:cubicBezTo>
                <a:cubicBezTo>
                  <a:pt x="36" y="10"/>
                  <a:pt x="35" y="11"/>
                  <a:pt x="35" y="11"/>
                </a:cubicBezTo>
                <a:cubicBezTo>
                  <a:pt x="33" y="13"/>
                  <a:pt x="31" y="15"/>
                  <a:pt x="30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8" y="20"/>
                  <a:pt x="27" y="21"/>
                  <a:pt x="26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19" y="33"/>
                  <a:pt x="14" y="4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5"/>
                  <a:pt x="8" y="57"/>
                  <a:pt x="7" y="59"/>
                </a:cubicBezTo>
                <a:cubicBezTo>
                  <a:pt x="7" y="59"/>
                  <a:pt x="7" y="60"/>
                  <a:pt x="7" y="60"/>
                </a:cubicBezTo>
                <a:cubicBezTo>
                  <a:pt x="6" y="62"/>
                  <a:pt x="6" y="64"/>
                  <a:pt x="5" y="65"/>
                </a:cubicBezTo>
                <a:cubicBezTo>
                  <a:pt x="5" y="66"/>
                  <a:pt x="5" y="66"/>
                  <a:pt x="5" y="67"/>
                </a:cubicBezTo>
                <a:cubicBezTo>
                  <a:pt x="4" y="69"/>
                  <a:pt x="4" y="70"/>
                  <a:pt x="4" y="72"/>
                </a:cubicBezTo>
                <a:cubicBezTo>
                  <a:pt x="3" y="73"/>
                  <a:pt x="3" y="73"/>
                  <a:pt x="3" y="74"/>
                </a:cubicBezTo>
                <a:cubicBezTo>
                  <a:pt x="3" y="75"/>
                  <a:pt x="3" y="77"/>
                  <a:pt x="2" y="78"/>
                </a:cubicBezTo>
                <a:cubicBezTo>
                  <a:pt x="2" y="79"/>
                  <a:pt x="2" y="80"/>
                  <a:pt x="2" y="81"/>
                </a:cubicBezTo>
                <a:cubicBezTo>
                  <a:pt x="2" y="82"/>
                  <a:pt x="1" y="84"/>
                  <a:pt x="1" y="85"/>
                </a:cubicBezTo>
                <a:cubicBezTo>
                  <a:pt x="1" y="86"/>
                  <a:pt x="1" y="87"/>
                  <a:pt x="1" y="89"/>
                </a:cubicBezTo>
                <a:cubicBezTo>
                  <a:pt x="1" y="90"/>
                  <a:pt x="0" y="91"/>
                  <a:pt x="0" y="92"/>
                </a:cubicBezTo>
                <a:cubicBezTo>
                  <a:pt x="0" y="93"/>
                  <a:pt x="0" y="95"/>
                  <a:pt x="0" y="96"/>
                </a:cubicBezTo>
                <a:cubicBezTo>
                  <a:pt x="0" y="97"/>
                  <a:pt x="0" y="98"/>
                  <a:pt x="0" y="99"/>
                </a:cubicBezTo>
                <a:cubicBezTo>
                  <a:pt x="0" y="101"/>
                  <a:pt x="0" y="103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8"/>
                  <a:pt x="0" y="111"/>
                  <a:pt x="0" y="113"/>
                </a:cubicBezTo>
                <a:cubicBezTo>
                  <a:pt x="0" y="114"/>
                  <a:pt x="0" y="115"/>
                  <a:pt x="0" y="115"/>
                </a:cubicBezTo>
                <a:cubicBezTo>
                  <a:pt x="0" y="117"/>
                  <a:pt x="0" y="118"/>
                  <a:pt x="0" y="120"/>
                </a:cubicBezTo>
                <a:cubicBezTo>
                  <a:pt x="0" y="121"/>
                  <a:pt x="1" y="122"/>
                  <a:pt x="1" y="123"/>
                </a:cubicBezTo>
                <a:cubicBezTo>
                  <a:pt x="1" y="124"/>
                  <a:pt x="1" y="125"/>
                  <a:pt x="1" y="127"/>
                </a:cubicBezTo>
                <a:cubicBezTo>
                  <a:pt x="1" y="128"/>
                  <a:pt x="2" y="129"/>
                  <a:pt x="2" y="130"/>
                </a:cubicBezTo>
                <a:cubicBezTo>
                  <a:pt x="2" y="131"/>
                  <a:pt x="2" y="132"/>
                  <a:pt x="2" y="133"/>
                </a:cubicBezTo>
                <a:cubicBezTo>
                  <a:pt x="3" y="135"/>
                  <a:pt x="3" y="136"/>
                  <a:pt x="3" y="138"/>
                </a:cubicBezTo>
                <a:cubicBezTo>
                  <a:pt x="3" y="138"/>
                  <a:pt x="3" y="139"/>
                  <a:pt x="4" y="140"/>
                </a:cubicBezTo>
                <a:cubicBezTo>
                  <a:pt x="4" y="141"/>
                  <a:pt x="4" y="143"/>
                  <a:pt x="5" y="145"/>
                </a:cubicBezTo>
                <a:cubicBezTo>
                  <a:pt x="5" y="145"/>
                  <a:pt x="5" y="146"/>
                  <a:pt x="5" y="146"/>
                </a:cubicBezTo>
                <a:cubicBezTo>
                  <a:pt x="6" y="148"/>
                  <a:pt x="6" y="150"/>
                  <a:pt x="7" y="152"/>
                </a:cubicBezTo>
                <a:cubicBezTo>
                  <a:pt x="7" y="152"/>
                  <a:pt x="7" y="152"/>
                  <a:pt x="7" y="152"/>
                </a:cubicBezTo>
                <a:cubicBezTo>
                  <a:pt x="8" y="154"/>
                  <a:pt x="9" y="156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14" y="169"/>
                  <a:pt x="19" y="179"/>
                  <a:pt x="25" y="188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25" y="188"/>
                  <a:pt x="25" y="189"/>
                  <a:pt x="26" y="189"/>
                </a:cubicBezTo>
                <a:cubicBezTo>
                  <a:pt x="27" y="190"/>
                  <a:pt x="28" y="192"/>
                  <a:pt x="29" y="193"/>
                </a:cubicBezTo>
                <a:cubicBezTo>
                  <a:pt x="29" y="193"/>
                  <a:pt x="29" y="194"/>
                  <a:pt x="29" y="194"/>
                </a:cubicBezTo>
                <a:cubicBezTo>
                  <a:pt x="29" y="194"/>
                  <a:pt x="29" y="194"/>
                  <a:pt x="30" y="194"/>
                </a:cubicBezTo>
                <a:cubicBezTo>
                  <a:pt x="31" y="196"/>
                  <a:pt x="33" y="198"/>
                  <a:pt x="35" y="201"/>
                </a:cubicBezTo>
                <a:cubicBezTo>
                  <a:pt x="35" y="201"/>
                  <a:pt x="36" y="201"/>
                  <a:pt x="36" y="202"/>
                </a:cubicBezTo>
                <a:cubicBezTo>
                  <a:pt x="38" y="204"/>
                  <a:pt x="40" y="206"/>
                  <a:pt x="42" y="209"/>
                </a:cubicBezTo>
                <a:cubicBezTo>
                  <a:pt x="44" y="211"/>
                  <a:pt x="47" y="211"/>
                  <a:pt x="49" y="211"/>
                </a:cubicBezTo>
                <a:cubicBezTo>
                  <a:pt x="51" y="211"/>
                  <a:pt x="52" y="210"/>
                  <a:pt x="54" y="209"/>
                </a:cubicBezTo>
                <a:cubicBezTo>
                  <a:pt x="54" y="208"/>
                  <a:pt x="55" y="207"/>
                  <a:pt x="55" y="206"/>
                </a:cubicBezTo>
                <a:cubicBezTo>
                  <a:pt x="55" y="206"/>
                  <a:pt x="55" y="206"/>
                  <a:pt x="55" y="206"/>
                </a:cubicBezTo>
                <a:cubicBezTo>
                  <a:pt x="55" y="206"/>
                  <a:pt x="55" y="206"/>
                  <a:pt x="56" y="205"/>
                </a:cubicBezTo>
                <a:cubicBezTo>
                  <a:pt x="56" y="205"/>
                  <a:pt x="56" y="204"/>
                  <a:pt x="56" y="203"/>
                </a:cubicBezTo>
                <a:cubicBezTo>
                  <a:pt x="56" y="201"/>
                  <a:pt x="55" y="199"/>
                  <a:pt x="54" y="197"/>
                </a:cubicBezTo>
                <a:cubicBezTo>
                  <a:pt x="52" y="195"/>
                  <a:pt x="50" y="193"/>
                  <a:pt x="48" y="191"/>
                </a:cubicBezTo>
                <a:close/>
                <a:moveTo>
                  <a:pt x="207" y="60"/>
                </a:moveTo>
                <a:cubicBezTo>
                  <a:pt x="158" y="60"/>
                  <a:pt x="158" y="60"/>
                  <a:pt x="158" y="60"/>
                </a:cubicBezTo>
                <a:cubicBezTo>
                  <a:pt x="147" y="60"/>
                  <a:pt x="138" y="69"/>
                  <a:pt x="138" y="80"/>
                </a:cubicBezTo>
                <a:cubicBezTo>
                  <a:pt x="138" y="439"/>
                  <a:pt x="138" y="439"/>
                  <a:pt x="138" y="439"/>
                </a:cubicBezTo>
                <a:cubicBezTo>
                  <a:pt x="138" y="443"/>
                  <a:pt x="142" y="447"/>
                  <a:pt x="146" y="447"/>
                </a:cubicBezTo>
                <a:cubicBezTo>
                  <a:pt x="151" y="447"/>
                  <a:pt x="154" y="443"/>
                  <a:pt x="154" y="439"/>
                </a:cubicBezTo>
                <a:cubicBezTo>
                  <a:pt x="154" y="420"/>
                  <a:pt x="154" y="420"/>
                  <a:pt x="154" y="420"/>
                </a:cubicBezTo>
                <a:cubicBezTo>
                  <a:pt x="211" y="363"/>
                  <a:pt x="211" y="363"/>
                  <a:pt x="211" y="363"/>
                </a:cubicBezTo>
                <a:cubicBezTo>
                  <a:pt x="211" y="439"/>
                  <a:pt x="211" y="439"/>
                  <a:pt x="211" y="439"/>
                </a:cubicBezTo>
                <a:cubicBezTo>
                  <a:pt x="211" y="443"/>
                  <a:pt x="215" y="447"/>
                  <a:pt x="219" y="447"/>
                </a:cubicBezTo>
                <a:cubicBezTo>
                  <a:pt x="223" y="447"/>
                  <a:pt x="227" y="443"/>
                  <a:pt x="227" y="439"/>
                </a:cubicBezTo>
                <a:cubicBezTo>
                  <a:pt x="227" y="80"/>
                  <a:pt x="227" y="80"/>
                  <a:pt x="227" y="80"/>
                </a:cubicBezTo>
                <a:cubicBezTo>
                  <a:pt x="227" y="69"/>
                  <a:pt x="218" y="60"/>
                  <a:pt x="207" y="60"/>
                </a:cubicBezTo>
                <a:close/>
                <a:moveTo>
                  <a:pt x="154" y="80"/>
                </a:moveTo>
                <a:cubicBezTo>
                  <a:pt x="154" y="78"/>
                  <a:pt x="156" y="76"/>
                  <a:pt x="158" y="76"/>
                </a:cubicBezTo>
                <a:cubicBezTo>
                  <a:pt x="198" y="76"/>
                  <a:pt x="198" y="76"/>
                  <a:pt x="198" y="76"/>
                </a:cubicBezTo>
                <a:cubicBezTo>
                  <a:pt x="154" y="120"/>
                  <a:pt x="154" y="120"/>
                  <a:pt x="154" y="120"/>
                </a:cubicBezTo>
                <a:lnTo>
                  <a:pt x="154" y="80"/>
                </a:lnTo>
                <a:close/>
                <a:moveTo>
                  <a:pt x="154" y="155"/>
                </a:moveTo>
                <a:cubicBezTo>
                  <a:pt x="207" y="207"/>
                  <a:pt x="207" y="207"/>
                  <a:pt x="207" y="207"/>
                </a:cubicBezTo>
                <a:cubicBezTo>
                  <a:pt x="154" y="260"/>
                  <a:pt x="154" y="260"/>
                  <a:pt x="154" y="260"/>
                </a:cubicBezTo>
                <a:lnTo>
                  <a:pt x="154" y="155"/>
                </a:lnTo>
                <a:close/>
                <a:moveTo>
                  <a:pt x="154" y="397"/>
                </a:moveTo>
                <a:cubicBezTo>
                  <a:pt x="154" y="294"/>
                  <a:pt x="154" y="294"/>
                  <a:pt x="154" y="294"/>
                </a:cubicBezTo>
                <a:cubicBezTo>
                  <a:pt x="206" y="346"/>
                  <a:pt x="206" y="346"/>
                  <a:pt x="206" y="346"/>
                </a:cubicBezTo>
                <a:lnTo>
                  <a:pt x="154" y="397"/>
                </a:lnTo>
                <a:close/>
                <a:moveTo>
                  <a:pt x="211" y="328"/>
                </a:moveTo>
                <a:cubicBezTo>
                  <a:pt x="160" y="277"/>
                  <a:pt x="160" y="277"/>
                  <a:pt x="160" y="277"/>
                </a:cubicBezTo>
                <a:cubicBezTo>
                  <a:pt x="211" y="226"/>
                  <a:pt x="211" y="226"/>
                  <a:pt x="211" y="226"/>
                </a:cubicBezTo>
                <a:lnTo>
                  <a:pt x="211" y="328"/>
                </a:lnTo>
                <a:close/>
                <a:moveTo>
                  <a:pt x="211" y="189"/>
                </a:moveTo>
                <a:cubicBezTo>
                  <a:pt x="159" y="137"/>
                  <a:pt x="159" y="137"/>
                  <a:pt x="159" y="137"/>
                </a:cubicBezTo>
                <a:cubicBezTo>
                  <a:pt x="211" y="86"/>
                  <a:pt x="211" y="86"/>
                  <a:pt x="211" y="86"/>
                </a:cubicBezTo>
                <a:lnTo>
                  <a:pt x="211" y="189"/>
                </a:lnTo>
                <a:close/>
                <a:moveTo>
                  <a:pt x="107" y="58"/>
                </a:moveTo>
                <a:cubicBezTo>
                  <a:pt x="103" y="58"/>
                  <a:pt x="99" y="62"/>
                  <a:pt x="99" y="66"/>
                </a:cubicBezTo>
                <a:cubicBezTo>
                  <a:pt x="99" y="144"/>
                  <a:pt x="99" y="144"/>
                  <a:pt x="99" y="144"/>
                </a:cubicBezTo>
                <a:cubicBezTo>
                  <a:pt x="99" y="148"/>
                  <a:pt x="103" y="152"/>
                  <a:pt x="107" y="152"/>
                </a:cubicBezTo>
                <a:cubicBezTo>
                  <a:pt x="111" y="152"/>
                  <a:pt x="115" y="148"/>
                  <a:pt x="115" y="144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5" y="62"/>
                  <a:pt x="111" y="58"/>
                  <a:pt x="107" y="58"/>
                </a:cubicBezTo>
                <a:close/>
                <a:moveTo>
                  <a:pt x="320" y="28"/>
                </a:moveTo>
                <a:cubicBezTo>
                  <a:pt x="322" y="29"/>
                  <a:pt x="323" y="31"/>
                  <a:pt x="324" y="33"/>
                </a:cubicBezTo>
                <a:cubicBezTo>
                  <a:pt x="327" y="36"/>
                  <a:pt x="332" y="37"/>
                  <a:pt x="335" y="35"/>
                </a:cubicBezTo>
                <a:cubicBezTo>
                  <a:pt x="339" y="32"/>
                  <a:pt x="340" y="27"/>
                  <a:pt x="337" y="23"/>
                </a:cubicBezTo>
                <a:cubicBezTo>
                  <a:pt x="336" y="22"/>
                  <a:pt x="335" y="20"/>
                  <a:pt x="333" y="18"/>
                </a:cubicBezTo>
                <a:cubicBezTo>
                  <a:pt x="329" y="13"/>
                  <a:pt x="325" y="8"/>
                  <a:pt x="320" y="3"/>
                </a:cubicBezTo>
                <a:cubicBezTo>
                  <a:pt x="317" y="0"/>
                  <a:pt x="312" y="0"/>
                  <a:pt x="309" y="3"/>
                </a:cubicBezTo>
                <a:cubicBezTo>
                  <a:pt x="307" y="4"/>
                  <a:pt x="306" y="7"/>
                  <a:pt x="306" y="9"/>
                </a:cubicBezTo>
                <a:cubicBezTo>
                  <a:pt x="306" y="11"/>
                  <a:pt x="307" y="13"/>
                  <a:pt x="309" y="14"/>
                </a:cubicBezTo>
                <a:cubicBezTo>
                  <a:pt x="313" y="18"/>
                  <a:pt x="317" y="23"/>
                  <a:pt x="320" y="28"/>
                </a:cubicBezTo>
                <a:close/>
                <a:moveTo>
                  <a:pt x="257" y="59"/>
                </a:moveTo>
                <a:cubicBezTo>
                  <a:pt x="252" y="59"/>
                  <a:pt x="249" y="63"/>
                  <a:pt x="249" y="67"/>
                </a:cubicBezTo>
                <a:cubicBezTo>
                  <a:pt x="249" y="145"/>
                  <a:pt x="249" y="145"/>
                  <a:pt x="249" y="145"/>
                </a:cubicBezTo>
                <a:cubicBezTo>
                  <a:pt x="249" y="149"/>
                  <a:pt x="252" y="153"/>
                  <a:pt x="257" y="153"/>
                </a:cubicBezTo>
                <a:cubicBezTo>
                  <a:pt x="261" y="153"/>
                  <a:pt x="265" y="149"/>
                  <a:pt x="265" y="145"/>
                </a:cubicBezTo>
                <a:cubicBezTo>
                  <a:pt x="265" y="67"/>
                  <a:pt x="265" y="67"/>
                  <a:pt x="265" y="67"/>
                </a:cubicBezTo>
                <a:cubicBezTo>
                  <a:pt x="265" y="63"/>
                  <a:pt x="261" y="59"/>
                  <a:pt x="257" y="59"/>
                </a:cubicBezTo>
                <a:close/>
                <a:moveTo>
                  <a:pt x="291" y="32"/>
                </a:moveTo>
                <a:cubicBezTo>
                  <a:pt x="288" y="29"/>
                  <a:pt x="283" y="29"/>
                  <a:pt x="279" y="32"/>
                </a:cubicBezTo>
                <a:cubicBezTo>
                  <a:pt x="278" y="34"/>
                  <a:pt x="277" y="36"/>
                  <a:pt x="277" y="38"/>
                </a:cubicBezTo>
                <a:cubicBezTo>
                  <a:pt x="277" y="40"/>
                  <a:pt x="278" y="42"/>
                  <a:pt x="279" y="44"/>
                </a:cubicBezTo>
                <a:cubicBezTo>
                  <a:pt x="297" y="61"/>
                  <a:pt x="305" y="83"/>
                  <a:pt x="305" y="106"/>
                </a:cubicBezTo>
                <a:cubicBezTo>
                  <a:pt x="305" y="128"/>
                  <a:pt x="297" y="151"/>
                  <a:pt x="279" y="168"/>
                </a:cubicBezTo>
                <a:cubicBezTo>
                  <a:pt x="279" y="168"/>
                  <a:pt x="279" y="168"/>
                  <a:pt x="279" y="168"/>
                </a:cubicBezTo>
                <a:cubicBezTo>
                  <a:pt x="276" y="171"/>
                  <a:pt x="276" y="176"/>
                  <a:pt x="279" y="179"/>
                </a:cubicBezTo>
                <a:cubicBezTo>
                  <a:pt x="283" y="182"/>
                  <a:pt x="288" y="182"/>
                  <a:pt x="291" y="179"/>
                </a:cubicBezTo>
                <a:cubicBezTo>
                  <a:pt x="311" y="159"/>
                  <a:pt x="321" y="132"/>
                  <a:pt x="321" y="106"/>
                </a:cubicBezTo>
                <a:cubicBezTo>
                  <a:pt x="321" y="79"/>
                  <a:pt x="311" y="53"/>
                  <a:pt x="291" y="32"/>
                </a:cubicBezTo>
                <a:close/>
                <a:moveTo>
                  <a:pt x="353" y="53"/>
                </a:moveTo>
                <a:cubicBezTo>
                  <a:pt x="351" y="49"/>
                  <a:pt x="347" y="47"/>
                  <a:pt x="343" y="49"/>
                </a:cubicBezTo>
                <a:cubicBezTo>
                  <a:pt x="338" y="50"/>
                  <a:pt x="336" y="55"/>
                  <a:pt x="338" y="59"/>
                </a:cubicBezTo>
                <a:cubicBezTo>
                  <a:pt x="344" y="74"/>
                  <a:pt x="347" y="90"/>
                  <a:pt x="347" y="106"/>
                </a:cubicBezTo>
                <a:cubicBezTo>
                  <a:pt x="347" y="140"/>
                  <a:pt x="333" y="173"/>
                  <a:pt x="309" y="197"/>
                </a:cubicBezTo>
                <a:cubicBezTo>
                  <a:pt x="307" y="199"/>
                  <a:pt x="306" y="201"/>
                  <a:pt x="306" y="203"/>
                </a:cubicBezTo>
                <a:cubicBezTo>
                  <a:pt x="306" y="205"/>
                  <a:pt x="307" y="207"/>
                  <a:pt x="309" y="209"/>
                </a:cubicBezTo>
                <a:cubicBezTo>
                  <a:pt x="312" y="212"/>
                  <a:pt x="317" y="212"/>
                  <a:pt x="320" y="209"/>
                </a:cubicBezTo>
                <a:cubicBezTo>
                  <a:pt x="348" y="181"/>
                  <a:pt x="363" y="145"/>
                  <a:pt x="363" y="106"/>
                </a:cubicBezTo>
                <a:cubicBezTo>
                  <a:pt x="363" y="88"/>
                  <a:pt x="359" y="70"/>
                  <a:pt x="353" y="53"/>
                </a:cubicBezTo>
                <a:close/>
              </a:path>
            </a:pathLst>
          </a:custGeom>
          <a:solidFill>
            <a:srgbClr val="433D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3689573" y="3072681"/>
            <a:ext cx="229869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1381192" y="3242738"/>
            <a:ext cx="441113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5792328" y="2850420"/>
            <a:ext cx="0" cy="4554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5980873" y="2850420"/>
            <a:ext cx="0" cy="2890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71" name="Group 70"/>
          <p:cNvGrpSpPr/>
          <p:nvPr/>
        </p:nvGrpSpPr>
        <p:grpSpPr>
          <a:xfrm>
            <a:off x="3215879" y="3823622"/>
            <a:ext cx="2478477" cy="2398788"/>
            <a:chOff x="3666085" y="3950857"/>
            <a:chExt cx="1730137" cy="1674509"/>
          </a:xfrm>
        </p:grpSpPr>
        <p:grpSp>
          <p:nvGrpSpPr>
            <p:cNvPr id="4" name="Group 3"/>
            <p:cNvGrpSpPr/>
            <p:nvPr/>
          </p:nvGrpSpPr>
          <p:grpSpPr>
            <a:xfrm>
              <a:off x="3666085" y="3950857"/>
              <a:ext cx="1730137" cy="1674509"/>
              <a:chOff x="3011764" y="4073237"/>
              <a:chExt cx="2167706" cy="2518709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011764" y="5608580"/>
                <a:ext cx="428428" cy="267192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matte">
                <a:bevelT w="95250" h="38100"/>
              </a:sp3d>
            </p:spPr>
            <p:txBody>
              <a:bodyPr vert="horz" wrap="none" lIns="72000" tIns="45720" rIns="7200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BS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3926164" y="5608580"/>
                <a:ext cx="428428" cy="267192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matte">
                <a:bevelT w="95250" h="38100"/>
              </a:sp3d>
            </p:spPr>
            <p:txBody>
              <a:bodyPr vert="horz" wrap="none" lIns="72000" tIns="45720" rIns="7200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BS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4751042" y="5608580"/>
                <a:ext cx="428428" cy="267192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matte">
                <a:bevelT w="95250" h="38100"/>
              </a:sp3d>
            </p:spPr>
            <p:txBody>
              <a:bodyPr vert="horz" wrap="none" lIns="72000" tIns="45720" rIns="7200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BS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843038" y="4846960"/>
                <a:ext cx="594679" cy="370876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matte">
                <a:bevelT w="95250" h="38100"/>
              </a:sp3d>
            </p:spPr>
            <p:txBody>
              <a:bodyPr vert="horz" wrap="none" lIns="72000" tIns="45720" rIns="7200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BSC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3843038" y="4073237"/>
                <a:ext cx="594679" cy="3708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matte">
                <a:bevelT w="95250" h="38100"/>
              </a:sp3d>
            </p:spPr>
            <p:txBody>
              <a:bodyPr vert="horz" wrap="none" lIns="72000" tIns="45720" rIns="7200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hu-HU" sz="1800" dirty="0"/>
                  <a:t>M</a:t>
                </a:r>
                <a:r>
                  <a:rPr kumimoji="0" lang="hu-H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SC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0" name="Straight Connector 9"/>
              <p:cNvCxnSpPr>
                <a:stCxn id="8" idx="2"/>
                <a:endCxn id="5" idx="0"/>
              </p:cNvCxnSpPr>
              <p:nvPr/>
            </p:nvCxnSpPr>
            <p:spPr bwMode="auto">
              <a:xfrm flipH="1">
                <a:off x="3225978" y="5217836"/>
                <a:ext cx="914400" cy="39074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" name="Straight Connector 10"/>
              <p:cNvCxnSpPr>
                <a:stCxn id="8" idx="2"/>
                <a:endCxn id="6" idx="0"/>
              </p:cNvCxnSpPr>
              <p:nvPr/>
            </p:nvCxnSpPr>
            <p:spPr bwMode="auto">
              <a:xfrm>
                <a:off x="4140378" y="5217836"/>
                <a:ext cx="0" cy="39074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>
                <a:endCxn id="7" idx="0"/>
              </p:cNvCxnSpPr>
              <p:nvPr/>
            </p:nvCxnSpPr>
            <p:spPr bwMode="auto">
              <a:xfrm>
                <a:off x="4140378" y="5217836"/>
                <a:ext cx="824878" cy="39074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>
                <a:stCxn id="9" idx="2"/>
                <a:endCxn id="8" idx="0"/>
              </p:cNvCxnSpPr>
              <p:nvPr/>
            </p:nvCxnSpPr>
            <p:spPr bwMode="auto">
              <a:xfrm>
                <a:off x="4140378" y="4444113"/>
                <a:ext cx="0" cy="40284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>
                <a:stCxn id="9" idx="3"/>
              </p:cNvCxnSpPr>
              <p:nvPr/>
            </p:nvCxnSpPr>
            <p:spPr bwMode="auto">
              <a:xfrm>
                <a:off x="4437717" y="4258675"/>
                <a:ext cx="460398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5" name="Rectangle 14"/>
              <p:cNvSpPr/>
              <p:nvPr/>
            </p:nvSpPr>
            <p:spPr bwMode="auto">
              <a:xfrm>
                <a:off x="3926164" y="6324754"/>
                <a:ext cx="428428" cy="26719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matte">
                <a:bevelT w="95250" h="38100"/>
              </a:sp3d>
            </p:spPr>
            <p:txBody>
              <a:bodyPr vert="horz" wrap="none" lIns="72000" tIns="45720" rIns="7200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UE</a:t>
                </a:r>
                <a:endPara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6" name="Straight Arrow Connector 15"/>
              <p:cNvCxnSpPr>
                <a:stCxn id="15" idx="0"/>
              </p:cNvCxnSpPr>
              <p:nvPr/>
            </p:nvCxnSpPr>
            <p:spPr bwMode="auto">
              <a:xfrm flipV="1">
                <a:off x="4140378" y="6029924"/>
                <a:ext cx="0" cy="29483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64" name="Curved Connector 63"/>
            <p:cNvCxnSpPr>
              <a:stCxn id="8" idx="3"/>
              <a:endCxn id="15" idx="3"/>
            </p:cNvCxnSpPr>
            <p:nvPr/>
          </p:nvCxnSpPr>
          <p:spPr bwMode="auto">
            <a:xfrm flipH="1">
              <a:off x="4737852" y="4588535"/>
              <a:ext cx="66346" cy="948013"/>
            </a:xfrm>
            <a:prstGeom prst="curvedConnector3">
              <a:avLst>
                <a:gd name="adj1" fmla="val -267454"/>
              </a:avLst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9" name="Curved Connector 68"/>
            <p:cNvCxnSpPr>
              <a:stCxn id="15" idx="1"/>
              <a:endCxn id="8" idx="1"/>
            </p:cNvCxnSpPr>
            <p:nvPr/>
          </p:nvCxnSpPr>
          <p:spPr bwMode="auto">
            <a:xfrm rot="10800000">
              <a:off x="4329560" y="4588536"/>
              <a:ext cx="66346" cy="948013"/>
            </a:xfrm>
            <a:prstGeom prst="curvedConnector3">
              <a:avLst>
                <a:gd name="adj1" fmla="val 328902"/>
              </a:avLst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47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2001: 3G - WCDMA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3439" y="6352179"/>
            <a:ext cx="3771289" cy="46166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spcBef>
                <a:spcPts val="0"/>
              </a:spcBef>
            </a:pPr>
            <a:r>
              <a:rPr lang="hu-HU" sz="1200" dirty="0" smtClean="0"/>
              <a:t>WCDMA </a:t>
            </a:r>
            <a:r>
              <a:rPr lang="en-US" sz="1200" dirty="0" smtClean="0"/>
              <a:t>= Wideband Code Division Multiple Access 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	</a:t>
            </a:r>
            <a:r>
              <a:rPr lang="en-US" sz="1200" dirty="0" err="1" smtClean="0"/>
              <a:t>Sz</a:t>
            </a:r>
            <a:r>
              <a:rPr lang="hu-HU" sz="1200" dirty="0" smtClean="0"/>
              <a:t>élessávú szórt spektrumú rádió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5" name="Right Brace 4"/>
          <p:cNvSpPr/>
          <p:nvPr/>
        </p:nvSpPr>
        <p:spPr bwMode="auto">
          <a:xfrm rot="5400000">
            <a:off x="4535690" y="1974733"/>
            <a:ext cx="151739" cy="1443759"/>
          </a:xfrm>
          <a:prstGeom prst="rightBrace">
            <a:avLst>
              <a:gd name="adj1" fmla="val 19907"/>
              <a:gd name="adj2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2515" y="2732709"/>
            <a:ext cx="5180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900" dirty="0" smtClean="0"/>
              <a:t>5 MHz</a:t>
            </a:r>
            <a:endParaRPr lang="en-US" sz="9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8810" y="1538714"/>
            <a:ext cx="1995731" cy="1211106"/>
            <a:chOff x="537125" y="1679743"/>
            <a:chExt cx="4156404" cy="2522306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V="1">
              <a:off x="613858" y="1679743"/>
              <a:ext cx="0" cy="220805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537125" y="3817455"/>
              <a:ext cx="381106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3574467" y="3817455"/>
              <a:ext cx="1119062" cy="384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i="1" dirty="0" err="1" smtClean="0"/>
                <a:t>frekvencia</a:t>
              </a:r>
              <a:endParaRPr lang="en-US" sz="600" i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43209" y="1538714"/>
            <a:ext cx="1995731" cy="1211106"/>
            <a:chOff x="537125" y="1679743"/>
            <a:chExt cx="4156404" cy="2522306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flipV="1">
              <a:off x="613858" y="1679743"/>
              <a:ext cx="0" cy="220805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537125" y="3817455"/>
              <a:ext cx="381106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3574467" y="3817455"/>
              <a:ext cx="1119062" cy="384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i="1" dirty="0" err="1" smtClean="0"/>
                <a:t>frekvencia</a:t>
              </a:r>
              <a:endParaRPr lang="en-US" sz="600" i="1" dirty="0"/>
            </a:p>
          </p:txBody>
        </p:sp>
      </p:grpSp>
      <p:sp>
        <p:nvSpPr>
          <p:cNvPr id="20" name="Freeform 19"/>
          <p:cNvSpPr/>
          <p:nvPr/>
        </p:nvSpPr>
        <p:spPr bwMode="auto">
          <a:xfrm>
            <a:off x="142609" y="1682345"/>
            <a:ext cx="304160" cy="882809"/>
          </a:xfrm>
          <a:custGeom>
            <a:avLst/>
            <a:gdLst/>
            <a:ahLst/>
            <a:cxnLst/>
            <a:rect l="l" t="t" r="r" b="b"/>
            <a:pathLst>
              <a:path w="460398" h="1278881">
                <a:moveTo>
                  <a:pt x="204621" y="0"/>
                </a:moveTo>
                <a:cubicBezTo>
                  <a:pt x="208884" y="21315"/>
                  <a:pt x="215605" y="42282"/>
                  <a:pt x="217410" y="63944"/>
                </a:cubicBezTo>
                <a:cubicBezTo>
                  <a:pt x="222016" y="119212"/>
                  <a:pt x="199003" y="180595"/>
                  <a:pt x="223805" y="230199"/>
                </a:cubicBezTo>
                <a:cubicBezTo>
                  <a:pt x="236594" y="255777"/>
                  <a:pt x="250078" y="179380"/>
                  <a:pt x="262171" y="153466"/>
                </a:cubicBezTo>
                <a:cubicBezTo>
                  <a:pt x="270652" y="135291"/>
                  <a:pt x="266861" y="126096"/>
                  <a:pt x="281354" y="108705"/>
                </a:cubicBezTo>
                <a:cubicBezTo>
                  <a:pt x="286274" y="102801"/>
                  <a:pt x="294143" y="100179"/>
                  <a:pt x="300537" y="95916"/>
                </a:cubicBezTo>
                <a:cubicBezTo>
                  <a:pt x="304800" y="87390"/>
                  <a:pt x="304800" y="74602"/>
                  <a:pt x="313326" y="70339"/>
                </a:cubicBezTo>
                <a:cubicBezTo>
                  <a:pt x="316538" y="68733"/>
                  <a:pt x="352735" y="81343"/>
                  <a:pt x="358087" y="83127"/>
                </a:cubicBezTo>
                <a:cubicBezTo>
                  <a:pt x="368744" y="74601"/>
                  <a:pt x="381072" y="67821"/>
                  <a:pt x="390059" y="57550"/>
                </a:cubicBezTo>
                <a:cubicBezTo>
                  <a:pt x="414150" y="30018"/>
                  <a:pt x="394190" y="-2659"/>
                  <a:pt x="415637" y="83127"/>
                </a:cubicBezTo>
                <a:cubicBezTo>
                  <a:pt x="394683" y="208849"/>
                  <a:pt x="396177" y="168785"/>
                  <a:pt x="409242" y="351693"/>
                </a:cubicBezTo>
                <a:cubicBezTo>
                  <a:pt x="413708" y="414223"/>
                  <a:pt x="416920" y="415648"/>
                  <a:pt x="434820" y="460397"/>
                </a:cubicBezTo>
                <a:lnTo>
                  <a:pt x="436737" y="584999"/>
                </a:lnTo>
                <a:lnTo>
                  <a:pt x="460398" y="584999"/>
                </a:lnTo>
                <a:lnTo>
                  <a:pt x="460398" y="991133"/>
                </a:lnTo>
                <a:lnTo>
                  <a:pt x="460398" y="1278881"/>
                </a:lnTo>
                <a:lnTo>
                  <a:pt x="396453" y="1278881"/>
                </a:lnTo>
                <a:lnTo>
                  <a:pt x="0" y="1278881"/>
                </a:lnTo>
                <a:lnTo>
                  <a:pt x="0" y="584999"/>
                </a:lnTo>
                <a:lnTo>
                  <a:pt x="12377" y="584999"/>
                </a:lnTo>
                <a:cubicBezTo>
                  <a:pt x="9796" y="579954"/>
                  <a:pt x="8081" y="574564"/>
                  <a:pt x="6395" y="569102"/>
                </a:cubicBezTo>
                <a:cubicBezTo>
                  <a:pt x="4263" y="387927"/>
                  <a:pt x="2132" y="206753"/>
                  <a:pt x="0" y="25578"/>
                </a:cubicBezTo>
                <a:cubicBezTo>
                  <a:pt x="19161" y="27707"/>
                  <a:pt x="66322" y="38835"/>
                  <a:pt x="89522" y="25578"/>
                </a:cubicBezTo>
                <a:cubicBezTo>
                  <a:pt x="96195" y="21765"/>
                  <a:pt x="98048" y="12789"/>
                  <a:pt x="102311" y="6395"/>
                </a:cubicBezTo>
                <a:cubicBezTo>
                  <a:pt x="108705" y="10658"/>
                  <a:pt x="118868" y="11961"/>
                  <a:pt x="121494" y="19183"/>
                </a:cubicBezTo>
                <a:cubicBezTo>
                  <a:pt x="141986" y="75538"/>
                  <a:pt x="106552" y="90956"/>
                  <a:pt x="147072" y="63944"/>
                </a:cubicBezTo>
                <a:cubicBezTo>
                  <a:pt x="151335" y="55418"/>
                  <a:pt x="153120" y="45107"/>
                  <a:pt x="159860" y="38367"/>
                </a:cubicBezTo>
                <a:cubicBezTo>
                  <a:pt x="164626" y="33601"/>
                  <a:pt x="174278" y="36738"/>
                  <a:pt x="179044" y="31972"/>
                </a:cubicBezTo>
                <a:cubicBezTo>
                  <a:pt x="183810" y="27206"/>
                  <a:pt x="181228" y="18052"/>
                  <a:pt x="185438" y="12789"/>
                </a:cubicBezTo>
                <a:cubicBezTo>
                  <a:pt x="190239" y="6788"/>
                  <a:pt x="198227" y="4263"/>
                  <a:pt x="204621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35154" y="1986504"/>
            <a:ext cx="1731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 …000101000… =</a:t>
            </a:r>
            <a:endParaRPr lang="en-US" sz="1400" dirty="0"/>
          </a:p>
        </p:txBody>
      </p:sp>
      <p:sp>
        <p:nvSpPr>
          <p:cNvPr id="24" name="Freeform 23"/>
          <p:cNvSpPr/>
          <p:nvPr/>
        </p:nvSpPr>
        <p:spPr bwMode="auto">
          <a:xfrm>
            <a:off x="3889680" y="2448914"/>
            <a:ext cx="1443759" cy="116239"/>
          </a:xfrm>
          <a:custGeom>
            <a:avLst/>
            <a:gdLst/>
            <a:ahLst/>
            <a:cxnLst/>
            <a:rect l="l" t="t" r="r" b="b"/>
            <a:pathLst>
              <a:path w="2359536" h="351894">
                <a:moveTo>
                  <a:pt x="2047222" y="26477"/>
                </a:moveTo>
                <a:cubicBezTo>
                  <a:pt x="2029999" y="28360"/>
                  <a:pt x="2037878" y="27449"/>
                  <a:pt x="2047222" y="26477"/>
                </a:cubicBezTo>
                <a:close/>
                <a:moveTo>
                  <a:pt x="306932" y="350"/>
                </a:moveTo>
                <a:cubicBezTo>
                  <a:pt x="319761" y="-1521"/>
                  <a:pt x="332509" y="4613"/>
                  <a:pt x="345298" y="6744"/>
                </a:cubicBezTo>
                <a:cubicBezTo>
                  <a:pt x="353824" y="15270"/>
                  <a:pt x="360651" y="25931"/>
                  <a:pt x="370876" y="32322"/>
                </a:cubicBezTo>
                <a:cubicBezTo>
                  <a:pt x="378328" y="36980"/>
                  <a:pt x="387665" y="38716"/>
                  <a:pt x="396453" y="38716"/>
                </a:cubicBezTo>
                <a:cubicBezTo>
                  <a:pt x="468954" y="38716"/>
                  <a:pt x="541393" y="34453"/>
                  <a:pt x="613863" y="32322"/>
                </a:cubicBezTo>
                <a:cubicBezTo>
                  <a:pt x="673237" y="12529"/>
                  <a:pt x="569318" y="45448"/>
                  <a:pt x="716174" y="19533"/>
                </a:cubicBezTo>
                <a:cubicBezTo>
                  <a:pt x="725561" y="17876"/>
                  <a:pt x="732990" y="10499"/>
                  <a:pt x="741751" y="6744"/>
                </a:cubicBezTo>
                <a:cubicBezTo>
                  <a:pt x="747946" y="4089"/>
                  <a:pt x="754540" y="2481"/>
                  <a:pt x="760934" y="350"/>
                </a:cubicBezTo>
                <a:cubicBezTo>
                  <a:pt x="796650" y="107497"/>
                  <a:pt x="760248" y="38320"/>
                  <a:pt x="991133" y="45111"/>
                </a:cubicBezTo>
                <a:cubicBezTo>
                  <a:pt x="994130" y="58595"/>
                  <a:pt x="997503" y="106476"/>
                  <a:pt x="1016711" y="121843"/>
                </a:cubicBezTo>
                <a:cubicBezTo>
                  <a:pt x="1021974" y="126054"/>
                  <a:pt x="1029500" y="126106"/>
                  <a:pt x="1035894" y="128238"/>
                </a:cubicBezTo>
                <a:cubicBezTo>
                  <a:pt x="1082786" y="121844"/>
                  <a:pt x="1129982" y="117375"/>
                  <a:pt x="1176571" y="109055"/>
                </a:cubicBezTo>
                <a:cubicBezTo>
                  <a:pt x="1189842" y="106685"/>
                  <a:pt x="1201802" y="99297"/>
                  <a:pt x="1214937" y="96266"/>
                </a:cubicBezTo>
                <a:cubicBezTo>
                  <a:pt x="1229623" y="92877"/>
                  <a:pt x="1244778" y="92003"/>
                  <a:pt x="1259698" y="89871"/>
                </a:cubicBezTo>
                <a:cubicBezTo>
                  <a:pt x="1372423" y="33509"/>
                  <a:pt x="1236407" y="93120"/>
                  <a:pt x="1419558" y="57899"/>
                </a:cubicBezTo>
                <a:cubicBezTo>
                  <a:pt x="1440173" y="53935"/>
                  <a:pt x="1457515" y="39858"/>
                  <a:pt x="1477108" y="32322"/>
                </a:cubicBezTo>
                <a:cubicBezTo>
                  <a:pt x="1485310" y="29167"/>
                  <a:pt x="1494235" y="28341"/>
                  <a:pt x="1502685" y="25927"/>
                </a:cubicBezTo>
                <a:cubicBezTo>
                  <a:pt x="1509166" y="24075"/>
                  <a:pt x="1515474" y="21664"/>
                  <a:pt x="1521869" y="19533"/>
                </a:cubicBezTo>
                <a:cubicBezTo>
                  <a:pt x="1528263" y="23796"/>
                  <a:pt x="1536789" y="25928"/>
                  <a:pt x="1541052" y="32322"/>
                </a:cubicBezTo>
                <a:cubicBezTo>
                  <a:pt x="1545927" y="39634"/>
                  <a:pt x="1544360" y="49670"/>
                  <a:pt x="1547446" y="57899"/>
                </a:cubicBezTo>
                <a:cubicBezTo>
                  <a:pt x="1550455" y="65924"/>
                  <a:pt x="1565603" y="95239"/>
                  <a:pt x="1573024" y="102660"/>
                </a:cubicBezTo>
                <a:cubicBezTo>
                  <a:pt x="1578458" y="108094"/>
                  <a:pt x="1584654" y="114033"/>
                  <a:pt x="1592207" y="115449"/>
                </a:cubicBezTo>
                <a:cubicBezTo>
                  <a:pt x="1619522" y="120571"/>
                  <a:pt x="1647625" y="119712"/>
                  <a:pt x="1675334" y="121843"/>
                </a:cubicBezTo>
                <a:cubicBezTo>
                  <a:pt x="1702255" y="118254"/>
                  <a:pt x="1780828" y="112504"/>
                  <a:pt x="1816011" y="96266"/>
                </a:cubicBezTo>
                <a:cubicBezTo>
                  <a:pt x="1829967" y="89825"/>
                  <a:pt x="1840250" y="76743"/>
                  <a:pt x="1854378" y="70688"/>
                </a:cubicBezTo>
                <a:cubicBezTo>
                  <a:pt x="1885355" y="57412"/>
                  <a:pt x="1918322" y="49373"/>
                  <a:pt x="1950294" y="38716"/>
                </a:cubicBezTo>
                <a:cubicBezTo>
                  <a:pt x="1968605" y="32612"/>
                  <a:pt x="1988691" y="34716"/>
                  <a:pt x="2007843" y="32322"/>
                </a:cubicBezTo>
                <a:cubicBezTo>
                  <a:pt x="2126426" y="17499"/>
                  <a:pt x="2002608" y="31347"/>
                  <a:pt x="2047222" y="26477"/>
                </a:cubicBezTo>
                <a:cubicBezTo>
                  <a:pt x="2057527" y="25359"/>
                  <a:pt x="2076817" y="23237"/>
                  <a:pt x="2110154" y="19533"/>
                </a:cubicBezTo>
                <a:cubicBezTo>
                  <a:pt x="2131469" y="21664"/>
                  <a:pt x="2159623" y="10136"/>
                  <a:pt x="2174098" y="25927"/>
                </a:cubicBezTo>
                <a:cubicBezTo>
                  <a:pt x="2272719" y="133515"/>
                  <a:pt x="2131926" y="80079"/>
                  <a:pt x="2199676" y="102660"/>
                </a:cubicBezTo>
                <a:cubicBezTo>
                  <a:pt x="2233779" y="98397"/>
                  <a:pt x="2267997" y="94969"/>
                  <a:pt x="2301986" y="89871"/>
                </a:cubicBezTo>
                <a:cubicBezTo>
                  <a:pt x="2323028" y="86715"/>
                  <a:pt x="2337155" y="39782"/>
                  <a:pt x="2346747" y="77083"/>
                </a:cubicBezTo>
                <a:cubicBezTo>
                  <a:pt x="2350000" y="89732"/>
                  <a:pt x="2352517" y="121007"/>
                  <a:pt x="2354133" y="156837"/>
                </a:cubicBezTo>
                <a:lnTo>
                  <a:pt x="2359536" y="156837"/>
                </a:lnTo>
                <a:lnTo>
                  <a:pt x="2359536" y="313675"/>
                </a:lnTo>
                <a:lnTo>
                  <a:pt x="2359536" y="351894"/>
                </a:lnTo>
                <a:lnTo>
                  <a:pt x="0" y="351894"/>
                </a:lnTo>
                <a:lnTo>
                  <a:pt x="0" y="288097"/>
                </a:lnTo>
                <a:lnTo>
                  <a:pt x="0" y="156837"/>
                </a:lnTo>
                <a:lnTo>
                  <a:pt x="8394" y="156837"/>
                </a:lnTo>
                <a:cubicBezTo>
                  <a:pt x="9838" y="113233"/>
                  <a:pt x="17611" y="70964"/>
                  <a:pt x="38367" y="51505"/>
                </a:cubicBezTo>
                <a:cubicBezTo>
                  <a:pt x="89522" y="3547"/>
                  <a:pt x="216755" y="13501"/>
                  <a:pt x="306932" y="35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8810" y="2853632"/>
            <a:ext cx="1995731" cy="1211106"/>
            <a:chOff x="537125" y="1679743"/>
            <a:chExt cx="4156404" cy="2522306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 flipV="1">
              <a:off x="613858" y="1679743"/>
              <a:ext cx="0" cy="220805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537125" y="3817455"/>
              <a:ext cx="381106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3574467" y="3817455"/>
              <a:ext cx="1119062" cy="384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i="1" dirty="0" err="1" smtClean="0"/>
                <a:t>frekvencia</a:t>
              </a:r>
              <a:endParaRPr lang="en-US" sz="600" i="1" dirty="0"/>
            </a:p>
          </p:txBody>
        </p:sp>
      </p:grpSp>
      <p:sp>
        <p:nvSpPr>
          <p:cNvPr id="30" name="Freeform 29"/>
          <p:cNvSpPr/>
          <p:nvPr/>
        </p:nvSpPr>
        <p:spPr bwMode="auto">
          <a:xfrm flipH="1">
            <a:off x="142608" y="2997264"/>
            <a:ext cx="502708" cy="882809"/>
          </a:xfrm>
          <a:custGeom>
            <a:avLst/>
            <a:gdLst/>
            <a:ahLst/>
            <a:cxnLst/>
            <a:rect l="l" t="t" r="r" b="b"/>
            <a:pathLst>
              <a:path w="460398" h="1278881">
                <a:moveTo>
                  <a:pt x="204621" y="0"/>
                </a:moveTo>
                <a:cubicBezTo>
                  <a:pt x="208884" y="21315"/>
                  <a:pt x="215605" y="42282"/>
                  <a:pt x="217410" y="63944"/>
                </a:cubicBezTo>
                <a:cubicBezTo>
                  <a:pt x="222016" y="119212"/>
                  <a:pt x="199003" y="180595"/>
                  <a:pt x="223805" y="230199"/>
                </a:cubicBezTo>
                <a:cubicBezTo>
                  <a:pt x="236594" y="255777"/>
                  <a:pt x="250078" y="179380"/>
                  <a:pt x="262171" y="153466"/>
                </a:cubicBezTo>
                <a:cubicBezTo>
                  <a:pt x="270652" y="135291"/>
                  <a:pt x="266861" y="126096"/>
                  <a:pt x="281354" y="108705"/>
                </a:cubicBezTo>
                <a:cubicBezTo>
                  <a:pt x="286274" y="102801"/>
                  <a:pt x="294143" y="100179"/>
                  <a:pt x="300537" y="95916"/>
                </a:cubicBezTo>
                <a:cubicBezTo>
                  <a:pt x="304800" y="87390"/>
                  <a:pt x="304800" y="74602"/>
                  <a:pt x="313326" y="70339"/>
                </a:cubicBezTo>
                <a:cubicBezTo>
                  <a:pt x="316538" y="68733"/>
                  <a:pt x="352735" y="81343"/>
                  <a:pt x="358087" y="83127"/>
                </a:cubicBezTo>
                <a:cubicBezTo>
                  <a:pt x="368744" y="74601"/>
                  <a:pt x="381072" y="67821"/>
                  <a:pt x="390059" y="57550"/>
                </a:cubicBezTo>
                <a:cubicBezTo>
                  <a:pt x="414150" y="30018"/>
                  <a:pt x="394190" y="-2659"/>
                  <a:pt x="415637" y="83127"/>
                </a:cubicBezTo>
                <a:cubicBezTo>
                  <a:pt x="394683" y="208849"/>
                  <a:pt x="396177" y="168785"/>
                  <a:pt x="409242" y="351693"/>
                </a:cubicBezTo>
                <a:cubicBezTo>
                  <a:pt x="413708" y="414223"/>
                  <a:pt x="416920" y="415648"/>
                  <a:pt x="434820" y="460397"/>
                </a:cubicBezTo>
                <a:lnTo>
                  <a:pt x="436737" y="584999"/>
                </a:lnTo>
                <a:lnTo>
                  <a:pt x="460398" y="584999"/>
                </a:lnTo>
                <a:lnTo>
                  <a:pt x="460398" y="991133"/>
                </a:lnTo>
                <a:lnTo>
                  <a:pt x="460398" y="1278881"/>
                </a:lnTo>
                <a:lnTo>
                  <a:pt x="396453" y="1278881"/>
                </a:lnTo>
                <a:lnTo>
                  <a:pt x="0" y="1278881"/>
                </a:lnTo>
                <a:lnTo>
                  <a:pt x="0" y="584999"/>
                </a:lnTo>
                <a:lnTo>
                  <a:pt x="12377" y="584999"/>
                </a:lnTo>
                <a:cubicBezTo>
                  <a:pt x="9796" y="579954"/>
                  <a:pt x="8081" y="574564"/>
                  <a:pt x="6395" y="569102"/>
                </a:cubicBezTo>
                <a:cubicBezTo>
                  <a:pt x="4263" y="387927"/>
                  <a:pt x="2132" y="206753"/>
                  <a:pt x="0" y="25578"/>
                </a:cubicBezTo>
                <a:cubicBezTo>
                  <a:pt x="19161" y="27707"/>
                  <a:pt x="66322" y="38835"/>
                  <a:pt x="89522" y="25578"/>
                </a:cubicBezTo>
                <a:cubicBezTo>
                  <a:pt x="96195" y="21765"/>
                  <a:pt x="98048" y="12789"/>
                  <a:pt x="102311" y="6395"/>
                </a:cubicBezTo>
                <a:cubicBezTo>
                  <a:pt x="108705" y="10658"/>
                  <a:pt x="118868" y="11961"/>
                  <a:pt x="121494" y="19183"/>
                </a:cubicBezTo>
                <a:cubicBezTo>
                  <a:pt x="141986" y="75538"/>
                  <a:pt x="106552" y="90956"/>
                  <a:pt x="147072" y="63944"/>
                </a:cubicBezTo>
                <a:cubicBezTo>
                  <a:pt x="151335" y="55418"/>
                  <a:pt x="153120" y="45107"/>
                  <a:pt x="159860" y="38367"/>
                </a:cubicBezTo>
                <a:cubicBezTo>
                  <a:pt x="164626" y="33601"/>
                  <a:pt x="174278" y="36738"/>
                  <a:pt x="179044" y="31972"/>
                </a:cubicBezTo>
                <a:cubicBezTo>
                  <a:pt x="183810" y="27206"/>
                  <a:pt x="181228" y="18052"/>
                  <a:pt x="185438" y="12789"/>
                </a:cubicBezTo>
                <a:cubicBezTo>
                  <a:pt x="190239" y="6788"/>
                  <a:pt x="198227" y="4263"/>
                  <a:pt x="204621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35154" y="3301422"/>
            <a:ext cx="14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 …110101… =</a:t>
            </a:r>
            <a:endParaRPr lang="en-US" sz="1400" dirty="0"/>
          </a:p>
        </p:txBody>
      </p:sp>
      <p:sp>
        <p:nvSpPr>
          <p:cNvPr id="32" name="Right Brace 31"/>
          <p:cNvSpPr/>
          <p:nvPr/>
        </p:nvSpPr>
        <p:spPr bwMode="auto">
          <a:xfrm rot="5400000">
            <a:off x="4535690" y="3290054"/>
            <a:ext cx="151739" cy="1443759"/>
          </a:xfrm>
          <a:prstGeom prst="rightBrace">
            <a:avLst>
              <a:gd name="adj1" fmla="val 19907"/>
              <a:gd name="adj2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52514" y="4048030"/>
            <a:ext cx="5180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900" dirty="0" smtClean="0"/>
              <a:t>5 MHz</a:t>
            </a:r>
            <a:endParaRPr lang="en-US" sz="9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3843209" y="2854035"/>
            <a:ext cx="1995731" cy="1211106"/>
            <a:chOff x="537125" y="1679743"/>
            <a:chExt cx="4156404" cy="2522306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 flipV="1">
              <a:off x="613858" y="1679743"/>
              <a:ext cx="0" cy="220805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537125" y="3817455"/>
              <a:ext cx="381106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3574467" y="3817455"/>
              <a:ext cx="1119062" cy="384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i="1" dirty="0" err="1" smtClean="0"/>
                <a:t>frekvencia</a:t>
              </a:r>
              <a:endParaRPr lang="en-US" sz="600" i="1" dirty="0"/>
            </a:p>
          </p:txBody>
        </p:sp>
      </p:grpSp>
      <p:sp>
        <p:nvSpPr>
          <p:cNvPr id="38" name="Freeform 37"/>
          <p:cNvSpPr/>
          <p:nvPr/>
        </p:nvSpPr>
        <p:spPr bwMode="auto">
          <a:xfrm flipH="1">
            <a:off x="3889680" y="3764235"/>
            <a:ext cx="1443759" cy="116239"/>
          </a:xfrm>
          <a:custGeom>
            <a:avLst/>
            <a:gdLst/>
            <a:ahLst/>
            <a:cxnLst/>
            <a:rect l="l" t="t" r="r" b="b"/>
            <a:pathLst>
              <a:path w="2359536" h="351894">
                <a:moveTo>
                  <a:pt x="2047222" y="26477"/>
                </a:moveTo>
                <a:cubicBezTo>
                  <a:pt x="2029999" y="28360"/>
                  <a:pt x="2037878" y="27449"/>
                  <a:pt x="2047222" y="26477"/>
                </a:cubicBezTo>
                <a:close/>
                <a:moveTo>
                  <a:pt x="306932" y="350"/>
                </a:moveTo>
                <a:cubicBezTo>
                  <a:pt x="319761" y="-1521"/>
                  <a:pt x="332509" y="4613"/>
                  <a:pt x="345298" y="6744"/>
                </a:cubicBezTo>
                <a:cubicBezTo>
                  <a:pt x="353824" y="15270"/>
                  <a:pt x="360651" y="25931"/>
                  <a:pt x="370876" y="32322"/>
                </a:cubicBezTo>
                <a:cubicBezTo>
                  <a:pt x="378328" y="36980"/>
                  <a:pt x="387665" y="38716"/>
                  <a:pt x="396453" y="38716"/>
                </a:cubicBezTo>
                <a:cubicBezTo>
                  <a:pt x="468954" y="38716"/>
                  <a:pt x="541393" y="34453"/>
                  <a:pt x="613863" y="32322"/>
                </a:cubicBezTo>
                <a:cubicBezTo>
                  <a:pt x="673237" y="12529"/>
                  <a:pt x="569318" y="45448"/>
                  <a:pt x="716174" y="19533"/>
                </a:cubicBezTo>
                <a:cubicBezTo>
                  <a:pt x="725561" y="17876"/>
                  <a:pt x="732990" y="10499"/>
                  <a:pt x="741751" y="6744"/>
                </a:cubicBezTo>
                <a:cubicBezTo>
                  <a:pt x="747946" y="4089"/>
                  <a:pt x="754540" y="2481"/>
                  <a:pt x="760934" y="350"/>
                </a:cubicBezTo>
                <a:cubicBezTo>
                  <a:pt x="796650" y="107497"/>
                  <a:pt x="760248" y="38320"/>
                  <a:pt x="991133" y="45111"/>
                </a:cubicBezTo>
                <a:cubicBezTo>
                  <a:pt x="994130" y="58595"/>
                  <a:pt x="997503" y="106476"/>
                  <a:pt x="1016711" y="121843"/>
                </a:cubicBezTo>
                <a:cubicBezTo>
                  <a:pt x="1021974" y="126054"/>
                  <a:pt x="1029500" y="126106"/>
                  <a:pt x="1035894" y="128238"/>
                </a:cubicBezTo>
                <a:cubicBezTo>
                  <a:pt x="1082786" y="121844"/>
                  <a:pt x="1129982" y="117375"/>
                  <a:pt x="1176571" y="109055"/>
                </a:cubicBezTo>
                <a:cubicBezTo>
                  <a:pt x="1189842" y="106685"/>
                  <a:pt x="1201802" y="99297"/>
                  <a:pt x="1214937" y="96266"/>
                </a:cubicBezTo>
                <a:cubicBezTo>
                  <a:pt x="1229623" y="92877"/>
                  <a:pt x="1244778" y="92003"/>
                  <a:pt x="1259698" y="89871"/>
                </a:cubicBezTo>
                <a:cubicBezTo>
                  <a:pt x="1372423" y="33509"/>
                  <a:pt x="1236407" y="93120"/>
                  <a:pt x="1419558" y="57899"/>
                </a:cubicBezTo>
                <a:cubicBezTo>
                  <a:pt x="1440173" y="53935"/>
                  <a:pt x="1457515" y="39858"/>
                  <a:pt x="1477108" y="32322"/>
                </a:cubicBezTo>
                <a:cubicBezTo>
                  <a:pt x="1485310" y="29167"/>
                  <a:pt x="1494235" y="28341"/>
                  <a:pt x="1502685" y="25927"/>
                </a:cubicBezTo>
                <a:cubicBezTo>
                  <a:pt x="1509166" y="24075"/>
                  <a:pt x="1515474" y="21664"/>
                  <a:pt x="1521869" y="19533"/>
                </a:cubicBezTo>
                <a:cubicBezTo>
                  <a:pt x="1528263" y="23796"/>
                  <a:pt x="1536789" y="25928"/>
                  <a:pt x="1541052" y="32322"/>
                </a:cubicBezTo>
                <a:cubicBezTo>
                  <a:pt x="1545927" y="39634"/>
                  <a:pt x="1544360" y="49670"/>
                  <a:pt x="1547446" y="57899"/>
                </a:cubicBezTo>
                <a:cubicBezTo>
                  <a:pt x="1550455" y="65924"/>
                  <a:pt x="1565603" y="95239"/>
                  <a:pt x="1573024" y="102660"/>
                </a:cubicBezTo>
                <a:cubicBezTo>
                  <a:pt x="1578458" y="108094"/>
                  <a:pt x="1584654" y="114033"/>
                  <a:pt x="1592207" y="115449"/>
                </a:cubicBezTo>
                <a:cubicBezTo>
                  <a:pt x="1619522" y="120571"/>
                  <a:pt x="1647625" y="119712"/>
                  <a:pt x="1675334" y="121843"/>
                </a:cubicBezTo>
                <a:cubicBezTo>
                  <a:pt x="1702255" y="118254"/>
                  <a:pt x="1780828" y="112504"/>
                  <a:pt x="1816011" y="96266"/>
                </a:cubicBezTo>
                <a:cubicBezTo>
                  <a:pt x="1829967" y="89825"/>
                  <a:pt x="1840250" y="76743"/>
                  <a:pt x="1854378" y="70688"/>
                </a:cubicBezTo>
                <a:cubicBezTo>
                  <a:pt x="1885355" y="57412"/>
                  <a:pt x="1918322" y="49373"/>
                  <a:pt x="1950294" y="38716"/>
                </a:cubicBezTo>
                <a:cubicBezTo>
                  <a:pt x="1968605" y="32612"/>
                  <a:pt x="1988691" y="34716"/>
                  <a:pt x="2007843" y="32322"/>
                </a:cubicBezTo>
                <a:cubicBezTo>
                  <a:pt x="2126426" y="17499"/>
                  <a:pt x="2002608" y="31347"/>
                  <a:pt x="2047222" y="26477"/>
                </a:cubicBezTo>
                <a:cubicBezTo>
                  <a:pt x="2057527" y="25359"/>
                  <a:pt x="2076817" y="23237"/>
                  <a:pt x="2110154" y="19533"/>
                </a:cubicBezTo>
                <a:cubicBezTo>
                  <a:pt x="2131469" y="21664"/>
                  <a:pt x="2159623" y="10136"/>
                  <a:pt x="2174098" y="25927"/>
                </a:cubicBezTo>
                <a:cubicBezTo>
                  <a:pt x="2272719" y="133515"/>
                  <a:pt x="2131926" y="80079"/>
                  <a:pt x="2199676" y="102660"/>
                </a:cubicBezTo>
                <a:cubicBezTo>
                  <a:pt x="2233779" y="98397"/>
                  <a:pt x="2267997" y="94969"/>
                  <a:pt x="2301986" y="89871"/>
                </a:cubicBezTo>
                <a:cubicBezTo>
                  <a:pt x="2323028" y="86715"/>
                  <a:pt x="2337155" y="39782"/>
                  <a:pt x="2346747" y="77083"/>
                </a:cubicBezTo>
                <a:cubicBezTo>
                  <a:pt x="2350000" y="89732"/>
                  <a:pt x="2352517" y="121007"/>
                  <a:pt x="2354133" y="156837"/>
                </a:cubicBezTo>
                <a:lnTo>
                  <a:pt x="2359536" y="156837"/>
                </a:lnTo>
                <a:lnTo>
                  <a:pt x="2359536" y="313675"/>
                </a:lnTo>
                <a:lnTo>
                  <a:pt x="2359536" y="351894"/>
                </a:lnTo>
                <a:lnTo>
                  <a:pt x="0" y="351894"/>
                </a:lnTo>
                <a:lnTo>
                  <a:pt x="0" y="288097"/>
                </a:lnTo>
                <a:lnTo>
                  <a:pt x="0" y="156837"/>
                </a:lnTo>
                <a:lnTo>
                  <a:pt x="8394" y="156837"/>
                </a:lnTo>
                <a:cubicBezTo>
                  <a:pt x="9838" y="113233"/>
                  <a:pt x="17611" y="70964"/>
                  <a:pt x="38367" y="51505"/>
                </a:cubicBezTo>
                <a:cubicBezTo>
                  <a:pt x="89522" y="3547"/>
                  <a:pt x="216755" y="13501"/>
                  <a:pt x="306932" y="35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2" grpId="0"/>
      <p:bldP spid="24" grpId="0" animBg="1"/>
      <p:bldP spid="30" grpId="0" animBg="1"/>
      <p:bldP spid="31" grpId="0"/>
      <p:bldP spid="32" grpId="0" animBg="1"/>
      <p:bldP spid="33" grpId="0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ontent Placeholder 131"/>
          <p:cNvSpPr>
            <a:spLocks noGrp="1"/>
          </p:cNvSpPr>
          <p:nvPr>
            <p:ph idx="1"/>
          </p:nvPr>
        </p:nvSpPr>
        <p:spPr>
          <a:xfrm>
            <a:off x="396875" y="4289611"/>
            <a:ext cx="8351839" cy="2158253"/>
          </a:xfrm>
        </p:spPr>
        <p:txBody>
          <a:bodyPr/>
          <a:lstStyle/>
          <a:p>
            <a:r>
              <a:rPr lang="hu-HU" dirty="0" smtClean="0"/>
              <a:t>Jobb spektrális hatékonyság</a:t>
            </a:r>
          </a:p>
          <a:p>
            <a:r>
              <a:rPr lang="hu-HU" dirty="0" smtClean="0"/>
              <a:t>Jobb zavarérzékenység</a:t>
            </a:r>
          </a:p>
          <a:p>
            <a:r>
              <a:rPr lang="hu-HU" dirty="0" smtClean="0"/>
              <a:t>Különböző bitsebességű csatornák: 64, 256 kbit/s, 2 Mbit/s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2001: 3G - WCDMA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8810" y="1538714"/>
            <a:ext cx="1995731" cy="1211106"/>
            <a:chOff x="537125" y="1679743"/>
            <a:chExt cx="4156404" cy="2522306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V="1">
              <a:off x="613858" y="1679743"/>
              <a:ext cx="0" cy="220805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537125" y="3817455"/>
              <a:ext cx="381106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3574467" y="3817455"/>
              <a:ext cx="1119062" cy="384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i="1" dirty="0" err="1" smtClean="0"/>
                <a:t>frekvencia</a:t>
              </a:r>
              <a:endParaRPr lang="en-US" sz="600" i="1" dirty="0"/>
            </a:p>
          </p:txBody>
        </p:sp>
      </p:grpSp>
      <p:sp>
        <p:nvSpPr>
          <p:cNvPr id="20" name="Freeform 19"/>
          <p:cNvSpPr/>
          <p:nvPr/>
        </p:nvSpPr>
        <p:spPr bwMode="auto">
          <a:xfrm>
            <a:off x="142609" y="1682345"/>
            <a:ext cx="304160" cy="882809"/>
          </a:xfrm>
          <a:custGeom>
            <a:avLst/>
            <a:gdLst/>
            <a:ahLst/>
            <a:cxnLst/>
            <a:rect l="l" t="t" r="r" b="b"/>
            <a:pathLst>
              <a:path w="460398" h="1278881">
                <a:moveTo>
                  <a:pt x="204621" y="0"/>
                </a:moveTo>
                <a:cubicBezTo>
                  <a:pt x="208884" y="21315"/>
                  <a:pt x="215605" y="42282"/>
                  <a:pt x="217410" y="63944"/>
                </a:cubicBezTo>
                <a:cubicBezTo>
                  <a:pt x="222016" y="119212"/>
                  <a:pt x="199003" y="180595"/>
                  <a:pt x="223805" y="230199"/>
                </a:cubicBezTo>
                <a:cubicBezTo>
                  <a:pt x="236594" y="255777"/>
                  <a:pt x="250078" y="179380"/>
                  <a:pt x="262171" y="153466"/>
                </a:cubicBezTo>
                <a:cubicBezTo>
                  <a:pt x="270652" y="135291"/>
                  <a:pt x="266861" y="126096"/>
                  <a:pt x="281354" y="108705"/>
                </a:cubicBezTo>
                <a:cubicBezTo>
                  <a:pt x="286274" y="102801"/>
                  <a:pt x="294143" y="100179"/>
                  <a:pt x="300537" y="95916"/>
                </a:cubicBezTo>
                <a:cubicBezTo>
                  <a:pt x="304800" y="87390"/>
                  <a:pt x="304800" y="74602"/>
                  <a:pt x="313326" y="70339"/>
                </a:cubicBezTo>
                <a:cubicBezTo>
                  <a:pt x="316538" y="68733"/>
                  <a:pt x="352735" y="81343"/>
                  <a:pt x="358087" y="83127"/>
                </a:cubicBezTo>
                <a:cubicBezTo>
                  <a:pt x="368744" y="74601"/>
                  <a:pt x="381072" y="67821"/>
                  <a:pt x="390059" y="57550"/>
                </a:cubicBezTo>
                <a:cubicBezTo>
                  <a:pt x="414150" y="30018"/>
                  <a:pt x="394190" y="-2659"/>
                  <a:pt x="415637" y="83127"/>
                </a:cubicBezTo>
                <a:cubicBezTo>
                  <a:pt x="394683" y="208849"/>
                  <a:pt x="396177" y="168785"/>
                  <a:pt x="409242" y="351693"/>
                </a:cubicBezTo>
                <a:cubicBezTo>
                  <a:pt x="413708" y="414223"/>
                  <a:pt x="416920" y="415648"/>
                  <a:pt x="434820" y="460397"/>
                </a:cubicBezTo>
                <a:lnTo>
                  <a:pt x="436737" y="584999"/>
                </a:lnTo>
                <a:lnTo>
                  <a:pt x="460398" y="584999"/>
                </a:lnTo>
                <a:lnTo>
                  <a:pt x="460398" y="991133"/>
                </a:lnTo>
                <a:lnTo>
                  <a:pt x="460398" y="1278881"/>
                </a:lnTo>
                <a:lnTo>
                  <a:pt x="396453" y="1278881"/>
                </a:lnTo>
                <a:lnTo>
                  <a:pt x="0" y="1278881"/>
                </a:lnTo>
                <a:lnTo>
                  <a:pt x="0" y="584999"/>
                </a:lnTo>
                <a:lnTo>
                  <a:pt x="12377" y="584999"/>
                </a:lnTo>
                <a:cubicBezTo>
                  <a:pt x="9796" y="579954"/>
                  <a:pt x="8081" y="574564"/>
                  <a:pt x="6395" y="569102"/>
                </a:cubicBezTo>
                <a:cubicBezTo>
                  <a:pt x="4263" y="387927"/>
                  <a:pt x="2132" y="206753"/>
                  <a:pt x="0" y="25578"/>
                </a:cubicBezTo>
                <a:cubicBezTo>
                  <a:pt x="19161" y="27707"/>
                  <a:pt x="66322" y="38835"/>
                  <a:pt x="89522" y="25578"/>
                </a:cubicBezTo>
                <a:cubicBezTo>
                  <a:pt x="96195" y="21765"/>
                  <a:pt x="98048" y="12789"/>
                  <a:pt x="102311" y="6395"/>
                </a:cubicBezTo>
                <a:cubicBezTo>
                  <a:pt x="108705" y="10658"/>
                  <a:pt x="118868" y="11961"/>
                  <a:pt x="121494" y="19183"/>
                </a:cubicBezTo>
                <a:cubicBezTo>
                  <a:pt x="141986" y="75538"/>
                  <a:pt x="106552" y="90956"/>
                  <a:pt x="147072" y="63944"/>
                </a:cubicBezTo>
                <a:cubicBezTo>
                  <a:pt x="151335" y="55418"/>
                  <a:pt x="153120" y="45107"/>
                  <a:pt x="159860" y="38367"/>
                </a:cubicBezTo>
                <a:cubicBezTo>
                  <a:pt x="164626" y="33601"/>
                  <a:pt x="174278" y="36738"/>
                  <a:pt x="179044" y="31972"/>
                </a:cubicBezTo>
                <a:cubicBezTo>
                  <a:pt x="183810" y="27206"/>
                  <a:pt x="181228" y="18052"/>
                  <a:pt x="185438" y="12789"/>
                </a:cubicBezTo>
                <a:cubicBezTo>
                  <a:pt x="190239" y="6788"/>
                  <a:pt x="198227" y="4263"/>
                  <a:pt x="204621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35154" y="1986504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 …000101000… </a:t>
            </a:r>
            <a:endParaRPr lang="en-US" sz="1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108810" y="2853632"/>
            <a:ext cx="1995731" cy="1211106"/>
            <a:chOff x="537125" y="1679743"/>
            <a:chExt cx="4156404" cy="2522306"/>
          </a:xfrm>
        </p:grpSpPr>
        <p:cxnSp>
          <p:nvCxnSpPr>
            <p:cNvPr id="27" name="Straight Arrow Connector 26"/>
            <p:cNvCxnSpPr/>
            <p:nvPr/>
          </p:nvCxnSpPr>
          <p:spPr bwMode="auto">
            <a:xfrm flipV="1">
              <a:off x="613858" y="1679743"/>
              <a:ext cx="0" cy="220805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537125" y="3817455"/>
              <a:ext cx="381106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3574467" y="3817455"/>
              <a:ext cx="1119062" cy="384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i="1" dirty="0" err="1" smtClean="0"/>
                <a:t>frekvencia</a:t>
              </a:r>
              <a:endParaRPr lang="en-US" sz="600" i="1" dirty="0"/>
            </a:p>
          </p:txBody>
        </p:sp>
      </p:grpSp>
      <p:sp>
        <p:nvSpPr>
          <p:cNvPr id="30" name="Freeform 29"/>
          <p:cNvSpPr/>
          <p:nvPr/>
        </p:nvSpPr>
        <p:spPr bwMode="auto">
          <a:xfrm flipH="1">
            <a:off x="142608" y="2997264"/>
            <a:ext cx="502708" cy="882809"/>
          </a:xfrm>
          <a:custGeom>
            <a:avLst/>
            <a:gdLst/>
            <a:ahLst/>
            <a:cxnLst/>
            <a:rect l="l" t="t" r="r" b="b"/>
            <a:pathLst>
              <a:path w="460398" h="1278881">
                <a:moveTo>
                  <a:pt x="204621" y="0"/>
                </a:moveTo>
                <a:cubicBezTo>
                  <a:pt x="208884" y="21315"/>
                  <a:pt x="215605" y="42282"/>
                  <a:pt x="217410" y="63944"/>
                </a:cubicBezTo>
                <a:cubicBezTo>
                  <a:pt x="222016" y="119212"/>
                  <a:pt x="199003" y="180595"/>
                  <a:pt x="223805" y="230199"/>
                </a:cubicBezTo>
                <a:cubicBezTo>
                  <a:pt x="236594" y="255777"/>
                  <a:pt x="250078" y="179380"/>
                  <a:pt x="262171" y="153466"/>
                </a:cubicBezTo>
                <a:cubicBezTo>
                  <a:pt x="270652" y="135291"/>
                  <a:pt x="266861" y="126096"/>
                  <a:pt x="281354" y="108705"/>
                </a:cubicBezTo>
                <a:cubicBezTo>
                  <a:pt x="286274" y="102801"/>
                  <a:pt x="294143" y="100179"/>
                  <a:pt x="300537" y="95916"/>
                </a:cubicBezTo>
                <a:cubicBezTo>
                  <a:pt x="304800" y="87390"/>
                  <a:pt x="304800" y="74602"/>
                  <a:pt x="313326" y="70339"/>
                </a:cubicBezTo>
                <a:cubicBezTo>
                  <a:pt x="316538" y="68733"/>
                  <a:pt x="352735" y="81343"/>
                  <a:pt x="358087" y="83127"/>
                </a:cubicBezTo>
                <a:cubicBezTo>
                  <a:pt x="368744" y="74601"/>
                  <a:pt x="381072" y="67821"/>
                  <a:pt x="390059" y="57550"/>
                </a:cubicBezTo>
                <a:cubicBezTo>
                  <a:pt x="414150" y="30018"/>
                  <a:pt x="394190" y="-2659"/>
                  <a:pt x="415637" y="83127"/>
                </a:cubicBezTo>
                <a:cubicBezTo>
                  <a:pt x="394683" y="208849"/>
                  <a:pt x="396177" y="168785"/>
                  <a:pt x="409242" y="351693"/>
                </a:cubicBezTo>
                <a:cubicBezTo>
                  <a:pt x="413708" y="414223"/>
                  <a:pt x="416920" y="415648"/>
                  <a:pt x="434820" y="460397"/>
                </a:cubicBezTo>
                <a:lnTo>
                  <a:pt x="436737" y="584999"/>
                </a:lnTo>
                <a:lnTo>
                  <a:pt x="460398" y="584999"/>
                </a:lnTo>
                <a:lnTo>
                  <a:pt x="460398" y="991133"/>
                </a:lnTo>
                <a:lnTo>
                  <a:pt x="460398" y="1278881"/>
                </a:lnTo>
                <a:lnTo>
                  <a:pt x="396453" y="1278881"/>
                </a:lnTo>
                <a:lnTo>
                  <a:pt x="0" y="1278881"/>
                </a:lnTo>
                <a:lnTo>
                  <a:pt x="0" y="584999"/>
                </a:lnTo>
                <a:lnTo>
                  <a:pt x="12377" y="584999"/>
                </a:lnTo>
                <a:cubicBezTo>
                  <a:pt x="9796" y="579954"/>
                  <a:pt x="8081" y="574564"/>
                  <a:pt x="6395" y="569102"/>
                </a:cubicBezTo>
                <a:cubicBezTo>
                  <a:pt x="4263" y="387927"/>
                  <a:pt x="2132" y="206753"/>
                  <a:pt x="0" y="25578"/>
                </a:cubicBezTo>
                <a:cubicBezTo>
                  <a:pt x="19161" y="27707"/>
                  <a:pt x="66322" y="38835"/>
                  <a:pt x="89522" y="25578"/>
                </a:cubicBezTo>
                <a:cubicBezTo>
                  <a:pt x="96195" y="21765"/>
                  <a:pt x="98048" y="12789"/>
                  <a:pt x="102311" y="6395"/>
                </a:cubicBezTo>
                <a:cubicBezTo>
                  <a:pt x="108705" y="10658"/>
                  <a:pt x="118868" y="11961"/>
                  <a:pt x="121494" y="19183"/>
                </a:cubicBezTo>
                <a:cubicBezTo>
                  <a:pt x="141986" y="75538"/>
                  <a:pt x="106552" y="90956"/>
                  <a:pt x="147072" y="63944"/>
                </a:cubicBezTo>
                <a:cubicBezTo>
                  <a:pt x="151335" y="55418"/>
                  <a:pt x="153120" y="45107"/>
                  <a:pt x="159860" y="38367"/>
                </a:cubicBezTo>
                <a:cubicBezTo>
                  <a:pt x="164626" y="33601"/>
                  <a:pt x="174278" y="36738"/>
                  <a:pt x="179044" y="31972"/>
                </a:cubicBezTo>
                <a:cubicBezTo>
                  <a:pt x="183810" y="27206"/>
                  <a:pt x="181228" y="18052"/>
                  <a:pt x="185438" y="12789"/>
                </a:cubicBezTo>
                <a:cubicBezTo>
                  <a:pt x="190239" y="6788"/>
                  <a:pt x="198227" y="4263"/>
                  <a:pt x="204621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35154" y="3301422"/>
            <a:ext cx="1315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 …110101… </a:t>
            </a:r>
            <a:endParaRPr lang="en-US" sz="1400" dirty="0"/>
          </a:p>
        </p:txBody>
      </p:sp>
      <p:sp>
        <p:nvSpPr>
          <p:cNvPr id="2" name="Down Arrow 1"/>
          <p:cNvSpPr/>
          <p:nvPr/>
        </p:nvSpPr>
        <p:spPr bwMode="auto">
          <a:xfrm rot="18281644">
            <a:off x="3239635" y="2269363"/>
            <a:ext cx="402676" cy="28369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Down Arrow 38"/>
          <p:cNvSpPr/>
          <p:nvPr/>
        </p:nvSpPr>
        <p:spPr bwMode="auto">
          <a:xfrm rot="14109021">
            <a:off x="3239635" y="3405856"/>
            <a:ext cx="402676" cy="28369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31030" y="2732858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42" name="Down Arrow 41"/>
          <p:cNvSpPr/>
          <p:nvPr/>
        </p:nvSpPr>
        <p:spPr bwMode="auto">
          <a:xfrm rot="18281644">
            <a:off x="6053174" y="3408788"/>
            <a:ext cx="402676" cy="28369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15322" y="3550634"/>
            <a:ext cx="14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 …110101… =</a:t>
            </a:r>
            <a:endParaRPr lang="en-US" sz="1400" dirty="0"/>
          </a:p>
        </p:txBody>
      </p:sp>
      <p:sp>
        <p:nvSpPr>
          <p:cNvPr id="44" name="Down Arrow 43"/>
          <p:cNvSpPr/>
          <p:nvPr/>
        </p:nvSpPr>
        <p:spPr bwMode="auto">
          <a:xfrm rot="14109021">
            <a:off x="5982527" y="2023084"/>
            <a:ext cx="402676" cy="283692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54512" y="1923730"/>
            <a:ext cx="1731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 …000101000… =</a:t>
            </a:r>
            <a:endParaRPr lang="en-US" sz="14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8106862" y="1538714"/>
            <a:ext cx="1037138" cy="1211106"/>
            <a:chOff x="537125" y="1679743"/>
            <a:chExt cx="2159993" cy="2522306"/>
          </a:xfrm>
        </p:grpSpPr>
        <p:cxnSp>
          <p:nvCxnSpPr>
            <p:cNvPr id="47" name="Straight Arrow Connector 46"/>
            <p:cNvCxnSpPr/>
            <p:nvPr/>
          </p:nvCxnSpPr>
          <p:spPr bwMode="auto">
            <a:xfrm flipV="1">
              <a:off x="613858" y="1679743"/>
              <a:ext cx="0" cy="220805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537125" y="3817455"/>
              <a:ext cx="2159993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1578055" y="3817455"/>
              <a:ext cx="1119063" cy="384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i="1" dirty="0" err="1" smtClean="0"/>
                <a:t>frekvencia</a:t>
              </a:r>
              <a:endParaRPr lang="en-US" sz="600" i="1" dirty="0"/>
            </a:p>
          </p:txBody>
        </p:sp>
      </p:grpSp>
      <p:sp>
        <p:nvSpPr>
          <p:cNvPr id="50" name="Freeform 49"/>
          <p:cNvSpPr/>
          <p:nvPr/>
        </p:nvSpPr>
        <p:spPr bwMode="auto">
          <a:xfrm>
            <a:off x="8140661" y="1682345"/>
            <a:ext cx="304160" cy="882809"/>
          </a:xfrm>
          <a:custGeom>
            <a:avLst/>
            <a:gdLst/>
            <a:ahLst/>
            <a:cxnLst/>
            <a:rect l="l" t="t" r="r" b="b"/>
            <a:pathLst>
              <a:path w="460398" h="1278881">
                <a:moveTo>
                  <a:pt x="204621" y="0"/>
                </a:moveTo>
                <a:cubicBezTo>
                  <a:pt x="208884" y="21315"/>
                  <a:pt x="215605" y="42282"/>
                  <a:pt x="217410" y="63944"/>
                </a:cubicBezTo>
                <a:cubicBezTo>
                  <a:pt x="222016" y="119212"/>
                  <a:pt x="199003" y="180595"/>
                  <a:pt x="223805" y="230199"/>
                </a:cubicBezTo>
                <a:cubicBezTo>
                  <a:pt x="236594" y="255777"/>
                  <a:pt x="250078" y="179380"/>
                  <a:pt x="262171" y="153466"/>
                </a:cubicBezTo>
                <a:cubicBezTo>
                  <a:pt x="270652" y="135291"/>
                  <a:pt x="266861" y="126096"/>
                  <a:pt x="281354" y="108705"/>
                </a:cubicBezTo>
                <a:cubicBezTo>
                  <a:pt x="286274" y="102801"/>
                  <a:pt x="294143" y="100179"/>
                  <a:pt x="300537" y="95916"/>
                </a:cubicBezTo>
                <a:cubicBezTo>
                  <a:pt x="304800" y="87390"/>
                  <a:pt x="304800" y="74602"/>
                  <a:pt x="313326" y="70339"/>
                </a:cubicBezTo>
                <a:cubicBezTo>
                  <a:pt x="316538" y="68733"/>
                  <a:pt x="352735" y="81343"/>
                  <a:pt x="358087" y="83127"/>
                </a:cubicBezTo>
                <a:cubicBezTo>
                  <a:pt x="368744" y="74601"/>
                  <a:pt x="381072" y="67821"/>
                  <a:pt x="390059" y="57550"/>
                </a:cubicBezTo>
                <a:cubicBezTo>
                  <a:pt x="414150" y="30018"/>
                  <a:pt x="394190" y="-2659"/>
                  <a:pt x="415637" y="83127"/>
                </a:cubicBezTo>
                <a:cubicBezTo>
                  <a:pt x="394683" y="208849"/>
                  <a:pt x="396177" y="168785"/>
                  <a:pt x="409242" y="351693"/>
                </a:cubicBezTo>
                <a:cubicBezTo>
                  <a:pt x="413708" y="414223"/>
                  <a:pt x="416920" y="415648"/>
                  <a:pt x="434820" y="460397"/>
                </a:cubicBezTo>
                <a:lnTo>
                  <a:pt x="436737" y="584999"/>
                </a:lnTo>
                <a:lnTo>
                  <a:pt x="460398" y="584999"/>
                </a:lnTo>
                <a:lnTo>
                  <a:pt x="460398" y="991133"/>
                </a:lnTo>
                <a:lnTo>
                  <a:pt x="460398" y="1278881"/>
                </a:lnTo>
                <a:lnTo>
                  <a:pt x="396453" y="1278881"/>
                </a:lnTo>
                <a:lnTo>
                  <a:pt x="0" y="1278881"/>
                </a:lnTo>
                <a:lnTo>
                  <a:pt x="0" y="584999"/>
                </a:lnTo>
                <a:lnTo>
                  <a:pt x="12377" y="584999"/>
                </a:lnTo>
                <a:cubicBezTo>
                  <a:pt x="9796" y="579954"/>
                  <a:pt x="8081" y="574564"/>
                  <a:pt x="6395" y="569102"/>
                </a:cubicBezTo>
                <a:cubicBezTo>
                  <a:pt x="4263" y="387927"/>
                  <a:pt x="2132" y="206753"/>
                  <a:pt x="0" y="25578"/>
                </a:cubicBezTo>
                <a:cubicBezTo>
                  <a:pt x="19161" y="27707"/>
                  <a:pt x="66322" y="38835"/>
                  <a:pt x="89522" y="25578"/>
                </a:cubicBezTo>
                <a:cubicBezTo>
                  <a:pt x="96195" y="21765"/>
                  <a:pt x="98048" y="12789"/>
                  <a:pt x="102311" y="6395"/>
                </a:cubicBezTo>
                <a:cubicBezTo>
                  <a:pt x="108705" y="10658"/>
                  <a:pt x="118868" y="11961"/>
                  <a:pt x="121494" y="19183"/>
                </a:cubicBezTo>
                <a:cubicBezTo>
                  <a:pt x="141986" y="75538"/>
                  <a:pt x="106552" y="90956"/>
                  <a:pt x="147072" y="63944"/>
                </a:cubicBezTo>
                <a:cubicBezTo>
                  <a:pt x="151335" y="55418"/>
                  <a:pt x="153120" y="45107"/>
                  <a:pt x="159860" y="38367"/>
                </a:cubicBezTo>
                <a:cubicBezTo>
                  <a:pt x="164626" y="33601"/>
                  <a:pt x="174278" y="36738"/>
                  <a:pt x="179044" y="31972"/>
                </a:cubicBezTo>
                <a:cubicBezTo>
                  <a:pt x="183810" y="27206"/>
                  <a:pt x="181228" y="18052"/>
                  <a:pt x="185438" y="12789"/>
                </a:cubicBezTo>
                <a:cubicBezTo>
                  <a:pt x="190239" y="6788"/>
                  <a:pt x="198227" y="4263"/>
                  <a:pt x="204621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106863" y="2853632"/>
            <a:ext cx="1073833" cy="1211106"/>
            <a:chOff x="537125" y="1679743"/>
            <a:chExt cx="2236416" cy="2522306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 flipV="1">
              <a:off x="613858" y="1679743"/>
              <a:ext cx="0" cy="220805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537125" y="3817455"/>
              <a:ext cx="223641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9" name="TextBox 58"/>
            <p:cNvSpPr txBox="1"/>
            <p:nvPr/>
          </p:nvSpPr>
          <p:spPr>
            <a:xfrm>
              <a:off x="1654478" y="3817455"/>
              <a:ext cx="1119063" cy="384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i="1" dirty="0" err="1" smtClean="0"/>
                <a:t>frekvencia</a:t>
              </a:r>
              <a:endParaRPr lang="en-US" sz="600" i="1" dirty="0"/>
            </a:p>
          </p:txBody>
        </p:sp>
      </p:grpSp>
      <p:sp>
        <p:nvSpPr>
          <p:cNvPr id="60" name="Freeform 59"/>
          <p:cNvSpPr/>
          <p:nvPr/>
        </p:nvSpPr>
        <p:spPr bwMode="auto">
          <a:xfrm flipH="1">
            <a:off x="8140661" y="2997264"/>
            <a:ext cx="502708" cy="882809"/>
          </a:xfrm>
          <a:custGeom>
            <a:avLst/>
            <a:gdLst/>
            <a:ahLst/>
            <a:cxnLst/>
            <a:rect l="l" t="t" r="r" b="b"/>
            <a:pathLst>
              <a:path w="460398" h="1278881">
                <a:moveTo>
                  <a:pt x="204621" y="0"/>
                </a:moveTo>
                <a:cubicBezTo>
                  <a:pt x="208884" y="21315"/>
                  <a:pt x="215605" y="42282"/>
                  <a:pt x="217410" y="63944"/>
                </a:cubicBezTo>
                <a:cubicBezTo>
                  <a:pt x="222016" y="119212"/>
                  <a:pt x="199003" y="180595"/>
                  <a:pt x="223805" y="230199"/>
                </a:cubicBezTo>
                <a:cubicBezTo>
                  <a:pt x="236594" y="255777"/>
                  <a:pt x="250078" y="179380"/>
                  <a:pt x="262171" y="153466"/>
                </a:cubicBezTo>
                <a:cubicBezTo>
                  <a:pt x="270652" y="135291"/>
                  <a:pt x="266861" y="126096"/>
                  <a:pt x="281354" y="108705"/>
                </a:cubicBezTo>
                <a:cubicBezTo>
                  <a:pt x="286274" y="102801"/>
                  <a:pt x="294143" y="100179"/>
                  <a:pt x="300537" y="95916"/>
                </a:cubicBezTo>
                <a:cubicBezTo>
                  <a:pt x="304800" y="87390"/>
                  <a:pt x="304800" y="74602"/>
                  <a:pt x="313326" y="70339"/>
                </a:cubicBezTo>
                <a:cubicBezTo>
                  <a:pt x="316538" y="68733"/>
                  <a:pt x="352735" y="81343"/>
                  <a:pt x="358087" y="83127"/>
                </a:cubicBezTo>
                <a:cubicBezTo>
                  <a:pt x="368744" y="74601"/>
                  <a:pt x="381072" y="67821"/>
                  <a:pt x="390059" y="57550"/>
                </a:cubicBezTo>
                <a:cubicBezTo>
                  <a:pt x="414150" y="30018"/>
                  <a:pt x="394190" y="-2659"/>
                  <a:pt x="415637" y="83127"/>
                </a:cubicBezTo>
                <a:cubicBezTo>
                  <a:pt x="394683" y="208849"/>
                  <a:pt x="396177" y="168785"/>
                  <a:pt x="409242" y="351693"/>
                </a:cubicBezTo>
                <a:cubicBezTo>
                  <a:pt x="413708" y="414223"/>
                  <a:pt x="416920" y="415648"/>
                  <a:pt x="434820" y="460397"/>
                </a:cubicBezTo>
                <a:lnTo>
                  <a:pt x="436737" y="584999"/>
                </a:lnTo>
                <a:lnTo>
                  <a:pt x="460398" y="584999"/>
                </a:lnTo>
                <a:lnTo>
                  <a:pt x="460398" y="991133"/>
                </a:lnTo>
                <a:lnTo>
                  <a:pt x="460398" y="1278881"/>
                </a:lnTo>
                <a:lnTo>
                  <a:pt x="396453" y="1278881"/>
                </a:lnTo>
                <a:lnTo>
                  <a:pt x="0" y="1278881"/>
                </a:lnTo>
                <a:lnTo>
                  <a:pt x="0" y="584999"/>
                </a:lnTo>
                <a:lnTo>
                  <a:pt x="12377" y="584999"/>
                </a:lnTo>
                <a:cubicBezTo>
                  <a:pt x="9796" y="579954"/>
                  <a:pt x="8081" y="574564"/>
                  <a:pt x="6395" y="569102"/>
                </a:cubicBezTo>
                <a:cubicBezTo>
                  <a:pt x="4263" y="387927"/>
                  <a:pt x="2132" y="206753"/>
                  <a:pt x="0" y="25578"/>
                </a:cubicBezTo>
                <a:cubicBezTo>
                  <a:pt x="19161" y="27707"/>
                  <a:pt x="66322" y="38835"/>
                  <a:pt x="89522" y="25578"/>
                </a:cubicBezTo>
                <a:cubicBezTo>
                  <a:pt x="96195" y="21765"/>
                  <a:pt x="98048" y="12789"/>
                  <a:pt x="102311" y="6395"/>
                </a:cubicBezTo>
                <a:cubicBezTo>
                  <a:pt x="108705" y="10658"/>
                  <a:pt x="118868" y="11961"/>
                  <a:pt x="121494" y="19183"/>
                </a:cubicBezTo>
                <a:cubicBezTo>
                  <a:pt x="141986" y="75538"/>
                  <a:pt x="106552" y="90956"/>
                  <a:pt x="147072" y="63944"/>
                </a:cubicBezTo>
                <a:cubicBezTo>
                  <a:pt x="151335" y="55418"/>
                  <a:pt x="153120" y="45107"/>
                  <a:pt x="159860" y="38367"/>
                </a:cubicBezTo>
                <a:cubicBezTo>
                  <a:pt x="164626" y="33601"/>
                  <a:pt x="174278" y="36738"/>
                  <a:pt x="179044" y="31972"/>
                </a:cubicBezTo>
                <a:cubicBezTo>
                  <a:pt x="183810" y="27206"/>
                  <a:pt x="181228" y="18052"/>
                  <a:pt x="185438" y="12789"/>
                </a:cubicBezTo>
                <a:cubicBezTo>
                  <a:pt x="190239" y="6788"/>
                  <a:pt x="198227" y="4263"/>
                  <a:pt x="204621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43209" y="2369097"/>
            <a:ext cx="1995731" cy="1412369"/>
            <a:chOff x="3843209" y="2369097"/>
            <a:chExt cx="1995731" cy="1412369"/>
          </a:xfrm>
        </p:grpSpPr>
        <p:sp>
          <p:nvSpPr>
            <p:cNvPr id="5" name="Right Brace 4"/>
            <p:cNvSpPr/>
            <p:nvPr/>
          </p:nvSpPr>
          <p:spPr bwMode="auto">
            <a:xfrm rot="5400000">
              <a:off x="4535690" y="2792658"/>
              <a:ext cx="151739" cy="1443759"/>
            </a:xfrm>
            <a:prstGeom prst="rightBrace">
              <a:avLst>
                <a:gd name="adj1" fmla="val 19907"/>
                <a:gd name="adj2" fmla="val 50000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52515" y="3550634"/>
              <a:ext cx="5180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900" dirty="0" smtClean="0"/>
                <a:t>5 MHz</a:t>
              </a:r>
              <a:endParaRPr lang="en-US" sz="900" dirty="0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889680" y="3124665"/>
              <a:ext cx="1443759" cy="270872"/>
            </a:xfrm>
            <a:custGeom>
              <a:avLst/>
              <a:gdLst/>
              <a:ahLst/>
              <a:cxnLst/>
              <a:rect l="l" t="t" r="r" b="b"/>
              <a:pathLst>
                <a:path w="2359536" h="351894">
                  <a:moveTo>
                    <a:pt x="2047222" y="26477"/>
                  </a:moveTo>
                  <a:cubicBezTo>
                    <a:pt x="2029999" y="28360"/>
                    <a:pt x="2037878" y="27449"/>
                    <a:pt x="2047222" y="26477"/>
                  </a:cubicBezTo>
                  <a:close/>
                  <a:moveTo>
                    <a:pt x="306932" y="350"/>
                  </a:moveTo>
                  <a:cubicBezTo>
                    <a:pt x="319761" y="-1521"/>
                    <a:pt x="332509" y="4613"/>
                    <a:pt x="345298" y="6744"/>
                  </a:cubicBezTo>
                  <a:cubicBezTo>
                    <a:pt x="353824" y="15270"/>
                    <a:pt x="360651" y="25931"/>
                    <a:pt x="370876" y="32322"/>
                  </a:cubicBezTo>
                  <a:cubicBezTo>
                    <a:pt x="378328" y="36980"/>
                    <a:pt x="387665" y="38716"/>
                    <a:pt x="396453" y="38716"/>
                  </a:cubicBezTo>
                  <a:cubicBezTo>
                    <a:pt x="468954" y="38716"/>
                    <a:pt x="541393" y="34453"/>
                    <a:pt x="613863" y="32322"/>
                  </a:cubicBezTo>
                  <a:cubicBezTo>
                    <a:pt x="673237" y="12529"/>
                    <a:pt x="569318" y="45448"/>
                    <a:pt x="716174" y="19533"/>
                  </a:cubicBezTo>
                  <a:cubicBezTo>
                    <a:pt x="725561" y="17876"/>
                    <a:pt x="732990" y="10499"/>
                    <a:pt x="741751" y="6744"/>
                  </a:cubicBezTo>
                  <a:cubicBezTo>
                    <a:pt x="747946" y="4089"/>
                    <a:pt x="754540" y="2481"/>
                    <a:pt x="760934" y="350"/>
                  </a:cubicBezTo>
                  <a:cubicBezTo>
                    <a:pt x="796650" y="107497"/>
                    <a:pt x="760248" y="38320"/>
                    <a:pt x="991133" y="45111"/>
                  </a:cubicBezTo>
                  <a:cubicBezTo>
                    <a:pt x="994130" y="58595"/>
                    <a:pt x="997503" y="106476"/>
                    <a:pt x="1016711" y="121843"/>
                  </a:cubicBezTo>
                  <a:cubicBezTo>
                    <a:pt x="1021974" y="126054"/>
                    <a:pt x="1029500" y="126106"/>
                    <a:pt x="1035894" y="128238"/>
                  </a:cubicBezTo>
                  <a:cubicBezTo>
                    <a:pt x="1082786" y="121844"/>
                    <a:pt x="1129982" y="117375"/>
                    <a:pt x="1176571" y="109055"/>
                  </a:cubicBezTo>
                  <a:cubicBezTo>
                    <a:pt x="1189842" y="106685"/>
                    <a:pt x="1201802" y="99297"/>
                    <a:pt x="1214937" y="96266"/>
                  </a:cubicBezTo>
                  <a:cubicBezTo>
                    <a:pt x="1229623" y="92877"/>
                    <a:pt x="1244778" y="92003"/>
                    <a:pt x="1259698" y="89871"/>
                  </a:cubicBezTo>
                  <a:cubicBezTo>
                    <a:pt x="1372423" y="33509"/>
                    <a:pt x="1236407" y="93120"/>
                    <a:pt x="1419558" y="57899"/>
                  </a:cubicBezTo>
                  <a:cubicBezTo>
                    <a:pt x="1440173" y="53935"/>
                    <a:pt x="1457515" y="39858"/>
                    <a:pt x="1477108" y="32322"/>
                  </a:cubicBezTo>
                  <a:cubicBezTo>
                    <a:pt x="1485310" y="29167"/>
                    <a:pt x="1494235" y="28341"/>
                    <a:pt x="1502685" y="25927"/>
                  </a:cubicBezTo>
                  <a:cubicBezTo>
                    <a:pt x="1509166" y="24075"/>
                    <a:pt x="1515474" y="21664"/>
                    <a:pt x="1521869" y="19533"/>
                  </a:cubicBezTo>
                  <a:cubicBezTo>
                    <a:pt x="1528263" y="23796"/>
                    <a:pt x="1536789" y="25928"/>
                    <a:pt x="1541052" y="32322"/>
                  </a:cubicBezTo>
                  <a:cubicBezTo>
                    <a:pt x="1545927" y="39634"/>
                    <a:pt x="1544360" y="49670"/>
                    <a:pt x="1547446" y="57899"/>
                  </a:cubicBezTo>
                  <a:cubicBezTo>
                    <a:pt x="1550455" y="65924"/>
                    <a:pt x="1565603" y="95239"/>
                    <a:pt x="1573024" y="102660"/>
                  </a:cubicBezTo>
                  <a:cubicBezTo>
                    <a:pt x="1578458" y="108094"/>
                    <a:pt x="1584654" y="114033"/>
                    <a:pt x="1592207" y="115449"/>
                  </a:cubicBezTo>
                  <a:cubicBezTo>
                    <a:pt x="1619522" y="120571"/>
                    <a:pt x="1647625" y="119712"/>
                    <a:pt x="1675334" y="121843"/>
                  </a:cubicBezTo>
                  <a:cubicBezTo>
                    <a:pt x="1702255" y="118254"/>
                    <a:pt x="1780828" y="112504"/>
                    <a:pt x="1816011" y="96266"/>
                  </a:cubicBezTo>
                  <a:cubicBezTo>
                    <a:pt x="1829967" y="89825"/>
                    <a:pt x="1840250" y="76743"/>
                    <a:pt x="1854378" y="70688"/>
                  </a:cubicBezTo>
                  <a:cubicBezTo>
                    <a:pt x="1885355" y="57412"/>
                    <a:pt x="1918322" y="49373"/>
                    <a:pt x="1950294" y="38716"/>
                  </a:cubicBezTo>
                  <a:cubicBezTo>
                    <a:pt x="1968605" y="32612"/>
                    <a:pt x="1988691" y="34716"/>
                    <a:pt x="2007843" y="32322"/>
                  </a:cubicBezTo>
                  <a:cubicBezTo>
                    <a:pt x="2126426" y="17499"/>
                    <a:pt x="2002608" y="31347"/>
                    <a:pt x="2047222" y="26477"/>
                  </a:cubicBezTo>
                  <a:cubicBezTo>
                    <a:pt x="2057527" y="25359"/>
                    <a:pt x="2076817" y="23237"/>
                    <a:pt x="2110154" y="19533"/>
                  </a:cubicBezTo>
                  <a:cubicBezTo>
                    <a:pt x="2131469" y="21664"/>
                    <a:pt x="2159623" y="10136"/>
                    <a:pt x="2174098" y="25927"/>
                  </a:cubicBezTo>
                  <a:cubicBezTo>
                    <a:pt x="2272719" y="133515"/>
                    <a:pt x="2131926" y="80079"/>
                    <a:pt x="2199676" y="102660"/>
                  </a:cubicBezTo>
                  <a:cubicBezTo>
                    <a:pt x="2233779" y="98397"/>
                    <a:pt x="2267997" y="94969"/>
                    <a:pt x="2301986" y="89871"/>
                  </a:cubicBezTo>
                  <a:cubicBezTo>
                    <a:pt x="2323028" y="86715"/>
                    <a:pt x="2337155" y="39782"/>
                    <a:pt x="2346747" y="77083"/>
                  </a:cubicBezTo>
                  <a:cubicBezTo>
                    <a:pt x="2350000" y="89732"/>
                    <a:pt x="2352517" y="121007"/>
                    <a:pt x="2354133" y="156837"/>
                  </a:cubicBezTo>
                  <a:lnTo>
                    <a:pt x="2359536" y="156837"/>
                  </a:lnTo>
                  <a:lnTo>
                    <a:pt x="2359536" y="313675"/>
                  </a:lnTo>
                  <a:lnTo>
                    <a:pt x="2359536" y="351894"/>
                  </a:lnTo>
                  <a:lnTo>
                    <a:pt x="0" y="351894"/>
                  </a:lnTo>
                  <a:lnTo>
                    <a:pt x="0" y="288097"/>
                  </a:lnTo>
                  <a:lnTo>
                    <a:pt x="0" y="156837"/>
                  </a:lnTo>
                  <a:lnTo>
                    <a:pt x="8394" y="156837"/>
                  </a:lnTo>
                  <a:cubicBezTo>
                    <a:pt x="9838" y="113233"/>
                    <a:pt x="17611" y="70964"/>
                    <a:pt x="38367" y="51505"/>
                  </a:cubicBezTo>
                  <a:cubicBezTo>
                    <a:pt x="89522" y="3547"/>
                    <a:pt x="216755" y="13501"/>
                    <a:pt x="306932" y="350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 flipH="1">
              <a:off x="3889680" y="3279298"/>
              <a:ext cx="1443759" cy="116239"/>
            </a:xfrm>
            <a:custGeom>
              <a:avLst/>
              <a:gdLst/>
              <a:ahLst/>
              <a:cxnLst/>
              <a:rect l="l" t="t" r="r" b="b"/>
              <a:pathLst>
                <a:path w="2359536" h="351894">
                  <a:moveTo>
                    <a:pt x="2047222" y="26477"/>
                  </a:moveTo>
                  <a:cubicBezTo>
                    <a:pt x="2029999" y="28360"/>
                    <a:pt x="2037878" y="27449"/>
                    <a:pt x="2047222" y="26477"/>
                  </a:cubicBezTo>
                  <a:close/>
                  <a:moveTo>
                    <a:pt x="306932" y="350"/>
                  </a:moveTo>
                  <a:cubicBezTo>
                    <a:pt x="319761" y="-1521"/>
                    <a:pt x="332509" y="4613"/>
                    <a:pt x="345298" y="6744"/>
                  </a:cubicBezTo>
                  <a:cubicBezTo>
                    <a:pt x="353824" y="15270"/>
                    <a:pt x="360651" y="25931"/>
                    <a:pt x="370876" y="32322"/>
                  </a:cubicBezTo>
                  <a:cubicBezTo>
                    <a:pt x="378328" y="36980"/>
                    <a:pt x="387665" y="38716"/>
                    <a:pt x="396453" y="38716"/>
                  </a:cubicBezTo>
                  <a:cubicBezTo>
                    <a:pt x="468954" y="38716"/>
                    <a:pt x="541393" y="34453"/>
                    <a:pt x="613863" y="32322"/>
                  </a:cubicBezTo>
                  <a:cubicBezTo>
                    <a:pt x="673237" y="12529"/>
                    <a:pt x="569318" y="45448"/>
                    <a:pt x="716174" y="19533"/>
                  </a:cubicBezTo>
                  <a:cubicBezTo>
                    <a:pt x="725561" y="17876"/>
                    <a:pt x="732990" y="10499"/>
                    <a:pt x="741751" y="6744"/>
                  </a:cubicBezTo>
                  <a:cubicBezTo>
                    <a:pt x="747946" y="4089"/>
                    <a:pt x="754540" y="2481"/>
                    <a:pt x="760934" y="350"/>
                  </a:cubicBezTo>
                  <a:cubicBezTo>
                    <a:pt x="796650" y="107497"/>
                    <a:pt x="760248" y="38320"/>
                    <a:pt x="991133" y="45111"/>
                  </a:cubicBezTo>
                  <a:cubicBezTo>
                    <a:pt x="994130" y="58595"/>
                    <a:pt x="997503" y="106476"/>
                    <a:pt x="1016711" y="121843"/>
                  </a:cubicBezTo>
                  <a:cubicBezTo>
                    <a:pt x="1021974" y="126054"/>
                    <a:pt x="1029500" y="126106"/>
                    <a:pt x="1035894" y="128238"/>
                  </a:cubicBezTo>
                  <a:cubicBezTo>
                    <a:pt x="1082786" y="121844"/>
                    <a:pt x="1129982" y="117375"/>
                    <a:pt x="1176571" y="109055"/>
                  </a:cubicBezTo>
                  <a:cubicBezTo>
                    <a:pt x="1189842" y="106685"/>
                    <a:pt x="1201802" y="99297"/>
                    <a:pt x="1214937" y="96266"/>
                  </a:cubicBezTo>
                  <a:cubicBezTo>
                    <a:pt x="1229623" y="92877"/>
                    <a:pt x="1244778" y="92003"/>
                    <a:pt x="1259698" y="89871"/>
                  </a:cubicBezTo>
                  <a:cubicBezTo>
                    <a:pt x="1372423" y="33509"/>
                    <a:pt x="1236407" y="93120"/>
                    <a:pt x="1419558" y="57899"/>
                  </a:cubicBezTo>
                  <a:cubicBezTo>
                    <a:pt x="1440173" y="53935"/>
                    <a:pt x="1457515" y="39858"/>
                    <a:pt x="1477108" y="32322"/>
                  </a:cubicBezTo>
                  <a:cubicBezTo>
                    <a:pt x="1485310" y="29167"/>
                    <a:pt x="1494235" y="28341"/>
                    <a:pt x="1502685" y="25927"/>
                  </a:cubicBezTo>
                  <a:cubicBezTo>
                    <a:pt x="1509166" y="24075"/>
                    <a:pt x="1515474" y="21664"/>
                    <a:pt x="1521869" y="19533"/>
                  </a:cubicBezTo>
                  <a:cubicBezTo>
                    <a:pt x="1528263" y="23796"/>
                    <a:pt x="1536789" y="25928"/>
                    <a:pt x="1541052" y="32322"/>
                  </a:cubicBezTo>
                  <a:cubicBezTo>
                    <a:pt x="1545927" y="39634"/>
                    <a:pt x="1544360" y="49670"/>
                    <a:pt x="1547446" y="57899"/>
                  </a:cubicBezTo>
                  <a:cubicBezTo>
                    <a:pt x="1550455" y="65924"/>
                    <a:pt x="1565603" y="95239"/>
                    <a:pt x="1573024" y="102660"/>
                  </a:cubicBezTo>
                  <a:cubicBezTo>
                    <a:pt x="1578458" y="108094"/>
                    <a:pt x="1584654" y="114033"/>
                    <a:pt x="1592207" y="115449"/>
                  </a:cubicBezTo>
                  <a:cubicBezTo>
                    <a:pt x="1619522" y="120571"/>
                    <a:pt x="1647625" y="119712"/>
                    <a:pt x="1675334" y="121843"/>
                  </a:cubicBezTo>
                  <a:cubicBezTo>
                    <a:pt x="1702255" y="118254"/>
                    <a:pt x="1780828" y="112504"/>
                    <a:pt x="1816011" y="96266"/>
                  </a:cubicBezTo>
                  <a:cubicBezTo>
                    <a:pt x="1829967" y="89825"/>
                    <a:pt x="1840250" y="76743"/>
                    <a:pt x="1854378" y="70688"/>
                  </a:cubicBezTo>
                  <a:cubicBezTo>
                    <a:pt x="1885355" y="57412"/>
                    <a:pt x="1918322" y="49373"/>
                    <a:pt x="1950294" y="38716"/>
                  </a:cubicBezTo>
                  <a:cubicBezTo>
                    <a:pt x="1968605" y="32612"/>
                    <a:pt x="1988691" y="34716"/>
                    <a:pt x="2007843" y="32322"/>
                  </a:cubicBezTo>
                  <a:cubicBezTo>
                    <a:pt x="2126426" y="17499"/>
                    <a:pt x="2002608" y="31347"/>
                    <a:pt x="2047222" y="26477"/>
                  </a:cubicBezTo>
                  <a:cubicBezTo>
                    <a:pt x="2057527" y="25359"/>
                    <a:pt x="2076817" y="23237"/>
                    <a:pt x="2110154" y="19533"/>
                  </a:cubicBezTo>
                  <a:cubicBezTo>
                    <a:pt x="2131469" y="21664"/>
                    <a:pt x="2159623" y="10136"/>
                    <a:pt x="2174098" y="25927"/>
                  </a:cubicBezTo>
                  <a:cubicBezTo>
                    <a:pt x="2272719" y="133515"/>
                    <a:pt x="2131926" y="80079"/>
                    <a:pt x="2199676" y="102660"/>
                  </a:cubicBezTo>
                  <a:cubicBezTo>
                    <a:pt x="2233779" y="98397"/>
                    <a:pt x="2267997" y="94969"/>
                    <a:pt x="2301986" y="89871"/>
                  </a:cubicBezTo>
                  <a:cubicBezTo>
                    <a:pt x="2323028" y="86715"/>
                    <a:pt x="2337155" y="39782"/>
                    <a:pt x="2346747" y="77083"/>
                  </a:cubicBezTo>
                  <a:cubicBezTo>
                    <a:pt x="2350000" y="89732"/>
                    <a:pt x="2352517" y="121007"/>
                    <a:pt x="2354133" y="156837"/>
                  </a:cubicBezTo>
                  <a:lnTo>
                    <a:pt x="2359536" y="156837"/>
                  </a:lnTo>
                  <a:lnTo>
                    <a:pt x="2359536" y="313675"/>
                  </a:lnTo>
                  <a:lnTo>
                    <a:pt x="2359536" y="351894"/>
                  </a:lnTo>
                  <a:lnTo>
                    <a:pt x="0" y="351894"/>
                  </a:lnTo>
                  <a:lnTo>
                    <a:pt x="0" y="288097"/>
                  </a:lnTo>
                  <a:lnTo>
                    <a:pt x="0" y="156837"/>
                  </a:lnTo>
                  <a:lnTo>
                    <a:pt x="8394" y="156837"/>
                  </a:lnTo>
                  <a:cubicBezTo>
                    <a:pt x="9838" y="113233"/>
                    <a:pt x="17611" y="70964"/>
                    <a:pt x="38367" y="51505"/>
                  </a:cubicBezTo>
                  <a:cubicBezTo>
                    <a:pt x="89522" y="3547"/>
                    <a:pt x="216755" y="13501"/>
                    <a:pt x="306932" y="35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3843209" y="2369097"/>
              <a:ext cx="1995731" cy="1211106"/>
              <a:chOff x="537125" y="1679743"/>
              <a:chExt cx="4156404" cy="2522306"/>
            </a:xfrm>
          </p:grpSpPr>
          <p:cxnSp>
            <p:nvCxnSpPr>
              <p:cNvPr id="99" name="Straight Arrow Connector 98"/>
              <p:cNvCxnSpPr/>
              <p:nvPr/>
            </p:nvCxnSpPr>
            <p:spPr bwMode="auto">
              <a:xfrm flipV="1">
                <a:off x="613858" y="1679743"/>
                <a:ext cx="0" cy="2208056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0" name="Straight Arrow Connector 99"/>
              <p:cNvCxnSpPr/>
              <p:nvPr/>
            </p:nvCxnSpPr>
            <p:spPr bwMode="auto">
              <a:xfrm>
                <a:off x="537125" y="3817455"/>
                <a:ext cx="3811066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01" name="TextBox 100"/>
              <p:cNvSpPr txBox="1"/>
              <p:nvPr/>
            </p:nvSpPr>
            <p:spPr>
              <a:xfrm>
                <a:off x="3574467" y="3817455"/>
                <a:ext cx="1119062" cy="3845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i="1" dirty="0" err="1" smtClean="0"/>
                  <a:t>frekvencia</a:t>
                </a:r>
                <a:endParaRPr lang="en-US" sz="600" i="1" dirty="0"/>
              </a:p>
            </p:txBody>
          </p:sp>
        </p:grpSp>
      </p:grpSp>
      <p:sp>
        <p:nvSpPr>
          <p:cNvPr id="130" name="Freeform 129"/>
          <p:cNvSpPr/>
          <p:nvPr/>
        </p:nvSpPr>
        <p:spPr bwMode="auto">
          <a:xfrm>
            <a:off x="8140661" y="3793986"/>
            <a:ext cx="304160" cy="86087"/>
          </a:xfrm>
          <a:custGeom>
            <a:avLst/>
            <a:gdLst/>
            <a:ahLst/>
            <a:cxnLst/>
            <a:rect l="l" t="t" r="r" b="b"/>
            <a:pathLst>
              <a:path w="460398" h="1278881">
                <a:moveTo>
                  <a:pt x="204621" y="0"/>
                </a:moveTo>
                <a:cubicBezTo>
                  <a:pt x="208884" y="21315"/>
                  <a:pt x="215605" y="42282"/>
                  <a:pt x="217410" y="63944"/>
                </a:cubicBezTo>
                <a:cubicBezTo>
                  <a:pt x="222016" y="119212"/>
                  <a:pt x="199003" y="180595"/>
                  <a:pt x="223805" y="230199"/>
                </a:cubicBezTo>
                <a:cubicBezTo>
                  <a:pt x="236594" y="255777"/>
                  <a:pt x="250078" y="179380"/>
                  <a:pt x="262171" y="153466"/>
                </a:cubicBezTo>
                <a:cubicBezTo>
                  <a:pt x="270652" y="135291"/>
                  <a:pt x="266861" y="126096"/>
                  <a:pt x="281354" y="108705"/>
                </a:cubicBezTo>
                <a:cubicBezTo>
                  <a:pt x="286274" y="102801"/>
                  <a:pt x="294143" y="100179"/>
                  <a:pt x="300537" y="95916"/>
                </a:cubicBezTo>
                <a:cubicBezTo>
                  <a:pt x="304800" y="87390"/>
                  <a:pt x="304800" y="74602"/>
                  <a:pt x="313326" y="70339"/>
                </a:cubicBezTo>
                <a:cubicBezTo>
                  <a:pt x="316538" y="68733"/>
                  <a:pt x="352735" y="81343"/>
                  <a:pt x="358087" y="83127"/>
                </a:cubicBezTo>
                <a:cubicBezTo>
                  <a:pt x="368744" y="74601"/>
                  <a:pt x="381072" y="67821"/>
                  <a:pt x="390059" y="57550"/>
                </a:cubicBezTo>
                <a:cubicBezTo>
                  <a:pt x="414150" y="30018"/>
                  <a:pt x="394190" y="-2659"/>
                  <a:pt x="415637" y="83127"/>
                </a:cubicBezTo>
                <a:cubicBezTo>
                  <a:pt x="394683" y="208849"/>
                  <a:pt x="396177" y="168785"/>
                  <a:pt x="409242" y="351693"/>
                </a:cubicBezTo>
                <a:cubicBezTo>
                  <a:pt x="413708" y="414223"/>
                  <a:pt x="416920" y="415648"/>
                  <a:pt x="434820" y="460397"/>
                </a:cubicBezTo>
                <a:lnTo>
                  <a:pt x="436737" y="584999"/>
                </a:lnTo>
                <a:lnTo>
                  <a:pt x="460398" y="584999"/>
                </a:lnTo>
                <a:lnTo>
                  <a:pt x="460398" y="991133"/>
                </a:lnTo>
                <a:lnTo>
                  <a:pt x="460398" y="1278881"/>
                </a:lnTo>
                <a:lnTo>
                  <a:pt x="396453" y="1278881"/>
                </a:lnTo>
                <a:lnTo>
                  <a:pt x="0" y="1278881"/>
                </a:lnTo>
                <a:lnTo>
                  <a:pt x="0" y="584999"/>
                </a:lnTo>
                <a:lnTo>
                  <a:pt x="12377" y="584999"/>
                </a:lnTo>
                <a:cubicBezTo>
                  <a:pt x="9796" y="579954"/>
                  <a:pt x="8081" y="574564"/>
                  <a:pt x="6395" y="569102"/>
                </a:cubicBezTo>
                <a:cubicBezTo>
                  <a:pt x="4263" y="387927"/>
                  <a:pt x="2132" y="206753"/>
                  <a:pt x="0" y="25578"/>
                </a:cubicBezTo>
                <a:cubicBezTo>
                  <a:pt x="19161" y="27707"/>
                  <a:pt x="66322" y="38835"/>
                  <a:pt x="89522" y="25578"/>
                </a:cubicBezTo>
                <a:cubicBezTo>
                  <a:pt x="96195" y="21765"/>
                  <a:pt x="98048" y="12789"/>
                  <a:pt x="102311" y="6395"/>
                </a:cubicBezTo>
                <a:cubicBezTo>
                  <a:pt x="108705" y="10658"/>
                  <a:pt x="118868" y="11961"/>
                  <a:pt x="121494" y="19183"/>
                </a:cubicBezTo>
                <a:cubicBezTo>
                  <a:pt x="141986" y="75538"/>
                  <a:pt x="106552" y="90956"/>
                  <a:pt x="147072" y="63944"/>
                </a:cubicBezTo>
                <a:cubicBezTo>
                  <a:pt x="151335" y="55418"/>
                  <a:pt x="153120" y="45107"/>
                  <a:pt x="159860" y="38367"/>
                </a:cubicBezTo>
                <a:cubicBezTo>
                  <a:pt x="164626" y="33601"/>
                  <a:pt x="174278" y="36738"/>
                  <a:pt x="179044" y="31972"/>
                </a:cubicBezTo>
                <a:cubicBezTo>
                  <a:pt x="183810" y="27206"/>
                  <a:pt x="181228" y="18052"/>
                  <a:pt x="185438" y="12789"/>
                </a:cubicBezTo>
                <a:cubicBezTo>
                  <a:pt x="190239" y="6788"/>
                  <a:pt x="198227" y="4263"/>
                  <a:pt x="204621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1" name="Freeform 130"/>
          <p:cNvSpPr/>
          <p:nvPr/>
        </p:nvSpPr>
        <p:spPr bwMode="auto">
          <a:xfrm flipH="1">
            <a:off x="8140661" y="2508069"/>
            <a:ext cx="502708" cy="57084"/>
          </a:xfrm>
          <a:custGeom>
            <a:avLst/>
            <a:gdLst/>
            <a:ahLst/>
            <a:cxnLst/>
            <a:rect l="l" t="t" r="r" b="b"/>
            <a:pathLst>
              <a:path w="460398" h="1278881">
                <a:moveTo>
                  <a:pt x="204621" y="0"/>
                </a:moveTo>
                <a:cubicBezTo>
                  <a:pt x="208884" y="21315"/>
                  <a:pt x="215605" y="42282"/>
                  <a:pt x="217410" y="63944"/>
                </a:cubicBezTo>
                <a:cubicBezTo>
                  <a:pt x="222016" y="119212"/>
                  <a:pt x="199003" y="180595"/>
                  <a:pt x="223805" y="230199"/>
                </a:cubicBezTo>
                <a:cubicBezTo>
                  <a:pt x="236594" y="255777"/>
                  <a:pt x="250078" y="179380"/>
                  <a:pt x="262171" y="153466"/>
                </a:cubicBezTo>
                <a:cubicBezTo>
                  <a:pt x="270652" y="135291"/>
                  <a:pt x="266861" y="126096"/>
                  <a:pt x="281354" y="108705"/>
                </a:cubicBezTo>
                <a:cubicBezTo>
                  <a:pt x="286274" y="102801"/>
                  <a:pt x="294143" y="100179"/>
                  <a:pt x="300537" y="95916"/>
                </a:cubicBezTo>
                <a:cubicBezTo>
                  <a:pt x="304800" y="87390"/>
                  <a:pt x="304800" y="74602"/>
                  <a:pt x="313326" y="70339"/>
                </a:cubicBezTo>
                <a:cubicBezTo>
                  <a:pt x="316538" y="68733"/>
                  <a:pt x="352735" y="81343"/>
                  <a:pt x="358087" y="83127"/>
                </a:cubicBezTo>
                <a:cubicBezTo>
                  <a:pt x="368744" y="74601"/>
                  <a:pt x="381072" y="67821"/>
                  <a:pt x="390059" y="57550"/>
                </a:cubicBezTo>
                <a:cubicBezTo>
                  <a:pt x="414150" y="30018"/>
                  <a:pt x="394190" y="-2659"/>
                  <a:pt x="415637" y="83127"/>
                </a:cubicBezTo>
                <a:cubicBezTo>
                  <a:pt x="394683" y="208849"/>
                  <a:pt x="396177" y="168785"/>
                  <a:pt x="409242" y="351693"/>
                </a:cubicBezTo>
                <a:cubicBezTo>
                  <a:pt x="413708" y="414223"/>
                  <a:pt x="416920" y="415648"/>
                  <a:pt x="434820" y="460397"/>
                </a:cubicBezTo>
                <a:lnTo>
                  <a:pt x="436737" y="584999"/>
                </a:lnTo>
                <a:lnTo>
                  <a:pt x="460398" y="584999"/>
                </a:lnTo>
                <a:lnTo>
                  <a:pt x="460398" y="991133"/>
                </a:lnTo>
                <a:lnTo>
                  <a:pt x="460398" y="1278881"/>
                </a:lnTo>
                <a:lnTo>
                  <a:pt x="396453" y="1278881"/>
                </a:lnTo>
                <a:lnTo>
                  <a:pt x="0" y="1278881"/>
                </a:lnTo>
                <a:lnTo>
                  <a:pt x="0" y="584999"/>
                </a:lnTo>
                <a:lnTo>
                  <a:pt x="12377" y="584999"/>
                </a:lnTo>
                <a:cubicBezTo>
                  <a:pt x="9796" y="579954"/>
                  <a:pt x="8081" y="574564"/>
                  <a:pt x="6395" y="569102"/>
                </a:cubicBezTo>
                <a:cubicBezTo>
                  <a:pt x="4263" y="387927"/>
                  <a:pt x="2132" y="206753"/>
                  <a:pt x="0" y="25578"/>
                </a:cubicBezTo>
                <a:cubicBezTo>
                  <a:pt x="19161" y="27707"/>
                  <a:pt x="66322" y="38835"/>
                  <a:pt x="89522" y="25578"/>
                </a:cubicBezTo>
                <a:cubicBezTo>
                  <a:pt x="96195" y="21765"/>
                  <a:pt x="98048" y="12789"/>
                  <a:pt x="102311" y="6395"/>
                </a:cubicBezTo>
                <a:cubicBezTo>
                  <a:pt x="108705" y="10658"/>
                  <a:pt x="118868" y="11961"/>
                  <a:pt x="121494" y="19183"/>
                </a:cubicBezTo>
                <a:cubicBezTo>
                  <a:pt x="141986" y="75538"/>
                  <a:pt x="106552" y="90956"/>
                  <a:pt x="147072" y="63944"/>
                </a:cubicBezTo>
                <a:cubicBezTo>
                  <a:pt x="151335" y="55418"/>
                  <a:pt x="153120" y="45107"/>
                  <a:pt x="159860" y="38367"/>
                </a:cubicBezTo>
                <a:cubicBezTo>
                  <a:pt x="164626" y="33601"/>
                  <a:pt x="174278" y="36738"/>
                  <a:pt x="179044" y="31972"/>
                </a:cubicBezTo>
                <a:cubicBezTo>
                  <a:pt x="183810" y="27206"/>
                  <a:pt x="181228" y="18052"/>
                  <a:pt x="185438" y="12789"/>
                </a:cubicBezTo>
                <a:cubicBezTo>
                  <a:pt x="190239" y="6788"/>
                  <a:pt x="198227" y="4263"/>
                  <a:pt x="204621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66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40" grpId="0"/>
      <p:bldP spid="42" grpId="0" animBg="1"/>
      <p:bldP spid="43" grpId="0"/>
      <p:bldP spid="44" grpId="0" animBg="1"/>
      <p:bldP spid="45" grpId="0"/>
      <p:bldP spid="50" grpId="0" animBg="1"/>
      <p:bldP spid="60" grpId="0" animBg="1"/>
      <p:bldP spid="130" grpId="0" animBg="1"/>
      <p:bldP spid="1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Kihívások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78224" y="2049808"/>
            <a:ext cx="7945179" cy="1584993"/>
            <a:chOff x="578224" y="1627730"/>
            <a:chExt cx="7945179" cy="1584993"/>
          </a:xfrm>
        </p:grpSpPr>
        <p:grpSp>
          <p:nvGrpSpPr>
            <p:cNvPr id="103" name="Group 102"/>
            <p:cNvGrpSpPr/>
            <p:nvPr/>
          </p:nvGrpSpPr>
          <p:grpSpPr>
            <a:xfrm>
              <a:off x="4801926" y="2360864"/>
              <a:ext cx="1995731" cy="680998"/>
              <a:chOff x="537125" y="1679743"/>
              <a:chExt cx="4156404" cy="2522306"/>
            </a:xfrm>
          </p:grpSpPr>
          <p:cxnSp>
            <p:nvCxnSpPr>
              <p:cNvPr id="127" name="Straight Arrow Connector 126"/>
              <p:cNvCxnSpPr/>
              <p:nvPr/>
            </p:nvCxnSpPr>
            <p:spPr bwMode="auto">
              <a:xfrm flipV="1">
                <a:off x="613858" y="1679743"/>
                <a:ext cx="0" cy="2208056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8" name="Straight Arrow Connector 127"/>
              <p:cNvCxnSpPr/>
              <p:nvPr/>
            </p:nvCxnSpPr>
            <p:spPr bwMode="auto">
              <a:xfrm>
                <a:off x="537125" y="3817455"/>
                <a:ext cx="3811066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29" name="TextBox 128"/>
              <p:cNvSpPr txBox="1"/>
              <p:nvPr/>
            </p:nvSpPr>
            <p:spPr>
              <a:xfrm>
                <a:off x="3574467" y="3817455"/>
                <a:ext cx="1119062" cy="3845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i="1" dirty="0" err="1" smtClean="0"/>
                  <a:t>frekvencia</a:t>
                </a:r>
                <a:endParaRPr lang="en-US" sz="600" i="1" dirty="0"/>
              </a:p>
            </p:txBody>
          </p:sp>
        </p:grpSp>
        <p:sp>
          <p:nvSpPr>
            <p:cNvPr id="104" name="Freeform 103"/>
            <p:cNvSpPr/>
            <p:nvPr/>
          </p:nvSpPr>
          <p:spPr bwMode="auto">
            <a:xfrm>
              <a:off x="4848397" y="2426316"/>
              <a:ext cx="1443759" cy="430880"/>
            </a:xfrm>
            <a:custGeom>
              <a:avLst/>
              <a:gdLst/>
              <a:ahLst/>
              <a:cxnLst/>
              <a:rect l="l" t="t" r="r" b="b"/>
              <a:pathLst>
                <a:path w="2359536" h="351894">
                  <a:moveTo>
                    <a:pt x="2047222" y="26477"/>
                  </a:moveTo>
                  <a:cubicBezTo>
                    <a:pt x="2029999" y="28360"/>
                    <a:pt x="2037878" y="27449"/>
                    <a:pt x="2047222" y="26477"/>
                  </a:cubicBezTo>
                  <a:close/>
                  <a:moveTo>
                    <a:pt x="306932" y="350"/>
                  </a:moveTo>
                  <a:cubicBezTo>
                    <a:pt x="319761" y="-1521"/>
                    <a:pt x="332509" y="4613"/>
                    <a:pt x="345298" y="6744"/>
                  </a:cubicBezTo>
                  <a:cubicBezTo>
                    <a:pt x="353824" y="15270"/>
                    <a:pt x="360651" y="25931"/>
                    <a:pt x="370876" y="32322"/>
                  </a:cubicBezTo>
                  <a:cubicBezTo>
                    <a:pt x="378328" y="36980"/>
                    <a:pt x="387665" y="38716"/>
                    <a:pt x="396453" y="38716"/>
                  </a:cubicBezTo>
                  <a:cubicBezTo>
                    <a:pt x="468954" y="38716"/>
                    <a:pt x="541393" y="34453"/>
                    <a:pt x="613863" y="32322"/>
                  </a:cubicBezTo>
                  <a:cubicBezTo>
                    <a:pt x="673237" y="12529"/>
                    <a:pt x="569318" y="45448"/>
                    <a:pt x="716174" y="19533"/>
                  </a:cubicBezTo>
                  <a:cubicBezTo>
                    <a:pt x="725561" y="17876"/>
                    <a:pt x="732990" y="10499"/>
                    <a:pt x="741751" y="6744"/>
                  </a:cubicBezTo>
                  <a:cubicBezTo>
                    <a:pt x="747946" y="4089"/>
                    <a:pt x="754540" y="2481"/>
                    <a:pt x="760934" y="350"/>
                  </a:cubicBezTo>
                  <a:cubicBezTo>
                    <a:pt x="796650" y="107497"/>
                    <a:pt x="760248" y="38320"/>
                    <a:pt x="991133" y="45111"/>
                  </a:cubicBezTo>
                  <a:cubicBezTo>
                    <a:pt x="994130" y="58595"/>
                    <a:pt x="997503" y="106476"/>
                    <a:pt x="1016711" y="121843"/>
                  </a:cubicBezTo>
                  <a:cubicBezTo>
                    <a:pt x="1021974" y="126054"/>
                    <a:pt x="1029500" y="126106"/>
                    <a:pt x="1035894" y="128238"/>
                  </a:cubicBezTo>
                  <a:cubicBezTo>
                    <a:pt x="1082786" y="121844"/>
                    <a:pt x="1129982" y="117375"/>
                    <a:pt x="1176571" y="109055"/>
                  </a:cubicBezTo>
                  <a:cubicBezTo>
                    <a:pt x="1189842" y="106685"/>
                    <a:pt x="1201802" y="99297"/>
                    <a:pt x="1214937" y="96266"/>
                  </a:cubicBezTo>
                  <a:cubicBezTo>
                    <a:pt x="1229623" y="92877"/>
                    <a:pt x="1244778" y="92003"/>
                    <a:pt x="1259698" y="89871"/>
                  </a:cubicBezTo>
                  <a:cubicBezTo>
                    <a:pt x="1372423" y="33509"/>
                    <a:pt x="1236407" y="93120"/>
                    <a:pt x="1419558" y="57899"/>
                  </a:cubicBezTo>
                  <a:cubicBezTo>
                    <a:pt x="1440173" y="53935"/>
                    <a:pt x="1457515" y="39858"/>
                    <a:pt x="1477108" y="32322"/>
                  </a:cubicBezTo>
                  <a:cubicBezTo>
                    <a:pt x="1485310" y="29167"/>
                    <a:pt x="1494235" y="28341"/>
                    <a:pt x="1502685" y="25927"/>
                  </a:cubicBezTo>
                  <a:cubicBezTo>
                    <a:pt x="1509166" y="24075"/>
                    <a:pt x="1515474" y="21664"/>
                    <a:pt x="1521869" y="19533"/>
                  </a:cubicBezTo>
                  <a:cubicBezTo>
                    <a:pt x="1528263" y="23796"/>
                    <a:pt x="1536789" y="25928"/>
                    <a:pt x="1541052" y="32322"/>
                  </a:cubicBezTo>
                  <a:cubicBezTo>
                    <a:pt x="1545927" y="39634"/>
                    <a:pt x="1544360" y="49670"/>
                    <a:pt x="1547446" y="57899"/>
                  </a:cubicBezTo>
                  <a:cubicBezTo>
                    <a:pt x="1550455" y="65924"/>
                    <a:pt x="1565603" y="95239"/>
                    <a:pt x="1573024" y="102660"/>
                  </a:cubicBezTo>
                  <a:cubicBezTo>
                    <a:pt x="1578458" y="108094"/>
                    <a:pt x="1584654" y="114033"/>
                    <a:pt x="1592207" y="115449"/>
                  </a:cubicBezTo>
                  <a:cubicBezTo>
                    <a:pt x="1619522" y="120571"/>
                    <a:pt x="1647625" y="119712"/>
                    <a:pt x="1675334" y="121843"/>
                  </a:cubicBezTo>
                  <a:cubicBezTo>
                    <a:pt x="1702255" y="118254"/>
                    <a:pt x="1780828" y="112504"/>
                    <a:pt x="1816011" y="96266"/>
                  </a:cubicBezTo>
                  <a:cubicBezTo>
                    <a:pt x="1829967" y="89825"/>
                    <a:pt x="1840250" y="76743"/>
                    <a:pt x="1854378" y="70688"/>
                  </a:cubicBezTo>
                  <a:cubicBezTo>
                    <a:pt x="1885355" y="57412"/>
                    <a:pt x="1918322" y="49373"/>
                    <a:pt x="1950294" y="38716"/>
                  </a:cubicBezTo>
                  <a:cubicBezTo>
                    <a:pt x="1968605" y="32612"/>
                    <a:pt x="1988691" y="34716"/>
                    <a:pt x="2007843" y="32322"/>
                  </a:cubicBezTo>
                  <a:cubicBezTo>
                    <a:pt x="2126426" y="17499"/>
                    <a:pt x="2002608" y="31347"/>
                    <a:pt x="2047222" y="26477"/>
                  </a:cubicBezTo>
                  <a:cubicBezTo>
                    <a:pt x="2057527" y="25359"/>
                    <a:pt x="2076817" y="23237"/>
                    <a:pt x="2110154" y="19533"/>
                  </a:cubicBezTo>
                  <a:cubicBezTo>
                    <a:pt x="2131469" y="21664"/>
                    <a:pt x="2159623" y="10136"/>
                    <a:pt x="2174098" y="25927"/>
                  </a:cubicBezTo>
                  <a:cubicBezTo>
                    <a:pt x="2272719" y="133515"/>
                    <a:pt x="2131926" y="80079"/>
                    <a:pt x="2199676" y="102660"/>
                  </a:cubicBezTo>
                  <a:cubicBezTo>
                    <a:pt x="2233779" y="98397"/>
                    <a:pt x="2267997" y="94969"/>
                    <a:pt x="2301986" y="89871"/>
                  </a:cubicBezTo>
                  <a:cubicBezTo>
                    <a:pt x="2323028" y="86715"/>
                    <a:pt x="2337155" y="39782"/>
                    <a:pt x="2346747" y="77083"/>
                  </a:cubicBezTo>
                  <a:cubicBezTo>
                    <a:pt x="2350000" y="89732"/>
                    <a:pt x="2352517" y="121007"/>
                    <a:pt x="2354133" y="156837"/>
                  </a:cubicBezTo>
                  <a:lnTo>
                    <a:pt x="2359536" y="156837"/>
                  </a:lnTo>
                  <a:lnTo>
                    <a:pt x="2359536" y="313675"/>
                  </a:lnTo>
                  <a:lnTo>
                    <a:pt x="2359536" y="351894"/>
                  </a:lnTo>
                  <a:lnTo>
                    <a:pt x="0" y="351894"/>
                  </a:lnTo>
                  <a:lnTo>
                    <a:pt x="0" y="288097"/>
                  </a:lnTo>
                  <a:lnTo>
                    <a:pt x="0" y="156837"/>
                  </a:lnTo>
                  <a:lnTo>
                    <a:pt x="8394" y="156837"/>
                  </a:lnTo>
                  <a:cubicBezTo>
                    <a:pt x="9838" y="113233"/>
                    <a:pt x="17611" y="70964"/>
                    <a:pt x="38367" y="51505"/>
                  </a:cubicBezTo>
                  <a:cubicBezTo>
                    <a:pt x="89522" y="3547"/>
                    <a:pt x="216755" y="13501"/>
                    <a:pt x="306932" y="350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 flipH="1">
              <a:off x="4848396" y="2765406"/>
              <a:ext cx="1443759" cy="91790"/>
            </a:xfrm>
            <a:custGeom>
              <a:avLst/>
              <a:gdLst/>
              <a:ahLst/>
              <a:cxnLst/>
              <a:rect l="l" t="t" r="r" b="b"/>
              <a:pathLst>
                <a:path w="2359536" h="351894">
                  <a:moveTo>
                    <a:pt x="2047222" y="26477"/>
                  </a:moveTo>
                  <a:cubicBezTo>
                    <a:pt x="2029999" y="28360"/>
                    <a:pt x="2037878" y="27449"/>
                    <a:pt x="2047222" y="26477"/>
                  </a:cubicBezTo>
                  <a:close/>
                  <a:moveTo>
                    <a:pt x="306932" y="350"/>
                  </a:moveTo>
                  <a:cubicBezTo>
                    <a:pt x="319761" y="-1521"/>
                    <a:pt x="332509" y="4613"/>
                    <a:pt x="345298" y="6744"/>
                  </a:cubicBezTo>
                  <a:cubicBezTo>
                    <a:pt x="353824" y="15270"/>
                    <a:pt x="360651" y="25931"/>
                    <a:pt x="370876" y="32322"/>
                  </a:cubicBezTo>
                  <a:cubicBezTo>
                    <a:pt x="378328" y="36980"/>
                    <a:pt x="387665" y="38716"/>
                    <a:pt x="396453" y="38716"/>
                  </a:cubicBezTo>
                  <a:cubicBezTo>
                    <a:pt x="468954" y="38716"/>
                    <a:pt x="541393" y="34453"/>
                    <a:pt x="613863" y="32322"/>
                  </a:cubicBezTo>
                  <a:cubicBezTo>
                    <a:pt x="673237" y="12529"/>
                    <a:pt x="569318" y="45448"/>
                    <a:pt x="716174" y="19533"/>
                  </a:cubicBezTo>
                  <a:cubicBezTo>
                    <a:pt x="725561" y="17876"/>
                    <a:pt x="732990" y="10499"/>
                    <a:pt x="741751" y="6744"/>
                  </a:cubicBezTo>
                  <a:cubicBezTo>
                    <a:pt x="747946" y="4089"/>
                    <a:pt x="754540" y="2481"/>
                    <a:pt x="760934" y="350"/>
                  </a:cubicBezTo>
                  <a:cubicBezTo>
                    <a:pt x="796650" y="107497"/>
                    <a:pt x="760248" y="38320"/>
                    <a:pt x="991133" y="45111"/>
                  </a:cubicBezTo>
                  <a:cubicBezTo>
                    <a:pt x="994130" y="58595"/>
                    <a:pt x="997503" y="106476"/>
                    <a:pt x="1016711" y="121843"/>
                  </a:cubicBezTo>
                  <a:cubicBezTo>
                    <a:pt x="1021974" y="126054"/>
                    <a:pt x="1029500" y="126106"/>
                    <a:pt x="1035894" y="128238"/>
                  </a:cubicBezTo>
                  <a:cubicBezTo>
                    <a:pt x="1082786" y="121844"/>
                    <a:pt x="1129982" y="117375"/>
                    <a:pt x="1176571" y="109055"/>
                  </a:cubicBezTo>
                  <a:cubicBezTo>
                    <a:pt x="1189842" y="106685"/>
                    <a:pt x="1201802" y="99297"/>
                    <a:pt x="1214937" y="96266"/>
                  </a:cubicBezTo>
                  <a:cubicBezTo>
                    <a:pt x="1229623" y="92877"/>
                    <a:pt x="1244778" y="92003"/>
                    <a:pt x="1259698" y="89871"/>
                  </a:cubicBezTo>
                  <a:cubicBezTo>
                    <a:pt x="1372423" y="33509"/>
                    <a:pt x="1236407" y="93120"/>
                    <a:pt x="1419558" y="57899"/>
                  </a:cubicBezTo>
                  <a:cubicBezTo>
                    <a:pt x="1440173" y="53935"/>
                    <a:pt x="1457515" y="39858"/>
                    <a:pt x="1477108" y="32322"/>
                  </a:cubicBezTo>
                  <a:cubicBezTo>
                    <a:pt x="1485310" y="29167"/>
                    <a:pt x="1494235" y="28341"/>
                    <a:pt x="1502685" y="25927"/>
                  </a:cubicBezTo>
                  <a:cubicBezTo>
                    <a:pt x="1509166" y="24075"/>
                    <a:pt x="1515474" y="21664"/>
                    <a:pt x="1521869" y="19533"/>
                  </a:cubicBezTo>
                  <a:cubicBezTo>
                    <a:pt x="1528263" y="23796"/>
                    <a:pt x="1536789" y="25928"/>
                    <a:pt x="1541052" y="32322"/>
                  </a:cubicBezTo>
                  <a:cubicBezTo>
                    <a:pt x="1545927" y="39634"/>
                    <a:pt x="1544360" y="49670"/>
                    <a:pt x="1547446" y="57899"/>
                  </a:cubicBezTo>
                  <a:cubicBezTo>
                    <a:pt x="1550455" y="65924"/>
                    <a:pt x="1565603" y="95239"/>
                    <a:pt x="1573024" y="102660"/>
                  </a:cubicBezTo>
                  <a:cubicBezTo>
                    <a:pt x="1578458" y="108094"/>
                    <a:pt x="1584654" y="114033"/>
                    <a:pt x="1592207" y="115449"/>
                  </a:cubicBezTo>
                  <a:cubicBezTo>
                    <a:pt x="1619522" y="120571"/>
                    <a:pt x="1647625" y="119712"/>
                    <a:pt x="1675334" y="121843"/>
                  </a:cubicBezTo>
                  <a:cubicBezTo>
                    <a:pt x="1702255" y="118254"/>
                    <a:pt x="1780828" y="112504"/>
                    <a:pt x="1816011" y="96266"/>
                  </a:cubicBezTo>
                  <a:cubicBezTo>
                    <a:pt x="1829967" y="89825"/>
                    <a:pt x="1840250" y="76743"/>
                    <a:pt x="1854378" y="70688"/>
                  </a:cubicBezTo>
                  <a:cubicBezTo>
                    <a:pt x="1885355" y="57412"/>
                    <a:pt x="1918322" y="49373"/>
                    <a:pt x="1950294" y="38716"/>
                  </a:cubicBezTo>
                  <a:cubicBezTo>
                    <a:pt x="1968605" y="32612"/>
                    <a:pt x="1988691" y="34716"/>
                    <a:pt x="2007843" y="32322"/>
                  </a:cubicBezTo>
                  <a:cubicBezTo>
                    <a:pt x="2126426" y="17499"/>
                    <a:pt x="2002608" y="31347"/>
                    <a:pt x="2047222" y="26477"/>
                  </a:cubicBezTo>
                  <a:cubicBezTo>
                    <a:pt x="2057527" y="25359"/>
                    <a:pt x="2076817" y="23237"/>
                    <a:pt x="2110154" y="19533"/>
                  </a:cubicBezTo>
                  <a:cubicBezTo>
                    <a:pt x="2131469" y="21664"/>
                    <a:pt x="2159623" y="10136"/>
                    <a:pt x="2174098" y="25927"/>
                  </a:cubicBezTo>
                  <a:cubicBezTo>
                    <a:pt x="2272719" y="133515"/>
                    <a:pt x="2131926" y="80079"/>
                    <a:pt x="2199676" y="102660"/>
                  </a:cubicBezTo>
                  <a:cubicBezTo>
                    <a:pt x="2233779" y="98397"/>
                    <a:pt x="2267997" y="94969"/>
                    <a:pt x="2301986" y="89871"/>
                  </a:cubicBezTo>
                  <a:cubicBezTo>
                    <a:pt x="2323028" y="86715"/>
                    <a:pt x="2337155" y="39782"/>
                    <a:pt x="2346747" y="77083"/>
                  </a:cubicBezTo>
                  <a:cubicBezTo>
                    <a:pt x="2350000" y="89732"/>
                    <a:pt x="2352517" y="121007"/>
                    <a:pt x="2354133" y="156837"/>
                  </a:cubicBezTo>
                  <a:lnTo>
                    <a:pt x="2359536" y="156837"/>
                  </a:lnTo>
                  <a:lnTo>
                    <a:pt x="2359536" y="313675"/>
                  </a:lnTo>
                  <a:lnTo>
                    <a:pt x="2359536" y="351894"/>
                  </a:lnTo>
                  <a:lnTo>
                    <a:pt x="0" y="351894"/>
                  </a:lnTo>
                  <a:lnTo>
                    <a:pt x="0" y="288097"/>
                  </a:lnTo>
                  <a:lnTo>
                    <a:pt x="0" y="156837"/>
                  </a:lnTo>
                  <a:lnTo>
                    <a:pt x="8394" y="156837"/>
                  </a:lnTo>
                  <a:cubicBezTo>
                    <a:pt x="9838" y="113233"/>
                    <a:pt x="17611" y="70964"/>
                    <a:pt x="38367" y="51505"/>
                  </a:cubicBezTo>
                  <a:cubicBezTo>
                    <a:pt x="89522" y="3547"/>
                    <a:pt x="216755" y="13501"/>
                    <a:pt x="306932" y="35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Freeform 6"/>
            <p:cNvSpPr>
              <a:spLocks noChangeAspect="1" noEditPoints="1"/>
            </p:cNvSpPr>
            <p:nvPr/>
          </p:nvSpPr>
          <p:spPr bwMode="auto">
            <a:xfrm>
              <a:off x="910196" y="2449168"/>
              <a:ext cx="363965" cy="578890"/>
            </a:xfrm>
            <a:custGeom>
              <a:avLst/>
              <a:gdLst>
                <a:gd name="T0" fmla="*/ 2147483647 w 241"/>
                <a:gd name="T1" fmla="*/ 2147483647 h 383"/>
                <a:gd name="T2" fmla="*/ 2147483647 w 241"/>
                <a:gd name="T3" fmla="*/ 2147483647 h 383"/>
                <a:gd name="T4" fmla="*/ 2147483647 w 241"/>
                <a:gd name="T5" fmla="*/ 2147483647 h 383"/>
                <a:gd name="T6" fmla="*/ 2147483647 w 241"/>
                <a:gd name="T7" fmla="*/ 2147483647 h 383"/>
                <a:gd name="T8" fmla="*/ 2147483647 w 241"/>
                <a:gd name="T9" fmla="*/ 2147483647 h 383"/>
                <a:gd name="T10" fmla="*/ 2147483647 w 241"/>
                <a:gd name="T11" fmla="*/ 2147483647 h 383"/>
                <a:gd name="T12" fmla="*/ 2147483647 w 241"/>
                <a:gd name="T13" fmla="*/ 2147483647 h 383"/>
                <a:gd name="T14" fmla="*/ 2147483647 w 241"/>
                <a:gd name="T15" fmla="*/ 2147483647 h 383"/>
                <a:gd name="T16" fmla="*/ 2147483647 w 241"/>
                <a:gd name="T17" fmla="*/ 0 h 383"/>
                <a:gd name="T18" fmla="*/ 2147483647 w 241"/>
                <a:gd name="T19" fmla="*/ 0 h 383"/>
                <a:gd name="T20" fmla="*/ 0 w 241"/>
                <a:gd name="T21" fmla="*/ 2147483647 h 383"/>
                <a:gd name="T22" fmla="*/ 0 w 241"/>
                <a:gd name="T23" fmla="*/ 2147483647 h 383"/>
                <a:gd name="T24" fmla="*/ 2147483647 w 241"/>
                <a:gd name="T25" fmla="*/ 2147483647 h 383"/>
                <a:gd name="T26" fmla="*/ 2147483647 w 241"/>
                <a:gd name="T27" fmla="*/ 2147483647 h 383"/>
                <a:gd name="T28" fmla="*/ 2147483647 w 241"/>
                <a:gd name="T29" fmla="*/ 2147483647 h 383"/>
                <a:gd name="T30" fmla="*/ 2147483647 w 241"/>
                <a:gd name="T31" fmla="*/ 2147483647 h 383"/>
                <a:gd name="T32" fmla="*/ 2147483647 w 241"/>
                <a:gd name="T33" fmla="*/ 2147483647 h 383"/>
                <a:gd name="T34" fmla="*/ 2147483647 w 241"/>
                <a:gd name="T35" fmla="*/ 2147483647 h 383"/>
                <a:gd name="T36" fmla="*/ 2147483647 w 241"/>
                <a:gd name="T37" fmla="*/ 2147483647 h 383"/>
                <a:gd name="T38" fmla="*/ 2147483647 w 241"/>
                <a:gd name="T39" fmla="*/ 2147483647 h 383"/>
                <a:gd name="T40" fmla="*/ 2147483647 w 241"/>
                <a:gd name="T41" fmla="*/ 2147483647 h 383"/>
                <a:gd name="T42" fmla="*/ 2147483647 w 241"/>
                <a:gd name="T43" fmla="*/ 2147483647 h 383"/>
                <a:gd name="T44" fmla="*/ 2147483647 w 241"/>
                <a:gd name="T45" fmla="*/ 2147483647 h 383"/>
                <a:gd name="T46" fmla="*/ 2147483647 w 241"/>
                <a:gd name="T47" fmla="*/ 2147483647 h 383"/>
                <a:gd name="T48" fmla="*/ 2147483647 w 241"/>
                <a:gd name="T49" fmla="*/ 2147483647 h 383"/>
                <a:gd name="T50" fmla="*/ 2147483647 w 241"/>
                <a:gd name="T51" fmla="*/ 2147483647 h 383"/>
                <a:gd name="T52" fmla="*/ 2147483647 w 241"/>
                <a:gd name="T53" fmla="*/ 2147483647 h 383"/>
                <a:gd name="T54" fmla="*/ 2147483647 w 241"/>
                <a:gd name="T55" fmla="*/ 2147483647 h 383"/>
                <a:gd name="T56" fmla="*/ 2147483647 w 241"/>
                <a:gd name="T57" fmla="*/ 2147483647 h 383"/>
                <a:gd name="T58" fmla="*/ 2147483647 w 241"/>
                <a:gd name="T59" fmla="*/ 2147483647 h 383"/>
                <a:gd name="T60" fmla="*/ 2147483647 w 241"/>
                <a:gd name="T61" fmla="*/ 2147483647 h 383"/>
                <a:gd name="T62" fmla="*/ 2147483647 w 241"/>
                <a:gd name="T63" fmla="*/ 2147483647 h 383"/>
                <a:gd name="T64" fmla="*/ 2147483647 w 241"/>
                <a:gd name="T65" fmla="*/ 2147483647 h 383"/>
                <a:gd name="T66" fmla="*/ 2147483647 w 241"/>
                <a:gd name="T67" fmla="*/ 2147483647 h 383"/>
                <a:gd name="T68" fmla="*/ 2147483647 w 241"/>
                <a:gd name="T69" fmla="*/ 2147483647 h 383"/>
                <a:gd name="T70" fmla="*/ 2147483647 w 241"/>
                <a:gd name="T71" fmla="*/ 2147483647 h 383"/>
                <a:gd name="T72" fmla="*/ 2147483647 w 241"/>
                <a:gd name="T73" fmla="*/ 2147483647 h 383"/>
                <a:gd name="T74" fmla="*/ 2147483647 w 241"/>
                <a:gd name="T75" fmla="*/ 2147483647 h 383"/>
                <a:gd name="T76" fmla="*/ 2147483647 w 241"/>
                <a:gd name="T77" fmla="*/ 2147483647 h 383"/>
                <a:gd name="T78" fmla="*/ 2147483647 w 241"/>
                <a:gd name="T79" fmla="*/ 2147483647 h 383"/>
                <a:gd name="T80" fmla="*/ 2147483647 w 241"/>
                <a:gd name="T81" fmla="*/ 2147483647 h 383"/>
                <a:gd name="T82" fmla="*/ 2147483647 w 241"/>
                <a:gd name="T83" fmla="*/ 2147483647 h 383"/>
                <a:gd name="T84" fmla="*/ 2147483647 w 241"/>
                <a:gd name="T85" fmla="*/ 2147483647 h 383"/>
                <a:gd name="T86" fmla="*/ 2147483647 w 241"/>
                <a:gd name="T87" fmla="*/ 2147483647 h 383"/>
                <a:gd name="T88" fmla="*/ 2147483647 w 241"/>
                <a:gd name="T89" fmla="*/ 2147483647 h 3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41" h="383">
                  <a:moveTo>
                    <a:pt x="117" y="356"/>
                  </a:moveTo>
                  <a:cubicBezTo>
                    <a:pt x="127" y="356"/>
                    <a:pt x="135" y="348"/>
                    <a:pt x="135" y="338"/>
                  </a:cubicBezTo>
                  <a:cubicBezTo>
                    <a:pt x="135" y="329"/>
                    <a:pt x="127" y="321"/>
                    <a:pt x="117" y="321"/>
                  </a:cubicBezTo>
                  <a:cubicBezTo>
                    <a:pt x="107" y="321"/>
                    <a:pt x="99" y="329"/>
                    <a:pt x="99" y="338"/>
                  </a:cubicBezTo>
                  <a:cubicBezTo>
                    <a:pt x="99" y="348"/>
                    <a:pt x="107" y="356"/>
                    <a:pt x="117" y="356"/>
                  </a:cubicBezTo>
                  <a:close/>
                  <a:moveTo>
                    <a:pt x="233" y="90"/>
                  </a:moveTo>
                  <a:cubicBezTo>
                    <a:pt x="237" y="90"/>
                    <a:pt x="241" y="87"/>
                    <a:pt x="241" y="82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8"/>
                    <a:pt x="232" y="0"/>
                    <a:pt x="22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75"/>
                    <a:pt x="8" y="383"/>
                    <a:pt x="19" y="383"/>
                  </a:cubicBezTo>
                  <a:cubicBezTo>
                    <a:pt x="221" y="383"/>
                    <a:pt x="221" y="383"/>
                    <a:pt x="221" y="383"/>
                  </a:cubicBezTo>
                  <a:cubicBezTo>
                    <a:pt x="232" y="383"/>
                    <a:pt x="241" y="375"/>
                    <a:pt x="241" y="364"/>
                  </a:cubicBezTo>
                  <a:cubicBezTo>
                    <a:pt x="241" y="114"/>
                    <a:pt x="241" y="114"/>
                    <a:pt x="241" y="114"/>
                  </a:cubicBezTo>
                  <a:cubicBezTo>
                    <a:pt x="241" y="110"/>
                    <a:pt x="237" y="106"/>
                    <a:pt x="233" y="106"/>
                  </a:cubicBezTo>
                  <a:cubicBezTo>
                    <a:pt x="228" y="106"/>
                    <a:pt x="225" y="110"/>
                    <a:pt x="225" y="114"/>
                  </a:cubicBezTo>
                  <a:cubicBezTo>
                    <a:pt x="225" y="295"/>
                    <a:pt x="225" y="295"/>
                    <a:pt x="225" y="295"/>
                  </a:cubicBezTo>
                  <a:cubicBezTo>
                    <a:pt x="16" y="295"/>
                    <a:pt x="16" y="295"/>
                    <a:pt x="16" y="295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25" y="69"/>
                    <a:pt x="225" y="69"/>
                    <a:pt x="225" y="69"/>
                  </a:cubicBezTo>
                  <a:cubicBezTo>
                    <a:pt x="225" y="82"/>
                    <a:pt x="225" y="82"/>
                    <a:pt x="225" y="82"/>
                  </a:cubicBezTo>
                  <a:cubicBezTo>
                    <a:pt x="225" y="87"/>
                    <a:pt x="228" y="90"/>
                    <a:pt x="233" y="90"/>
                  </a:cubicBezTo>
                  <a:close/>
                  <a:moveTo>
                    <a:pt x="225" y="311"/>
                  </a:moveTo>
                  <a:cubicBezTo>
                    <a:pt x="225" y="364"/>
                    <a:pt x="225" y="364"/>
                    <a:pt x="225" y="364"/>
                  </a:cubicBezTo>
                  <a:cubicBezTo>
                    <a:pt x="225" y="366"/>
                    <a:pt x="223" y="367"/>
                    <a:pt x="221" y="367"/>
                  </a:cubicBezTo>
                  <a:cubicBezTo>
                    <a:pt x="19" y="367"/>
                    <a:pt x="19" y="367"/>
                    <a:pt x="19" y="367"/>
                  </a:cubicBezTo>
                  <a:cubicBezTo>
                    <a:pt x="17" y="367"/>
                    <a:pt x="16" y="366"/>
                    <a:pt x="16" y="364"/>
                  </a:cubicBezTo>
                  <a:cubicBezTo>
                    <a:pt x="16" y="311"/>
                    <a:pt x="16" y="311"/>
                    <a:pt x="16" y="311"/>
                  </a:cubicBezTo>
                  <a:lnTo>
                    <a:pt x="225" y="311"/>
                  </a:lnTo>
                  <a:close/>
                  <a:moveTo>
                    <a:pt x="16" y="53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6" y="17"/>
                    <a:pt x="17" y="16"/>
                    <a:pt x="19" y="16"/>
                  </a:cubicBezTo>
                  <a:cubicBezTo>
                    <a:pt x="221" y="16"/>
                    <a:pt x="221" y="16"/>
                    <a:pt x="221" y="16"/>
                  </a:cubicBezTo>
                  <a:cubicBezTo>
                    <a:pt x="223" y="16"/>
                    <a:pt x="225" y="17"/>
                    <a:pt x="225" y="19"/>
                  </a:cubicBezTo>
                  <a:cubicBezTo>
                    <a:pt x="225" y="53"/>
                    <a:pt x="225" y="53"/>
                    <a:pt x="225" y="53"/>
                  </a:cubicBezTo>
                  <a:lnTo>
                    <a:pt x="16" y="53"/>
                  </a:lnTo>
                  <a:close/>
                  <a:moveTo>
                    <a:pt x="135" y="26"/>
                  </a:moveTo>
                  <a:cubicBezTo>
                    <a:pt x="99" y="26"/>
                    <a:pt x="99" y="26"/>
                    <a:pt x="99" y="26"/>
                  </a:cubicBezTo>
                  <a:cubicBezTo>
                    <a:pt x="95" y="26"/>
                    <a:pt x="91" y="30"/>
                    <a:pt x="91" y="34"/>
                  </a:cubicBezTo>
                  <a:cubicBezTo>
                    <a:pt x="91" y="38"/>
                    <a:pt x="95" y="42"/>
                    <a:pt x="99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9" y="42"/>
                    <a:pt x="143" y="38"/>
                    <a:pt x="143" y="34"/>
                  </a:cubicBezTo>
                  <a:cubicBezTo>
                    <a:pt x="143" y="30"/>
                    <a:pt x="139" y="26"/>
                    <a:pt x="135" y="2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6"/>
            <p:cNvSpPr>
              <a:spLocks noChangeAspect="1" noEditPoints="1"/>
            </p:cNvSpPr>
            <p:nvPr/>
          </p:nvSpPr>
          <p:spPr bwMode="auto">
            <a:xfrm>
              <a:off x="2458689" y="2237715"/>
              <a:ext cx="363965" cy="578890"/>
            </a:xfrm>
            <a:custGeom>
              <a:avLst/>
              <a:gdLst>
                <a:gd name="T0" fmla="*/ 2147483647 w 241"/>
                <a:gd name="T1" fmla="*/ 2147483647 h 383"/>
                <a:gd name="T2" fmla="*/ 2147483647 w 241"/>
                <a:gd name="T3" fmla="*/ 2147483647 h 383"/>
                <a:gd name="T4" fmla="*/ 2147483647 w 241"/>
                <a:gd name="T5" fmla="*/ 2147483647 h 383"/>
                <a:gd name="T6" fmla="*/ 2147483647 w 241"/>
                <a:gd name="T7" fmla="*/ 2147483647 h 383"/>
                <a:gd name="T8" fmla="*/ 2147483647 w 241"/>
                <a:gd name="T9" fmla="*/ 2147483647 h 383"/>
                <a:gd name="T10" fmla="*/ 2147483647 w 241"/>
                <a:gd name="T11" fmla="*/ 2147483647 h 383"/>
                <a:gd name="T12" fmla="*/ 2147483647 w 241"/>
                <a:gd name="T13" fmla="*/ 2147483647 h 383"/>
                <a:gd name="T14" fmla="*/ 2147483647 w 241"/>
                <a:gd name="T15" fmla="*/ 2147483647 h 383"/>
                <a:gd name="T16" fmla="*/ 2147483647 w 241"/>
                <a:gd name="T17" fmla="*/ 0 h 383"/>
                <a:gd name="T18" fmla="*/ 2147483647 w 241"/>
                <a:gd name="T19" fmla="*/ 0 h 383"/>
                <a:gd name="T20" fmla="*/ 0 w 241"/>
                <a:gd name="T21" fmla="*/ 2147483647 h 383"/>
                <a:gd name="T22" fmla="*/ 0 w 241"/>
                <a:gd name="T23" fmla="*/ 2147483647 h 383"/>
                <a:gd name="T24" fmla="*/ 2147483647 w 241"/>
                <a:gd name="T25" fmla="*/ 2147483647 h 383"/>
                <a:gd name="T26" fmla="*/ 2147483647 w 241"/>
                <a:gd name="T27" fmla="*/ 2147483647 h 383"/>
                <a:gd name="T28" fmla="*/ 2147483647 w 241"/>
                <a:gd name="T29" fmla="*/ 2147483647 h 383"/>
                <a:gd name="T30" fmla="*/ 2147483647 w 241"/>
                <a:gd name="T31" fmla="*/ 2147483647 h 383"/>
                <a:gd name="T32" fmla="*/ 2147483647 w 241"/>
                <a:gd name="T33" fmla="*/ 2147483647 h 383"/>
                <a:gd name="T34" fmla="*/ 2147483647 w 241"/>
                <a:gd name="T35" fmla="*/ 2147483647 h 383"/>
                <a:gd name="T36" fmla="*/ 2147483647 w 241"/>
                <a:gd name="T37" fmla="*/ 2147483647 h 383"/>
                <a:gd name="T38" fmla="*/ 2147483647 w 241"/>
                <a:gd name="T39" fmla="*/ 2147483647 h 383"/>
                <a:gd name="T40" fmla="*/ 2147483647 w 241"/>
                <a:gd name="T41" fmla="*/ 2147483647 h 383"/>
                <a:gd name="T42" fmla="*/ 2147483647 w 241"/>
                <a:gd name="T43" fmla="*/ 2147483647 h 383"/>
                <a:gd name="T44" fmla="*/ 2147483647 w 241"/>
                <a:gd name="T45" fmla="*/ 2147483647 h 383"/>
                <a:gd name="T46" fmla="*/ 2147483647 w 241"/>
                <a:gd name="T47" fmla="*/ 2147483647 h 383"/>
                <a:gd name="T48" fmla="*/ 2147483647 w 241"/>
                <a:gd name="T49" fmla="*/ 2147483647 h 383"/>
                <a:gd name="T50" fmla="*/ 2147483647 w 241"/>
                <a:gd name="T51" fmla="*/ 2147483647 h 383"/>
                <a:gd name="T52" fmla="*/ 2147483647 w 241"/>
                <a:gd name="T53" fmla="*/ 2147483647 h 383"/>
                <a:gd name="T54" fmla="*/ 2147483647 w 241"/>
                <a:gd name="T55" fmla="*/ 2147483647 h 383"/>
                <a:gd name="T56" fmla="*/ 2147483647 w 241"/>
                <a:gd name="T57" fmla="*/ 2147483647 h 383"/>
                <a:gd name="T58" fmla="*/ 2147483647 w 241"/>
                <a:gd name="T59" fmla="*/ 2147483647 h 383"/>
                <a:gd name="T60" fmla="*/ 2147483647 w 241"/>
                <a:gd name="T61" fmla="*/ 2147483647 h 383"/>
                <a:gd name="T62" fmla="*/ 2147483647 w 241"/>
                <a:gd name="T63" fmla="*/ 2147483647 h 383"/>
                <a:gd name="T64" fmla="*/ 2147483647 w 241"/>
                <a:gd name="T65" fmla="*/ 2147483647 h 383"/>
                <a:gd name="T66" fmla="*/ 2147483647 w 241"/>
                <a:gd name="T67" fmla="*/ 2147483647 h 383"/>
                <a:gd name="T68" fmla="*/ 2147483647 w 241"/>
                <a:gd name="T69" fmla="*/ 2147483647 h 383"/>
                <a:gd name="T70" fmla="*/ 2147483647 w 241"/>
                <a:gd name="T71" fmla="*/ 2147483647 h 383"/>
                <a:gd name="T72" fmla="*/ 2147483647 w 241"/>
                <a:gd name="T73" fmla="*/ 2147483647 h 383"/>
                <a:gd name="T74" fmla="*/ 2147483647 w 241"/>
                <a:gd name="T75" fmla="*/ 2147483647 h 383"/>
                <a:gd name="T76" fmla="*/ 2147483647 w 241"/>
                <a:gd name="T77" fmla="*/ 2147483647 h 383"/>
                <a:gd name="T78" fmla="*/ 2147483647 w 241"/>
                <a:gd name="T79" fmla="*/ 2147483647 h 383"/>
                <a:gd name="T80" fmla="*/ 2147483647 w 241"/>
                <a:gd name="T81" fmla="*/ 2147483647 h 383"/>
                <a:gd name="T82" fmla="*/ 2147483647 w 241"/>
                <a:gd name="T83" fmla="*/ 2147483647 h 383"/>
                <a:gd name="T84" fmla="*/ 2147483647 w 241"/>
                <a:gd name="T85" fmla="*/ 2147483647 h 383"/>
                <a:gd name="T86" fmla="*/ 2147483647 w 241"/>
                <a:gd name="T87" fmla="*/ 2147483647 h 383"/>
                <a:gd name="T88" fmla="*/ 2147483647 w 241"/>
                <a:gd name="T89" fmla="*/ 2147483647 h 3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41" h="383">
                  <a:moveTo>
                    <a:pt x="117" y="356"/>
                  </a:moveTo>
                  <a:cubicBezTo>
                    <a:pt x="127" y="356"/>
                    <a:pt x="135" y="348"/>
                    <a:pt x="135" y="338"/>
                  </a:cubicBezTo>
                  <a:cubicBezTo>
                    <a:pt x="135" y="329"/>
                    <a:pt x="127" y="321"/>
                    <a:pt x="117" y="321"/>
                  </a:cubicBezTo>
                  <a:cubicBezTo>
                    <a:pt x="107" y="321"/>
                    <a:pt x="99" y="329"/>
                    <a:pt x="99" y="338"/>
                  </a:cubicBezTo>
                  <a:cubicBezTo>
                    <a:pt x="99" y="348"/>
                    <a:pt x="107" y="356"/>
                    <a:pt x="117" y="356"/>
                  </a:cubicBezTo>
                  <a:close/>
                  <a:moveTo>
                    <a:pt x="233" y="90"/>
                  </a:moveTo>
                  <a:cubicBezTo>
                    <a:pt x="237" y="90"/>
                    <a:pt x="241" y="87"/>
                    <a:pt x="241" y="82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8"/>
                    <a:pt x="232" y="0"/>
                    <a:pt x="22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75"/>
                    <a:pt x="8" y="383"/>
                    <a:pt x="19" y="383"/>
                  </a:cubicBezTo>
                  <a:cubicBezTo>
                    <a:pt x="221" y="383"/>
                    <a:pt x="221" y="383"/>
                    <a:pt x="221" y="383"/>
                  </a:cubicBezTo>
                  <a:cubicBezTo>
                    <a:pt x="232" y="383"/>
                    <a:pt x="241" y="375"/>
                    <a:pt x="241" y="364"/>
                  </a:cubicBezTo>
                  <a:cubicBezTo>
                    <a:pt x="241" y="114"/>
                    <a:pt x="241" y="114"/>
                    <a:pt x="241" y="114"/>
                  </a:cubicBezTo>
                  <a:cubicBezTo>
                    <a:pt x="241" y="110"/>
                    <a:pt x="237" y="106"/>
                    <a:pt x="233" y="106"/>
                  </a:cubicBezTo>
                  <a:cubicBezTo>
                    <a:pt x="228" y="106"/>
                    <a:pt x="225" y="110"/>
                    <a:pt x="225" y="114"/>
                  </a:cubicBezTo>
                  <a:cubicBezTo>
                    <a:pt x="225" y="295"/>
                    <a:pt x="225" y="295"/>
                    <a:pt x="225" y="295"/>
                  </a:cubicBezTo>
                  <a:cubicBezTo>
                    <a:pt x="16" y="295"/>
                    <a:pt x="16" y="295"/>
                    <a:pt x="16" y="295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25" y="69"/>
                    <a:pt x="225" y="69"/>
                    <a:pt x="225" y="69"/>
                  </a:cubicBezTo>
                  <a:cubicBezTo>
                    <a:pt x="225" y="82"/>
                    <a:pt x="225" y="82"/>
                    <a:pt x="225" y="82"/>
                  </a:cubicBezTo>
                  <a:cubicBezTo>
                    <a:pt x="225" y="87"/>
                    <a:pt x="228" y="90"/>
                    <a:pt x="233" y="90"/>
                  </a:cubicBezTo>
                  <a:close/>
                  <a:moveTo>
                    <a:pt x="225" y="311"/>
                  </a:moveTo>
                  <a:cubicBezTo>
                    <a:pt x="225" y="364"/>
                    <a:pt x="225" y="364"/>
                    <a:pt x="225" y="364"/>
                  </a:cubicBezTo>
                  <a:cubicBezTo>
                    <a:pt x="225" y="366"/>
                    <a:pt x="223" y="367"/>
                    <a:pt x="221" y="367"/>
                  </a:cubicBezTo>
                  <a:cubicBezTo>
                    <a:pt x="19" y="367"/>
                    <a:pt x="19" y="367"/>
                    <a:pt x="19" y="367"/>
                  </a:cubicBezTo>
                  <a:cubicBezTo>
                    <a:pt x="17" y="367"/>
                    <a:pt x="16" y="366"/>
                    <a:pt x="16" y="364"/>
                  </a:cubicBezTo>
                  <a:cubicBezTo>
                    <a:pt x="16" y="311"/>
                    <a:pt x="16" y="311"/>
                    <a:pt x="16" y="311"/>
                  </a:cubicBezTo>
                  <a:lnTo>
                    <a:pt x="225" y="311"/>
                  </a:lnTo>
                  <a:close/>
                  <a:moveTo>
                    <a:pt x="16" y="53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6" y="17"/>
                    <a:pt x="17" y="16"/>
                    <a:pt x="19" y="16"/>
                  </a:cubicBezTo>
                  <a:cubicBezTo>
                    <a:pt x="221" y="16"/>
                    <a:pt x="221" y="16"/>
                    <a:pt x="221" y="16"/>
                  </a:cubicBezTo>
                  <a:cubicBezTo>
                    <a:pt x="223" y="16"/>
                    <a:pt x="225" y="17"/>
                    <a:pt x="225" y="19"/>
                  </a:cubicBezTo>
                  <a:cubicBezTo>
                    <a:pt x="225" y="53"/>
                    <a:pt x="225" y="53"/>
                    <a:pt x="225" y="53"/>
                  </a:cubicBezTo>
                  <a:lnTo>
                    <a:pt x="16" y="53"/>
                  </a:lnTo>
                  <a:close/>
                  <a:moveTo>
                    <a:pt x="135" y="26"/>
                  </a:moveTo>
                  <a:cubicBezTo>
                    <a:pt x="99" y="26"/>
                    <a:pt x="99" y="26"/>
                    <a:pt x="99" y="26"/>
                  </a:cubicBezTo>
                  <a:cubicBezTo>
                    <a:pt x="95" y="26"/>
                    <a:pt x="91" y="30"/>
                    <a:pt x="91" y="34"/>
                  </a:cubicBezTo>
                  <a:cubicBezTo>
                    <a:pt x="91" y="38"/>
                    <a:pt x="95" y="42"/>
                    <a:pt x="99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9" y="42"/>
                    <a:pt x="143" y="38"/>
                    <a:pt x="143" y="34"/>
                  </a:cubicBezTo>
                  <a:cubicBezTo>
                    <a:pt x="143" y="30"/>
                    <a:pt x="139" y="26"/>
                    <a:pt x="135" y="26"/>
                  </a:cubicBez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"/>
            <p:cNvSpPr>
              <a:spLocks noChangeAspect="1" noEditPoints="1"/>
            </p:cNvSpPr>
            <p:nvPr/>
          </p:nvSpPr>
          <p:spPr bwMode="auto">
            <a:xfrm>
              <a:off x="4204737" y="2205580"/>
              <a:ext cx="541620" cy="666610"/>
            </a:xfrm>
            <a:custGeom>
              <a:avLst/>
              <a:gdLst>
                <a:gd name="T0" fmla="*/ 2147483647 w 363"/>
                <a:gd name="T1" fmla="*/ 2147483647 h 447"/>
                <a:gd name="T2" fmla="*/ 2147483647 w 363"/>
                <a:gd name="T3" fmla="*/ 2147483647 h 447"/>
                <a:gd name="T4" fmla="*/ 2147483647 w 363"/>
                <a:gd name="T5" fmla="*/ 2147483647 h 447"/>
                <a:gd name="T6" fmla="*/ 2147483647 w 363"/>
                <a:gd name="T7" fmla="*/ 2147483647 h 447"/>
                <a:gd name="T8" fmla="*/ 2147483647 w 363"/>
                <a:gd name="T9" fmla="*/ 2147483647 h 447"/>
                <a:gd name="T10" fmla="*/ 2147483647 w 363"/>
                <a:gd name="T11" fmla="*/ 2147483647 h 447"/>
                <a:gd name="T12" fmla="*/ 2147483647 w 363"/>
                <a:gd name="T13" fmla="*/ 2147483647 h 447"/>
                <a:gd name="T14" fmla="*/ 2147483647 w 363"/>
                <a:gd name="T15" fmla="*/ 2147483647 h 447"/>
                <a:gd name="T16" fmla="*/ 2147483647 w 363"/>
                <a:gd name="T17" fmla="*/ 2147483647 h 447"/>
                <a:gd name="T18" fmla="*/ 2147483647 w 363"/>
                <a:gd name="T19" fmla="*/ 2147483647 h 447"/>
                <a:gd name="T20" fmla="*/ 2147483647 w 363"/>
                <a:gd name="T21" fmla="*/ 2147483647 h 447"/>
                <a:gd name="T22" fmla="*/ 2147483647 w 363"/>
                <a:gd name="T23" fmla="*/ 2147483647 h 447"/>
                <a:gd name="T24" fmla="*/ 2147483647 w 363"/>
                <a:gd name="T25" fmla="*/ 2147483647 h 447"/>
                <a:gd name="T26" fmla="*/ 2147483647 w 363"/>
                <a:gd name="T27" fmla="*/ 2147483647 h 447"/>
                <a:gd name="T28" fmla="*/ 2147483647 w 363"/>
                <a:gd name="T29" fmla="*/ 2147483647 h 447"/>
                <a:gd name="T30" fmla="*/ 2147483647 w 363"/>
                <a:gd name="T31" fmla="*/ 2147483647 h 447"/>
                <a:gd name="T32" fmla="*/ 2147483647 w 363"/>
                <a:gd name="T33" fmla="*/ 2147483647 h 447"/>
                <a:gd name="T34" fmla="*/ 2147483647 w 363"/>
                <a:gd name="T35" fmla="*/ 2147483647 h 447"/>
                <a:gd name="T36" fmla="*/ 2147483647 w 363"/>
                <a:gd name="T37" fmla="*/ 2147483647 h 447"/>
                <a:gd name="T38" fmla="*/ 2147483647 w 363"/>
                <a:gd name="T39" fmla="*/ 2147483647 h 447"/>
                <a:gd name="T40" fmla="*/ 2147483647 w 363"/>
                <a:gd name="T41" fmla="*/ 2147483647 h 447"/>
                <a:gd name="T42" fmla="*/ 0 w 363"/>
                <a:gd name="T43" fmla="*/ 2147483647 h 447"/>
                <a:gd name="T44" fmla="*/ 0 w 363"/>
                <a:gd name="T45" fmla="*/ 2147483647 h 447"/>
                <a:gd name="T46" fmla="*/ 2147483647 w 363"/>
                <a:gd name="T47" fmla="*/ 2147483647 h 447"/>
                <a:gd name="T48" fmla="*/ 2147483647 w 363"/>
                <a:gd name="T49" fmla="*/ 2147483647 h 447"/>
                <a:gd name="T50" fmla="*/ 2147483647 w 363"/>
                <a:gd name="T51" fmla="*/ 2147483647 h 447"/>
                <a:gd name="T52" fmla="*/ 2147483647 w 363"/>
                <a:gd name="T53" fmla="*/ 2147483647 h 447"/>
                <a:gd name="T54" fmla="*/ 2147483647 w 363"/>
                <a:gd name="T55" fmla="*/ 2147483647 h 447"/>
                <a:gd name="T56" fmla="*/ 2147483647 w 363"/>
                <a:gd name="T57" fmla="*/ 2147483647 h 447"/>
                <a:gd name="T58" fmla="*/ 2147483647 w 363"/>
                <a:gd name="T59" fmla="*/ 2147483647 h 447"/>
                <a:gd name="T60" fmla="*/ 2147483647 w 363"/>
                <a:gd name="T61" fmla="*/ 2147483647 h 447"/>
                <a:gd name="T62" fmla="*/ 2147483647 w 363"/>
                <a:gd name="T63" fmla="*/ 2147483647 h 447"/>
                <a:gd name="T64" fmla="*/ 2147483647 w 363"/>
                <a:gd name="T65" fmla="*/ 2147483647 h 447"/>
                <a:gd name="T66" fmla="*/ 2147483647 w 363"/>
                <a:gd name="T67" fmla="*/ 2147483647 h 447"/>
                <a:gd name="T68" fmla="*/ 2147483647 w 363"/>
                <a:gd name="T69" fmla="*/ 2147483647 h 447"/>
                <a:gd name="T70" fmla="*/ 2147483647 w 363"/>
                <a:gd name="T71" fmla="*/ 2147483647 h 447"/>
                <a:gd name="T72" fmla="*/ 2147483647 w 363"/>
                <a:gd name="T73" fmla="*/ 2147483647 h 447"/>
                <a:gd name="T74" fmla="*/ 2147483647 w 363"/>
                <a:gd name="T75" fmla="*/ 2147483647 h 447"/>
                <a:gd name="T76" fmla="*/ 2147483647 w 363"/>
                <a:gd name="T77" fmla="*/ 2147483647 h 447"/>
                <a:gd name="T78" fmla="*/ 2147483647 w 363"/>
                <a:gd name="T79" fmla="*/ 2147483647 h 447"/>
                <a:gd name="T80" fmla="*/ 2147483647 w 363"/>
                <a:gd name="T81" fmla="*/ 2147483647 h 447"/>
                <a:gd name="T82" fmla="*/ 2147483647 w 363"/>
                <a:gd name="T83" fmla="*/ 2147483647 h 447"/>
                <a:gd name="T84" fmla="*/ 2147483647 w 363"/>
                <a:gd name="T85" fmla="*/ 2147483647 h 447"/>
                <a:gd name="T86" fmla="*/ 2147483647 w 363"/>
                <a:gd name="T87" fmla="*/ 2147483647 h 447"/>
                <a:gd name="T88" fmla="*/ 2147483647 w 363"/>
                <a:gd name="T89" fmla="*/ 2147483647 h 447"/>
                <a:gd name="T90" fmla="*/ 2147483647 w 363"/>
                <a:gd name="T91" fmla="*/ 2147483647 h 447"/>
                <a:gd name="T92" fmla="*/ 2147483647 w 363"/>
                <a:gd name="T93" fmla="*/ 2147483647 h 447"/>
                <a:gd name="T94" fmla="*/ 2147483647 w 363"/>
                <a:gd name="T95" fmla="*/ 2147483647 h 447"/>
                <a:gd name="T96" fmla="*/ 2147483647 w 363"/>
                <a:gd name="T97" fmla="*/ 2147483647 h 447"/>
                <a:gd name="T98" fmla="*/ 2147483647 w 363"/>
                <a:gd name="T99" fmla="*/ 2147483647 h 4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3" h="447">
                  <a:moveTo>
                    <a:pt x="85" y="38"/>
                  </a:moveTo>
                  <a:cubicBezTo>
                    <a:pt x="85" y="38"/>
                    <a:pt x="85" y="38"/>
                    <a:pt x="85" y="38"/>
                  </a:cubicBezTo>
                  <a:cubicBezTo>
                    <a:pt x="85" y="36"/>
                    <a:pt x="84" y="34"/>
                    <a:pt x="83" y="32"/>
                  </a:cubicBezTo>
                  <a:cubicBezTo>
                    <a:pt x="80" y="29"/>
                    <a:pt x="75" y="29"/>
                    <a:pt x="72" y="32"/>
                  </a:cubicBezTo>
                  <a:cubicBezTo>
                    <a:pt x="51" y="53"/>
                    <a:pt x="41" y="79"/>
                    <a:pt x="41" y="106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41" y="132"/>
                    <a:pt x="51" y="159"/>
                    <a:pt x="72" y="179"/>
                  </a:cubicBezTo>
                  <a:cubicBezTo>
                    <a:pt x="75" y="182"/>
                    <a:pt x="80" y="182"/>
                    <a:pt x="83" y="179"/>
                  </a:cubicBezTo>
                  <a:cubicBezTo>
                    <a:pt x="84" y="178"/>
                    <a:pt x="85" y="176"/>
                    <a:pt x="85" y="174"/>
                  </a:cubicBezTo>
                  <a:cubicBezTo>
                    <a:pt x="85" y="174"/>
                    <a:pt x="85" y="174"/>
                    <a:pt x="85" y="174"/>
                  </a:cubicBezTo>
                  <a:cubicBezTo>
                    <a:pt x="85" y="172"/>
                    <a:pt x="84" y="169"/>
                    <a:pt x="83" y="168"/>
                  </a:cubicBezTo>
                  <a:cubicBezTo>
                    <a:pt x="66" y="151"/>
                    <a:pt x="57" y="128"/>
                    <a:pt x="57" y="106"/>
                  </a:cubicBezTo>
                  <a:cubicBezTo>
                    <a:pt x="57" y="83"/>
                    <a:pt x="66" y="61"/>
                    <a:pt x="83" y="44"/>
                  </a:cubicBezTo>
                  <a:cubicBezTo>
                    <a:pt x="84" y="42"/>
                    <a:pt x="85" y="40"/>
                    <a:pt x="85" y="38"/>
                  </a:cubicBezTo>
                  <a:close/>
                  <a:moveTo>
                    <a:pt x="48" y="191"/>
                  </a:moveTo>
                  <a:cubicBezTo>
                    <a:pt x="48" y="191"/>
                    <a:pt x="47" y="191"/>
                    <a:pt x="47" y="190"/>
                  </a:cubicBezTo>
                  <a:cubicBezTo>
                    <a:pt x="45" y="188"/>
                    <a:pt x="44" y="186"/>
                    <a:pt x="42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1" y="182"/>
                    <a:pt x="40" y="181"/>
                    <a:pt x="39" y="180"/>
                  </a:cubicBezTo>
                  <a:cubicBezTo>
                    <a:pt x="33" y="171"/>
                    <a:pt x="28" y="162"/>
                    <a:pt x="24" y="152"/>
                  </a:cubicBezTo>
                  <a:cubicBezTo>
                    <a:pt x="24" y="151"/>
                    <a:pt x="23" y="149"/>
                    <a:pt x="23" y="148"/>
                  </a:cubicBezTo>
                  <a:cubicBezTo>
                    <a:pt x="22" y="147"/>
                    <a:pt x="22" y="147"/>
                    <a:pt x="22" y="146"/>
                  </a:cubicBezTo>
                  <a:cubicBezTo>
                    <a:pt x="22" y="145"/>
                    <a:pt x="21" y="143"/>
                    <a:pt x="21" y="142"/>
                  </a:cubicBezTo>
                  <a:cubicBezTo>
                    <a:pt x="21" y="141"/>
                    <a:pt x="20" y="141"/>
                    <a:pt x="20" y="140"/>
                  </a:cubicBezTo>
                  <a:cubicBezTo>
                    <a:pt x="20" y="139"/>
                    <a:pt x="20" y="137"/>
                    <a:pt x="19" y="136"/>
                  </a:cubicBezTo>
                  <a:cubicBezTo>
                    <a:pt x="19" y="135"/>
                    <a:pt x="19" y="135"/>
                    <a:pt x="19" y="134"/>
                  </a:cubicBezTo>
                  <a:cubicBezTo>
                    <a:pt x="18" y="133"/>
                    <a:pt x="18" y="131"/>
                    <a:pt x="18" y="130"/>
                  </a:cubicBezTo>
                  <a:cubicBezTo>
                    <a:pt x="18" y="129"/>
                    <a:pt x="18" y="128"/>
                    <a:pt x="17" y="127"/>
                  </a:cubicBezTo>
                  <a:cubicBezTo>
                    <a:pt x="17" y="126"/>
                    <a:pt x="17" y="125"/>
                    <a:pt x="17" y="124"/>
                  </a:cubicBezTo>
                  <a:cubicBezTo>
                    <a:pt x="17" y="123"/>
                    <a:pt x="17" y="122"/>
                    <a:pt x="17" y="121"/>
                  </a:cubicBezTo>
                  <a:cubicBezTo>
                    <a:pt x="16" y="120"/>
                    <a:pt x="16" y="119"/>
                    <a:pt x="16" y="118"/>
                  </a:cubicBezTo>
                  <a:cubicBezTo>
                    <a:pt x="16" y="117"/>
                    <a:pt x="16" y="116"/>
                    <a:pt x="16" y="114"/>
                  </a:cubicBezTo>
                  <a:cubicBezTo>
                    <a:pt x="16" y="113"/>
                    <a:pt x="16" y="113"/>
                    <a:pt x="16" y="112"/>
                  </a:cubicBezTo>
                  <a:cubicBezTo>
                    <a:pt x="16" y="110"/>
                    <a:pt x="16" y="108"/>
                    <a:pt x="16" y="106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104"/>
                    <a:pt x="16" y="102"/>
                    <a:pt x="16" y="100"/>
                  </a:cubicBezTo>
                  <a:cubicBezTo>
                    <a:pt x="16" y="99"/>
                    <a:pt x="16" y="98"/>
                    <a:pt x="16" y="97"/>
                  </a:cubicBezTo>
                  <a:cubicBezTo>
                    <a:pt x="16" y="96"/>
                    <a:pt x="16" y="95"/>
                    <a:pt x="16" y="93"/>
                  </a:cubicBezTo>
                  <a:cubicBezTo>
                    <a:pt x="16" y="92"/>
                    <a:pt x="16" y="92"/>
                    <a:pt x="17" y="91"/>
                  </a:cubicBezTo>
                  <a:cubicBezTo>
                    <a:pt x="17" y="90"/>
                    <a:pt x="17" y="88"/>
                    <a:pt x="17" y="87"/>
                  </a:cubicBezTo>
                  <a:cubicBezTo>
                    <a:pt x="17" y="86"/>
                    <a:pt x="17" y="85"/>
                    <a:pt x="17" y="84"/>
                  </a:cubicBezTo>
                  <a:cubicBezTo>
                    <a:pt x="18" y="83"/>
                    <a:pt x="18" y="82"/>
                    <a:pt x="18" y="81"/>
                  </a:cubicBezTo>
                  <a:cubicBezTo>
                    <a:pt x="18" y="80"/>
                    <a:pt x="18" y="79"/>
                    <a:pt x="19" y="78"/>
                  </a:cubicBezTo>
                  <a:cubicBezTo>
                    <a:pt x="19" y="77"/>
                    <a:pt x="19" y="76"/>
                    <a:pt x="19" y="75"/>
                  </a:cubicBezTo>
                  <a:cubicBezTo>
                    <a:pt x="20" y="74"/>
                    <a:pt x="20" y="73"/>
                    <a:pt x="20" y="71"/>
                  </a:cubicBezTo>
                  <a:cubicBezTo>
                    <a:pt x="20" y="71"/>
                    <a:pt x="21" y="70"/>
                    <a:pt x="21" y="70"/>
                  </a:cubicBezTo>
                  <a:cubicBezTo>
                    <a:pt x="21" y="68"/>
                    <a:pt x="22" y="67"/>
                    <a:pt x="22" y="65"/>
                  </a:cubicBezTo>
                  <a:cubicBezTo>
                    <a:pt x="22" y="65"/>
                    <a:pt x="22" y="65"/>
                    <a:pt x="23" y="64"/>
                  </a:cubicBezTo>
                  <a:cubicBezTo>
                    <a:pt x="23" y="63"/>
                    <a:pt x="24" y="61"/>
                    <a:pt x="24" y="60"/>
                  </a:cubicBezTo>
                  <a:cubicBezTo>
                    <a:pt x="28" y="50"/>
                    <a:pt x="33" y="40"/>
                    <a:pt x="39" y="32"/>
                  </a:cubicBezTo>
                  <a:cubicBezTo>
                    <a:pt x="40" y="30"/>
                    <a:pt x="41" y="29"/>
                    <a:pt x="42" y="28"/>
                  </a:cubicBezTo>
                  <a:cubicBezTo>
                    <a:pt x="42" y="28"/>
                    <a:pt x="42" y="27"/>
                    <a:pt x="42" y="27"/>
                  </a:cubicBezTo>
                  <a:cubicBezTo>
                    <a:pt x="44" y="25"/>
                    <a:pt x="45" y="23"/>
                    <a:pt x="47" y="21"/>
                  </a:cubicBezTo>
                  <a:cubicBezTo>
                    <a:pt x="47" y="21"/>
                    <a:pt x="48" y="21"/>
                    <a:pt x="48" y="20"/>
                  </a:cubicBezTo>
                  <a:cubicBezTo>
                    <a:pt x="50" y="18"/>
                    <a:pt x="52" y="16"/>
                    <a:pt x="54" y="14"/>
                  </a:cubicBezTo>
                  <a:cubicBezTo>
                    <a:pt x="55" y="13"/>
                    <a:pt x="56" y="11"/>
                    <a:pt x="56" y="9"/>
                  </a:cubicBezTo>
                  <a:cubicBezTo>
                    <a:pt x="56" y="8"/>
                    <a:pt x="56" y="7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5"/>
                    <a:pt x="54" y="4"/>
                    <a:pt x="54" y="3"/>
                  </a:cubicBezTo>
                  <a:cubicBezTo>
                    <a:pt x="52" y="2"/>
                    <a:pt x="51" y="1"/>
                    <a:pt x="49" y="1"/>
                  </a:cubicBezTo>
                  <a:cubicBezTo>
                    <a:pt x="47" y="0"/>
                    <a:pt x="44" y="1"/>
                    <a:pt x="42" y="3"/>
                  </a:cubicBezTo>
                  <a:cubicBezTo>
                    <a:pt x="40" y="5"/>
                    <a:pt x="38" y="7"/>
                    <a:pt x="36" y="10"/>
                  </a:cubicBezTo>
                  <a:cubicBezTo>
                    <a:pt x="36" y="10"/>
                    <a:pt x="35" y="11"/>
                    <a:pt x="35" y="11"/>
                  </a:cubicBezTo>
                  <a:cubicBezTo>
                    <a:pt x="33" y="13"/>
                    <a:pt x="31" y="15"/>
                    <a:pt x="30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20"/>
                    <a:pt x="27" y="21"/>
                    <a:pt x="26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9" y="33"/>
                    <a:pt x="14" y="4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5"/>
                    <a:pt x="8" y="57"/>
                    <a:pt x="7" y="59"/>
                  </a:cubicBezTo>
                  <a:cubicBezTo>
                    <a:pt x="7" y="59"/>
                    <a:pt x="7" y="60"/>
                    <a:pt x="7" y="60"/>
                  </a:cubicBezTo>
                  <a:cubicBezTo>
                    <a:pt x="6" y="62"/>
                    <a:pt x="6" y="64"/>
                    <a:pt x="5" y="65"/>
                  </a:cubicBezTo>
                  <a:cubicBezTo>
                    <a:pt x="5" y="66"/>
                    <a:pt x="5" y="66"/>
                    <a:pt x="5" y="67"/>
                  </a:cubicBezTo>
                  <a:cubicBezTo>
                    <a:pt x="4" y="69"/>
                    <a:pt x="4" y="70"/>
                    <a:pt x="4" y="72"/>
                  </a:cubicBezTo>
                  <a:cubicBezTo>
                    <a:pt x="3" y="73"/>
                    <a:pt x="3" y="73"/>
                    <a:pt x="3" y="74"/>
                  </a:cubicBezTo>
                  <a:cubicBezTo>
                    <a:pt x="3" y="75"/>
                    <a:pt x="3" y="77"/>
                    <a:pt x="2" y="78"/>
                  </a:cubicBezTo>
                  <a:cubicBezTo>
                    <a:pt x="2" y="79"/>
                    <a:pt x="2" y="80"/>
                    <a:pt x="2" y="81"/>
                  </a:cubicBezTo>
                  <a:cubicBezTo>
                    <a:pt x="2" y="82"/>
                    <a:pt x="1" y="84"/>
                    <a:pt x="1" y="85"/>
                  </a:cubicBezTo>
                  <a:cubicBezTo>
                    <a:pt x="1" y="86"/>
                    <a:pt x="1" y="87"/>
                    <a:pt x="1" y="89"/>
                  </a:cubicBezTo>
                  <a:cubicBezTo>
                    <a:pt x="1" y="90"/>
                    <a:pt x="0" y="91"/>
                    <a:pt x="0" y="92"/>
                  </a:cubicBezTo>
                  <a:cubicBezTo>
                    <a:pt x="0" y="93"/>
                    <a:pt x="0" y="95"/>
                    <a:pt x="0" y="96"/>
                  </a:cubicBezTo>
                  <a:cubicBezTo>
                    <a:pt x="0" y="97"/>
                    <a:pt x="0" y="98"/>
                    <a:pt x="0" y="99"/>
                  </a:cubicBezTo>
                  <a:cubicBezTo>
                    <a:pt x="0" y="101"/>
                    <a:pt x="0" y="103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0" y="111"/>
                    <a:pt x="0" y="113"/>
                  </a:cubicBezTo>
                  <a:cubicBezTo>
                    <a:pt x="0" y="114"/>
                    <a:pt x="0" y="115"/>
                    <a:pt x="0" y="115"/>
                  </a:cubicBezTo>
                  <a:cubicBezTo>
                    <a:pt x="0" y="117"/>
                    <a:pt x="0" y="118"/>
                    <a:pt x="0" y="120"/>
                  </a:cubicBezTo>
                  <a:cubicBezTo>
                    <a:pt x="0" y="121"/>
                    <a:pt x="1" y="122"/>
                    <a:pt x="1" y="123"/>
                  </a:cubicBezTo>
                  <a:cubicBezTo>
                    <a:pt x="1" y="124"/>
                    <a:pt x="1" y="125"/>
                    <a:pt x="1" y="127"/>
                  </a:cubicBezTo>
                  <a:cubicBezTo>
                    <a:pt x="1" y="128"/>
                    <a:pt x="2" y="129"/>
                    <a:pt x="2" y="130"/>
                  </a:cubicBezTo>
                  <a:cubicBezTo>
                    <a:pt x="2" y="131"/>
                    <a:pt x="2" y="132"/>
                    <a:pt x="2" y="133"/>
                  </a:cubicBezTo>
                  <a:cubicBezTo>
                    <a:pt x="3" y="135"/>
                    <a:pt x="3" y="136"/>
                    <a:pt x="3" y="138"/>
                  </a:cubicBezTo>
                  <a:cubicBezTo>
                    <a:pt x="3" y="138"/>
                    <a:pt x="3" y="139"/>
                    <a:pt x="4" y="140"/>
                  </a:cubicBezTo>
                  <a:cubicBezTo>
                    <a:pt x="4" y="141"/>
                    <a:pt x="4" y="143"/>
                    <a:pt x="5" y="145"/>
                  </a:cubicBezTo>
                  <a:cubicBezTo>
                    <a:pt x="5" y="145"/>
                    <a:pt x="5" y="146"/>
                    <a:pt x="5" y="146"/>
                  </a:cubicBezTo>
                  <a:cubicBezTo>
                    <a:pt x="6" y="148"/>
                    <a:pt x="6" y="150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8" y="154"/>
                    <a:pt x="9" y="156"/>
                    <a:pt x="9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14" y="169"/>
                    <a:pt x="19" y="179"/>
                    <a:pt x="25" y="188"/>
                  </a:cubicBezTo>
                  <a:cubicBezTo>
                    <a:pt x="25" y="188"/>
                    <a:pt x="25" y="188"/>
                    <a:pt x="25" y="188"/>
                  </a:cubicBezTo>
                  <a:cubicBezTo>
                    <a:pt x="25" y="188"/>
                    <a:pt x="25" y="189"/>
                    <a:pt x="26" y="189"/>
                  </a:cubicBezTo>
                  <a:cubicBezTo>
                    <a:pt x="27" y="190"/>
                    <a:pt x="28" y="192"/>
                    <a:pt x="29" y="193"/>
                  </a:cubicBezTo>
                  <a:cubicBezTo>
                    <a:pt x="29" y="193"/>
                    <a:pt x="29" y="194"/>
                    <a:pt x="29" y="194"/>
                  </a:cubicBezTo>
                  <a:cubicBezTo>
                    <a:pt x="29" y="194"/>
                    <a:pt x="29" y="194"/>
                    <a:pt x="30" y="194"/>
                  </a:cubicBezTo>
                  <a:cubicBezTo>
                    <a:pt x="31" y="196"/>
                    <a:pt x="33" y="198"/>
                    <a:pt x="35" y="201"/>
                  </a:cubicBezTo>
                  <a:cubicBezTo>
                    <a:pt x="35" y="201"/>
                    <a:pt x="36" y="201"/>
                    <a:pt x="36" y="202"/>
                  </a:cubicBezTo>
                  <a:cubicBezTo>
                    <a:pt x="38" y="204"/>
                    <a:pt x="40" y="206"/>
                    <a:pt x="42" y="209"/>
                  </a:cubicBezTo>
                  <a:cubicBezTo>
                    <a:pt x="44" y="211"/>
                    <a:pt x="47" y="211"/>
                    <a:pt x="49" y="211"/>
                  </a:cubicBezTo>
                  <a:cubicBezTo>
                    <a:pt x="51" y="211"/>
                    <a:pt x="52" y="210"/>
                    <a:pt x="54" y="209"/>
                  </a:cubicBezTo>
                  <a:cubicBezTo>
                    <a:pt x="54" y="208"/>
                    <a:pt x="55" y="207"/>
                    <a:pt x="55" y="206"/>
                  </a:cubicBezTo>
                  <a:cubicBezTo>
                    <a:pt x="55" y="206"/>
                    <a:pt x="55" y="206"/>
                    <a:pt x="55" y="206"/>
                  </a:cubicBezTo>
                  <a:cubicBezTo>
                    <a:pt x="55" y="206"/>
                    <a:pt x="55" y="206"/>
                    <a:pt x="56" y="205"/>
                  </a:cubicBezTo>
                  <a:cubicBezTo>
                    <a:pt x="56" y="205"/>
                    <a:pt x="56" y="204"/>
                    <a:pt x="56" y="203"/>
                  </a:cubicBezTo>
                  <a:cubicBezTo>
                    <a:pt x="56" y="201"/>
                    <a:pt x="55" y="199"/>
                    <a:pt x="54" y="197"/>
                  </a:cubicBezTo>
                  <a:cubicBezTo>
                    <a:pt x="52" y="195"/>
                    <a:pt x="50" y="193"/>
                    <a:pt x="48" y="191"/>
                  </a:cubicBezTo>
                  <a:close/>
                  <a:moveTo>
                    <a:pt x="207" y="60"/>
                  </a:moveTo>
                  <a:cubicBezTo>
                    <a:pt x="158" y="60"/>
                    <a:pt x="158" y="60"/>
                    <a:pt x="158" y="60"/>
                  </a:cubicBezTo>
                  <a:cubicBezTo>
                    <a:pt x="147" y="60"/>
                    <a:pt x="138" y="69"/>
                    <a:pt x="138" y="80"/>
                  </a:cubicBezTo>
                  <a:cubicBezTo>
                    <a:pt x="138" y="439"/>
                    <a:pt x="138" y="439"/>
                    <a:pt x="138" y="439"/>
                  </a:cubicBezTo>
                  <a:cubicBezTo>
                    <a:pt x="138" y="443"/>
                    <a:pt x="142" y="447"/>
                    <a:pt x="146" y="447"/>
                  </a:cubicBezTo>
                  <a:cubicBezTo>
                    <a:pt x="151" y="447"/>
                    <a:pt x="154" y="443"/>
                    <a:pt x="154" y="439"/>
                  </a:cubicBezTo>
                  <a:cubicBezTo>
                    <a:pt x="154" y="420"/>
                    <a:pt x="154" y="420"/>
                    <a:pt x="154" y="420"/>
                  </a:cubicBezTo>
                  <a:cubicBezTo>
                    <a:pt x="211" y="363"/>
                    <a:pt x="211" y="363"/>
                    <a:pt x="211" y="363"/>
                  </a:cubicBezTo>
                  <a:cubicBezTo>
                    <a:pt x="211" y="439"/>
                    <a:pt x="211" y="439"/>
                    <a:pt x="211" y="439"/>
                  </a:cubicBezTo>
                  <a:cubicBezTo>
                    <a:pt x="211" y="443"/>
                    <a:pt x="215" y="447"/>
                    <a:pt x="219" y="447"/>
                  </a:cubicBezTo>
                  <a:cubicBezTo>
                    <a:pt x="223" y="447"/>
                    <a:pt x="227" y="443"/>
                    <a:pt x="227" y="439"/>
                  </a:cubicBezTo>
                  <a:cubicBezTo>
                    <a:pt x="227" y="80"/>
                    <a:pt x="227" y="80"/>
                    <a:pt x="227" y="80"/>
                  </a:cubicBezTo>
                  <a:cubicBezTo>
                    <a:pt x="227" y="69"/>
                    <a:pt x="218" y="60"/>
                    <a:pt x="207" y="60"/>
                  </a:cubicBezTo>
                  <a:close/>
                  <a:moveTo>
                    <a:pt x="154" y="80"/>
                  </a:moveTo>
                  <a:cubicBezTo>
                    <a:pt x="154" y="78"/>
                    <a:pt x="156" y="76"/>
                    <a:pt x="158" y="76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54" y="120"/>
                    <a:pt x="154" y="120"/>
                    <a:pt x="154" y="120"/>
                  </a:cubicBezTo>
                  <a:lnTo>
                    <a:pt x="154" y="80"/>
                  </a:lnTo>
                  <a:close/>
                  <a:moveTo>
                    <a:pt x="154" y="155"/>
                  </a:moveTo>
                  <a:cubicBezTo>
                    <a:pt x="207" y="207"/>
                    <a:pt x="207" y="207"/>
                    <a:pt x="207" y="207"/>
                  </a:cubicBezTo>
                  <a:cubicBezTo>
                    <a:pt x="154" y="260"/>
                    <a:pt x="154" y="260"/>
                    <a:pt x="154" y="260"/>
                  </a:cubicBezTo>
                  <a:lnTo>
                    <a:pt x="154" y="155"/>
                  </a:lnTo>
                  <a:close/>
                  <a:moveTo>
                    <a:pt x="154" y="397"/>
                  </a:moveTo>
                  <a:cubicBezTo>
                    <a:pt x="154" y="294"/>
                    <a:pt x="154" y="294"/>
                    <a:pt x="154" y="294"/>
                  </a:cubicBezTo>
                  <a:cubicBezTo>
                    <a:pt x="206" y="346"/>
                    <a:pt x="206" y="346"/>
                    <a:pt x="206" y="346"/>
                  </a:cubicBezTo>
                  <a:lnTo>
                    <a:pt x="154" y="397"/>
                  </a:lnTo>
                  <a:close/>
                  <a:moveTo>
                    <a:pt x="211" y="328"/>
                  </a:moveTo>
                  <a:cubicBezTo>
                    <a:pt x="160" y="277"/>
                    <a:pt x="160" y="277"/>
                    <a:pt x="160" y="277"/>
                  </a:cubicBezTo>
                  <a:cubicBezTo>
                    <a:pt x="211" y="226"/>
                    <a:pt x="211" y="226"/>
                    <a:pt x="211" y="226"/>
                  </a:cubicBezTo>
                  <a:lnTo>
                    <a:pt x="211" y="328"/>
                  </a:lnTo>
                  <a:close/>
                  <a:moveTo>
                    <a:pt x="211" y="189"/>
                  </a:moveTo>
                  <a:cubicBezTo>
                    <a:pt x="159" y="137"/>
                    <a:pt x="159" y="137"/>
                    <a:pt x="159" y="137"/>
                  </a:cubicBezTo>
                  <a:cubicBezTo>
                    <a:pt x="211" y="86"/>
                    <a:pt x="211" y="86"/>
                    <a:pt x="211" y="86"/>
                  </a:cubicBezTo>
                  <a:lnTo>
                    <a:pt x="211" y="189"/>
                  </a:lnTo>
                  <a:close/>
                  <a:moveTo>
                    <a:pt x="107" y="58"/>
                  </a:moveTo>
                  <a:cubicBezTo>
                    <a:pt x="103" y="58"/>
                    <a:pt x="99" y="62"/>
                    <a:pt x="99" y="66"/>
                  </a:cubicBezTo>
                  <a:cubicBezTo>
                    <a:pt x="99" y="144"/>
                    <a:pt x="99" y="144"/>
                    <a:pt x="99" y="144"/>
                  </a:cubicBezTo>
                  <a:cubicBezTo>
                    <a:pt x="99" y="148"/>
                    <a:pt x="103" y="152"/>
                    <a:pt x="107" y="152"/>
                  </a:cubicBezTo>
                  <a:cubicBezTo>
                    <a:pt x="111" y="152"/>
                    <a:pt x="115" y="148"/>
                    <a:pt x="115" y="144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62"/>
                    <a:pt x="111" y="58"/>
                    <a:pt x="107" y="58"/>
                  </a:cubicBezTo>
                  <a:close/>
                  <a:moveTo>
                    <a:pt x="320" y="28"/>
                  </a:moveTo>
                  <a:cubicBezTo>
                    <a:pt x="322" y="29"/>
                    <a:pt x="323" y="31"/>
                    <a:pt x="324" y="33"/>
                  </a:cubicBezTo>
                  <a:cubicBezTo>
                    <a:pt x="327" y="36"/>
                    <a:pt x="332" y="37"/>
                    <a:pt x="335" y="35"/>
                  </a:cubicBezTo>
                  <a:cubicBezTo>
                    <a:pt x="339" y="32"/>
                    <a:pt x="340" y="27"/>
                    <a:pt x="337" y="23"/>
                  </a:cubicBezTo>
                  <a:cubicBezTo>
                    <a:pt x="336" y="22"/>
                    <a:pt x="335" y="20"/>
                    <a:pt x="333" y="18"/>
                  </a:cubicBezTo>
                  <a:cubicBezTo>
                    <a:pt x="329" y="13"/>
                    <a:pt x="325" y="8"/>
                    <a:pt x="320" y="3"/>
                  </a:cubicBezTo>
                  <a:cubicBezTo>
                    <a:pt x="317" y="0"/>
                    <a:pt x="312" y="0"/>
                    <a:pt x="309" y="3"/>
                  </a:cubicBezTo>
                  <a:cubicBezTo>
                    <a:pt x="307" y="4"/>
                    <a:pt x="306" y="7"/>
                    <a:pt x="306" y="9"/>
                  </a:cubicBezTo>
                  <a:cubicBezTo>
                    <a:pt x="306" y="11"/>
                    <a:pt x="307" y="13"/>
                    <a:pt x="309" y="14"/>
                  </a:cubicBezTo>
                  <a:cubicBezTo>
                    <a:pt x="313" y="18"/>
                    <a:pt x="317" y="23"/>
                    <a:pt x="320" y="28"/>
                  </a:cubicBezTo>
                  <a:close/>
                  <a:moveTo>
                    <a:pt x="257" y="59"/>
                  </a:moveTo>
                  <a:cubicBezTo>
                    <a:pt x="252" y="59"/>
                    <a:pt x="249" y="63"/>
                    <a:pt x="249" y="67"/>
                  </a:cubicBezTo>
                  <a:cubicBezTo>
                    <a:pt x="249" y="145"/>
                    <a:pt x="249" y="145"/>
                    <a:pt x="249" y="145"/>
                  </a:cubicBezTo>
                  <a:cubicBezTo>
                    <a:pt x="249" y="149"/>
                    <a:pt x="252" y="153"/>
                    <a:pt x="257" y="153"/>
                  </a:cubicBezTo>
                  <a:cubicBezTo>
                    <a:pt x="261" y="153"/>
                    <a:pt x="265" y="149"/>
                    <a:pt x="265" y="145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3"/>
                    <a:pt x="261" y="59"/>
                    <a:pt x="257" y="59"/>
                  </a:cubicBezTo>
                  <a:close/>
                  <a:moveTo>
                    <a:pt x="291" y="32"/>
                  </a:moveTo>
                  <a:cubicBezTo>
                    <a:pt x="288" y="29"/>
                    <a:pt x="283" y="29"/>
                    <a:pt x="279" y="32"/>
                  </a:cubicBezTo>
                  <a:cubicBezTo>
                    <a:pt x="278" y="34"/>
                    <a:pt x="277" y="36"/>
                    <a:pt x="277" y="38"/>
                  </a:cubicBezTo>
                  <a:cubicBezTo>
                    <a:pt x="277" y="40"/>
                    <a:pt x="278" y="42"/>
                    <a:pt x="279" y="44"/>
                  </a:cubicBezTo>
                  <a:cubicBezTo>
                    <a:pt x="297" y="61"/>
                    <a:pt x="305" y="83"/>
                    <a:pt x="305" y="106"/>
                  </a:cubicBezTo>
                  <a:cubicBezTo>
                    <a:pt x="305" y="128"/>
                    <a:pt x="297" y="151"/>
                    <a:pt x="279" y="168"/>
                  </a:cubicBezTo>
                  <a:cubicBezTo>
                    <a:pt x="279" y="168"/>
                    <a:pt x="279" y="168"/>
                    <a:pt x="279" y="168"/>
                  </a:cubicBezTo>
                  <a:cubicBezTo>
                    <a:pt x="276" y="171"/>
                    <a:pt x="276" y="176"/>
                    <a:pt x="279" y="179"/>
                  </a:cubicBezTo>
                  <a:cubicBezTo>
                    <a:pt x="283" y="182"/>
                    <a:pt x="288" y="182"/>
                    <a:pt x="291" y="179"/>
                  </a:cubicBezTo>
                  <a:cubicBezTo>
                    <a:pt x="311" y="159"/>
                    <a:pt x="321" y="132"/>
                    <a:pt x="321" y="106"/>
                  </a:cubicBezTo>
                  <a:cubicBezTo>
                    <a:pt x="321" y="79"/>
                    <a:pt x="311" y="53"/>
                    <a:pt x="291" y="32"/>
                  </a:cubicBezTo>
                  <a:close/>
                  <a:moveTo>
                    <a:pt x="353" y="53"/>
                  </a:moveTo>
                  <a:cubicBezTo>
                    <a:pt x="351" y="49"/>
                    <a:pt x="347" y="47"/>
                    <a:pt x="343" y="49"/>
                  </a:cubicBezTo>
                  <a:cubicBezTo>
                    <a:pt x="338" y="50"/>
                    <a:pt x="336" y="55"/>
                    <a:pt x="338" y="59"/>
                  </a:cubicBezTo>
                  <a:cubicBezTo>
                    <a:pt x="344" y="74"/>
                    <a:pt x="347" y="90"/>
                    <a:pt x="347" y="106"/>
                  </a:cubicBezTo>
                  <a:cubicBezTo>
                    <a:pt x="347" y="140"/>
                    <a:pt x="333" y="173"/>
                    <a:pt x="309" y="197"/>
                  </a:cubicBezTo>
                  <a:cubicBezTo>
                    <a:pt x="307" y="199"/>
                    <a:pt x="306" y="201"/>
                    <a:pt x="306" y="203"/>
                  </a:cubicBezTo>
                  <a:cubicBezTo>
                    <a:pt x="306" y="205"/>
                    <a:pt x="307" y="207"/>
                    <a:pt x="309" y="209"/>
                  </a:cubicBezTo>
                  <a:cubicBezTo>
                    <a:pt x="312" y="212"/>
                    <a:pt x="317" y="212"/>
                    <a:pt x="320" y="209"/>
                  </a:cubicBezTo>
                  <a:cubicBezTo>
                    <a:pt x="348" y="181"/>
                    <a:pt x="363" y="145"/>
                    <a:pt x="363" y="106"/>
                  </a:cubicBezTo>
                  <a:cubicBezTo>
                    <a:pt x="363" y="88"/>
                    <a:pt x="359" y="70"/>
                    <a:pt x="353" y="53"/>
                  </a:cubicBezTo>
                  <a:close/>
                </a:path>
              </a:pathLst>
            </a:custGeom>
            <a:solidFill>
              <a:srgbClr val="433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9" name="Straight Arrow Connector 108"/>
            <p:cNvCxnSpPr/>
            <p:nvPr/>
          </p:nvCxnSpPr>
          <p:spPr bwMode="auto">
            <a:xfrm>
              <a:off x="2868781" y="2738613"/>
              <a:ext cx="1395573" cy="363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0" name="Straight Arrow Connector 109"/>
            <p:cNvCxnSpPr/>
            <p:nvPr/>
          </p:nvCxnSpPr>
          <p:spPr bwMode="auto">
            <a:xfrm>
              <a:off x="1336737" y="2851478"/>
              <a:ext cx="292761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4475547" y="2210297"/>
              <a:ext cx="0" cy="30230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12" name="Group 111"/>
            <p:cNvGrpSpPr/>
            <p:nvPr/>
          </p:nvGrpSpPr>
          <p:grpSpPr>
            <a:xfrm>
              <a:off x="7449569" y="1713139"/>
              <a:ext cx="1073834" cy="1499584"/>
              <a:chOff x="7449569" y="3947611"/>
              <a:chExt cx="1073834" cy="2526024"/>
            </a:xfrm>
          </p:grpSpPr>
          <p:grpSp>
            <p:nvGrpSpPr>
              <p:cNvPr id="116" name="Group 115"/>
              <p:cNvGrpSpPr/>
              <p:nvPr/>
            </p:nvGrpSpPr>
            <p:grpSpPr>
              <a:xfrm>
                <a:off x="7449569" y="3947611"/>
                <a:ext cx="1037138" cy="1211106"/>
                <a:chOff x="537125" y="1679743"/>
                <a:chExt cx="2159993" cy="2522306"/>
              </a:xfrm>
            </p:grpSpPr>
            <p:cxnSp>
              <p:nvCxnSpPr>
                <p:cNvPr id="124" name="Straight Arrow Connector 123"/>
                <p:cNvCxnSpPr/>
                <p:nvPr/>
              </p:nvCxnSpPr>
              <p:spPr bwMode="auto">
                <a:xfrm flipV="1">
                  <a:off x="613858" y="1679743"/>
                  <a:ext cx="0" cy="2208056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25" name="Straight Arrow Connector 124"/>
                <p:cNvCxnSpPr/>
                <p:nvPr/>
              </p:nvCxnSpPr>
              <p:spPr bwMode="auto">
                <a:xfrm>
                  <a:off x="537125" y="3817455"/>
                  <a:ext cx="215999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26" name="TextBox 125"/>
                <p:cNvSpPr txBox="1"/>
                <p:nvPr/>
              </p:nvSpPr>
              <p:spPr>
                <a:xfrm>
                  <a:off x="1578055" y="3817455"/>
                  <a:ext cx="1119063" cy="3845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i="1" dirty="0" err="1" smtClean="0"/>
                    <a:t>frekvencia</a:t>
                  </a:r>
                  <a:endParaRPr lang="en-US" sz="600" i="1" dirty="0"/>
                </a:p>
              </p:txBody>
            </p:sp>
          </p:grpSp>
          <p:sp>
            <p:nvSpPr>
              <p:cNvPr id="117" name="Freeform 116"/>
              <p:cNvSpPr/>
              <p:nvPr/>
            </p:nvSpPr>
            <p:spPr bwMode="auto">
              <a:xfrm>
                <a:off x="7483368" y="4091242"/>
                <a:ext cx="304160" cy="882809"/>
              </a:xfrm>
              <a:custGeom>
                <a:avLst/>
                <a:gdLst/>
                <a:ahLst/>
                <a:cxnLst/>
                <a:rect l="l" t="t" r="r" b="b"/>
                <a:pathLst>
                  <a:path w="460398" h="1278881">
                    <a:moveTo>
                      <a:pt x="204621" y="0"/>
                    </a:moveTo>
                    <a:cubicBezTo>
                      <a:pt x="208884" y="21315"/>
                      <a:pt x="215605" y="42282"/>
                      <a:pt x="217410" y="63944"/>
                    </a:cubicBezTo>
                    <a:cubicBezTo>
                      <a:pt x="222016" y="119212"/>
                      <a:pt x="199003" y="180595"/>
                      <a:pt x="223805" y="230199"/>
                    </a:cubicBezTo>
                    <a:cubicBezTo>
                      <a:pt x="236594" y="255777"/>
                      <a:pt x="250078" y="179380"/>
                      <a:pt x="262171" y="153466"/>
                    </a:cubicBezTo>
                    <a:cubicBezTo>
                      <a:pt x="270652" y="135291"/>
                      <a:pt x="266861" y="126096"/>
                      <a:pt x="281354" y="108705"/>
                    </a:cubicBezTo>
                    <a:cubicBezTo>
                      <a:pt x="286274" y="102801"/>
                      <a:pt x="294143" y="100179"/>
                      <a:pt x="300537" y="95916"/>
                    </a:cubicBezTo>
                    <a:cubicBezTo>
                      <a:pt x="304800" y="87390"/>
                      <a:pt x="304800" y="74602"/>
                      <a:pt x="313326" y="70339"/>
                    </a:cubicBezTo>
                    <a:cubicBezTo>
                      <a:pt x="316538" y="68733"/>
                      <a:pt x="352735" y="81343"/>
                      <a:pt x="358087" y="83127"/>
                    </a:cubicBezTo>
                    <a:cubicBezTo>
                      <a:pt x="368744" y="74601"/>
                      <a:pt x="381072" y="67821"/>
                      <a:pt x="390059" y="57550"/>
                    </a:cubicBezTo>
                    <a:cubicBezTo>
                      <a:pt x="414150" y="30018"/>
                      <a:pt x="394190" y="-2659"/>
                      <a:pt x="415637" y="83127"/>
                    </a:cubicBezTo>
                    <a:cubicBezTo>
                      <a:pt x="394683" y="208849"/>
                      <a:pt x="396177" y="168785"/>
                      <a:pt x="409242" y="351693"/>
                    </a:cubicBezTo>
                    <a:cubicBezTo>
                      <a:pt x="413708" y="414223"/>
                      <a:pt x="416920" y="415648"/>
                      <a:pt x="434820" y="460397"/>
                    </a:cubicBezTo>
                    <a:lnTo>
                      <a:pt x="436737" y="584999"/>
                    </a:lnTo>
                    <a:lnTo>
                      <a:pt x="460398" y="584999"/>
                    </a:lnTo>
                    <a:lnTo>
                      <a:pt x="460398" y="991133"/>
                    </a:lnTo>
                    <a:lnTo>
                      <a:pt x="460398" y="1278881"/>
                    </a:lnTo>
                    <a:lnTo>
                      <a:pt x="396453" y="1278881"/>
                    </a:lnTo>
                    <a:lnTo>
                      <a:pt x="0" y="1278881"/>
                    </a:lnTo>
                    <a:lnTo>
                      <a:pt x="0" y="584999"/>
                    </a:lnTo>
                    <a:lnTo>
                      <a:pt x="12377" y="584999"/>
                    </a:lnTo>
                    <a:cubicBezTo>
                      <a:pt x="9796" y="579954"/>
                      <a:pt x="8081" y="574564"/>
                      <a:pt x="6395" y="569102"/>
                    </a:cubicBezTo>
                    <a:cubicBezTo>
                      <a:pt x="4263" y="387927"/>
                      <a:pt x="2132" y="206753"/>
                      <a:pt x="0" y="25578"/>
                    </a:cubicBezTo>
                    <a:cubicBezTo>
                      <a:pt x="19161" y="27707"/>
                      <a:pt x="66322" y="38835"/>
                      <a:pt x="89522" y="25578"/>
                    </a:cubicBezTo>
                    <a:cubicBezTo>
                      <a:pt x="96195" y="21765"/>
                      <a:pt x="98048" y="12789"/>
                      <a:pt x="102311" y="6395"/>
                    </a:cubicBezTo>
                    <a:cubicBezTo>
                      <a:pt x="108705" y="10658"/>
                      <a:pt x="118868" y="11961"/>
                      <a:pt x="121494" y="19183"/>
                    </a:cubicBezTo>
                    <a:cubicBezTo>
                      <a:pt x="141986" y="75538"/>
                      <a:pt x="106552" y="90956"/>
                      <a:pt x="147072" y="63944"/>
                    </a:cubicBezTo>
                    <a:cubicBezTo>
                      <a:pt x="151335" y="55418"/>
                      <a:pt x="153120" y="45107"/>
                      <a:pt x="159860" y="38367"/>
                    </a:cubicBezTo>
                    <a:cubicBezTo>
                      <a:pt x="164626" y="33601"/>
                      <a:pt x="174278" y="36738"/>
                      <a:pt x="179044" y="31972"/>
                    </a:cubicBezTo>
                    <a:cubicBezTo>
                      <a:pt x="183810" y="27206"/>
                      <a:pt x="181228" y="18052"/>
                      <a:pt x="185438" y="12789"/>
                    </a:cubicBezTo>
                    <a:cubicBezTo>
                      <a:pt x="190239" y="6788"/>
                      <a:pt x="198227" y="4263"/>
                      <a:pt x="204621" y="0"/>
                    </a:cubicBezTo>
                    <a:close/>
                  </a:path>
                </a:pathLst>
              </a:cu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18" name="Group 117"/>
              <p:cNvGrpSpPr/>
              <p:nvPr/>
            </p:nvGrpSpPr>
            <p:grpSpPr>
              <a:xfrm>
                <a:off x="7449570" y="5262529"/>
                <a:ext cx="1073833" cy="1211106"/>
                <a:chOff x="537125" y="1679743"/>
                <a:chExt cx="2236416" cy="2522306"/>
              </a:xfrm>
            </p:grpSpPr>
            <p:cxnSp>
              <p:nvCxnSpPr>
                <p:cNvPr id="121" name="Straight Arrow Connector 120"/>
                <p:cNvCxnSpPr/>
                <p:nvPr/>
              </p:nvCxnSpPr>
              <p:spPr bwMode="auto">
                <a:xfrm flipV="1">
                  <a:off x="613858" y="1679743"/>
                  <a:ext cx="0" cy="2208056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22" name="Straight Arrow Connector 121"/>
                <p:cNvCxnSpPr/>
                <p:nvPr/>
              </p:nvCxnSpPr>
              <p:spPr bwMode="auto">
                <a:xfrm>
                  <a:off x="537125" y="3817455"/>
                  <a:ext cx="2236416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123" name="TextBox 122"/>
                <p:cNvSpPr txBox="1"/>
                <p:nvPr/>
              </p:nvSpPr>
              <p:spPr>
                <a:xfrm>
                  <a:off x="1654478" y="3817455"/>
                  <a:ext cx="1119063" cy="3845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00" i="1" dirty="0" err="1" smtClean="0"/>
                    <a:t>frekvencia</a:t>
                  </a:r>
                  <a:endParaRPr lang="en-US" sz="600" i="1" dirty="0"/>
                </a:p>
              </p:txBody>
            </p:sp>
          </p:grpSp>
          <p:sp>
            <p:nvSpPr>
              <p:cNvPr id="119" name="Freeform 118"/>
              <p:cNvSpPr/>
              <p:nvPr/>
            </p:nvSpPr>
            <p:spPr bwMode="auto">
              <a:xfrm flipH="1">
                <a:off x="7483368" y="5406161"/>
                <a:ext cx="502708" cy="882809"/>
              </a:xfrm>
              <a:custGeom>
                <a:avLst/>
                <a:gdLst/>
                <a:ahLst/>
                <a:cxnLst/>
                <a:rect l="l" t="t" r="r" b="b"/>
                <a:pathLst>
                  <a:path w="460398" h="1278881">
                    <a:moveTo>
                      <a:pt x="204621" y="0"/>
                    </a:moveTo>
                    <a:cubicBezTo>
                      <a:pt x="208884" y="21315"/>
                      <a:pt x="215605" y="42282"/>
                      <a:pt x="217410" y="63944"/>
                    </a:cubicBezTo>
                    <a:cubicBezTo>
                      <a:pt x="222016" y="119212"/>
                      <a:pt x="199003" y="180595"/>
                      <a:pt x="223805" y="230199"/>
                    </a:cubicBezTo>
                    <a:cubicBezTo>
                      <a:pt x="236594" y="255777"/>
                      <a:pt x="250078" y="179380"/>
                      <a:pt x="262171" y="153466"/>
                    </a:cubicBezTo>
                    <a:cubicBezTo>
                      <a:pt x="270652" y="135291"/>
                      <a:pt x="266861" y="126096"/>
                      <a:pt x="281354" y="108705"/>
                    </a:cubicBezTo>
                    <a:cubicBezTo>
                      <a:pt x="286274" y="102801"/>
                      <a:pt x="294143" y="100179"/>
                      <a:pt x="300537" y="95916"/>
                    </a:cubicBezTo>
                    <a:cubicBezTo>
                      <a:pt x="304800" y="87390"/>
                      <a:pt x="304800" y="74602"/>
                      <a:pt x="313326" y="70339"/>
                    </a:cubicBezTo>
                    <a:cubicBezTo>
                      <a:pt x="316538" y="68733"/>
                      <a:pt x="352735" y="81343"/>
                      <a:pt x="358087" y="83127"/>
                    </a:cubicBezTo>
                    <a:cubicBezTo>
                      <a:pt x="368744" y="74601"/>
                      <a:pt x="381072" y="67821"/>
                      <a:pt x="390059" y="57550"/>
                    </a:cubicBezTo>
                    <a:cubicBezTo>
                      <a:pt x="414150" y="30018"/>
                      <a:pt x="394190" y="-2659"/>
                      <a:pt x="415637" y="83127"/>
                    </a:cubicBezTo>
                    <a:cubicBezTo>
                      <a:pt x="394683" y="208849"/>
                      <a:pt x="396177" y="168785"/>
                      <a:pt x="409242" y="351693"/>
                    </a:cubicBezTo>
                    <a:cubicBezTo>
                      <a:pt x="413708" y="414223"/>
                      <a:pt x="416920" y="415648"/>
                      <a:pt x="434820" y="460397"/>
                    </a:cubicBezTo>
                    <a:lnTo>
                      <a:pt x="436737" y="584999"/>
                    </a:lnTo>
                    <a:lnTo>
                      <a:pt x="460398" y="584999"/>
                    </a:lnTo>
                    <a:lnTo>
                      <a:pt x="460398" y="991133"/>
                    </a:lnTo>
                    <a:lnTo>
                      <a:pt x="460398" y="1278881"/>
                    </a:lnTo>
                    <a:lnTo>
                      <a:pt x="396453" y="1278881"/>
                    </a:lnTo>
                    <a:lnTo>
                      <a:pt x="0" y="1278881"/>
                    </a:lnTo>
                    <a:lnTo>
                      <a:pt x="0" y="584999"/>
                    </a:lnTo>
                    <a:lnTo>
                      <a:pt x="12377" y="584999"/>
                    </a:lnTo>
                    <a:cubicBezTo>
                      <a:pt x="9796" y="579954"/>
                      <a:pt x="8081" y="574564"/>
                      <a:pt x="6395" y="569102"/>
                    </a:cubicBezTo>
                    <a:cubicBezTo>
                      <a:pt x="4263" y="387927"/>
                      <a:pt x="2132" y="206753"/>
                      <a:pt x="0" y="25578"/>
                    </a:cubicBezTo>
                    <a:cubicBezTo>
                      <a:pt x="19161" y="27707"/>
                      <a:pt x="66322" y="38835"/>
                      <a:pt x="89522" y="25578"/>
                    </a:cubicBezTo>
                    <a:cubicBezTo>
                      <a:pt x="96195" y="21765"/>
                      <a:pt x="98048" y="12789"/>
                      <a:pt x="102311" y="6395"/>
                    </a:cubicBezTo>
                    <a:cubicBezTo>
                      <a:pt x="108705" y="10658"/>
                      <a:pt x="118868" y="11961"/>
                      <a:pt x="121494" y="19183"/>
                    </a:cubicBezTo>
                    <a:cubicBezTo>
                      <a:pt x="141986" y="75538"/>
                      <a:pt x="106552" y="90956"/>
                      <a:pt x="147072" y="63944"/>
                    </a:cubicBezTo>
                    <a:cubicBezTo>
                      <a:pt x="151335" y="55418"/>
                      <a:pt x="153120" y="45107"/>
                      <a:pt x="159860" y="38367"/>
                    </a:cubicBezTo>
                    <a:cubicBezTo>
                      <a:pt x="164626" y="33601"/>
                      <a:pt x="174278" y="36738"/>
                      <a:pt x="179044" y="31972"/>
                    </a:cubicBezTo>
                    <a:cubicBezTo>
                      <a:pt x="183810" y="27206"/>
                      <a:pt x="181228" y="18052"/>
                      <a:pt x="185438" y="12789"/>
                    </a:cubicBezTo>
                    <a:cubicBezTo>
                      <a:pt x="190239" y="6788"/>
                      <a:pt x="198227" y="4263"/>
                      <a:pt x="204621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0" name="Freeform 119"/>
              <p:cNvSpPr/>
              <p:nvPr/>
            </p:nvSpPr>
            <p:spPr bwMode="auto">
              <a:xfrm>
                <a:off x="7483368" y="5865124"/>
                <a:ext cx="304160" cy="423845"/>
              </a:xfrm>
              <a:custGeom>
                <a:avLst/>
                <a:gdLst/>
                <a:ahLst/>
                <a:cxnLst/>
                <a:rect l="l" t="t" r="r" b="b"/>
                <a:pathLst>
                  <a:path w="460398" h="1278881">
                    <a:moveTo>
                      <a:pt x="204621" y="0"/>
                    </a:moveTo>
                    <a:cubicBezTo>
                      <a:pt x="208884" y="21315"/>
                      <a:pt x="215605" y="42282"/>
                      <a:pt x="217410" y="63944"/>
                    </a:cubicBezTo>
                    <a:cubicBezTo>
                      <a:pt x="222016" y="119212"/>
                      <a:pt x="199003" y="180595"/>
                      <a:pt x="223805" y="230199"/>
                    </a:cubicBezTo>
                    <a:cubicBezTo>
                      <a:pt x="236594" y="255777"/>
                      <a:pt x="250078" y="179380"/>
                      <a:pt x="262171" y="153466"/>
                    </a:cubicBezTo>
                    <a:cubicBezTo>
                      <a:pt x="270652" y="135291"/>
                      <a:pt x="266861" y="126096"/>
                      <a:pt x="281354" y="108705"/>
                    </a:cubicBezTo>
                    <a:cubicBezTo>
                      <a:pt x="286274" y="102801"/>
                      <a:pt x="294143" y="100179"/>
                      <a:pt x="300537" y="95916"/>
                    </a:cubicBezTo>
                    <a:cubicBezTo>
                      <a:pt x="304800" y="87390"/>
                      <a:pt x="304800" y="74602"/>
                      <a:pt x="313326" y="70339"/>
                    </a:cubicBezTo>
                    <a:cubicBezTo>
                      <a:pt x="316538" y="68733"/>
                      <a:pt x="352735" y="81343"/>
                      <a:pt x="358087" y="83127"/>
                    </a:cubicBezTo>
                    <a:cubicBezTo>
                      <a:pt x="368744" y="74601"/>
                      <a:pt x="381072" y="67821"/>
                      <a:pt x="390059" y="57550"/>
                    </a:cubicBezTo>
                    <a:cubicBezTo>
                      <a:pt x="414150" y="30018"/>
                      <a:pt x="394190" y="-2659"/>
                      <a:pt x="415637" y="83127"/>
                    </a:cubicBezTo>
                    <a:cubicBezTo>
                      <a:pt x="394683" y="208849"/>
                      <a:pt x="396177" y="168785"/>
                      <a:pt x="409242" y="351693"/>
                    </a:cubicBezTo>
                    <a:cubicBezTo>
                      <a:pt x="413708" y="414223"/>
                      <a:pt x="416920" y="415648"/>
                      <a:pt x="434820" y="460397"/>
                    </a:cubicBezTo>
                    <a:lnTo>
                      <a:pt x="436737" y="584999"/>
                    </a:lnTo>
                    <a:lnTo>
                      <a:pt x="460398" y="584999"/>
                    </a:lnTo>
                    <a:lnTo>
                      <a:pt x="460398" y="991133"/>
                    </a:lnTo>
                    <a:lnTo>
                      <a:pt x="460398" y="1278881"/>
                    </a:lnTo>
                    <a:lnTo>
                      <a:pt x="396453" y="1278881"/>
                    </a:lnTo>
                    <a:lnTo>
                      <a:pt x="0" y="1278881"/>
                    </a:lnTo>
                    <a:lnTo>
                      <a:pt x="0" y="584999"/>
                    </a:lnTo>
                    <a:lnTo>
                      <a:pt x="12377" y="584999"/>
                    </a:lnTo>
                    <a:cubicBezTo>
                      <a:pt x="9796" y="579954"/>
                      <a:pt x="8081" y="574564"/>
                      <a:pt x="6395" y="569102"/>
                    </a:cubicBezTo>
                    <a:cubicBezTo>
                      <a:pt x="4263" y="387927"/>
                      <a:pt x="2132" y="206753"/>
                      <a:pt x="0" y="25578"/>
                    </a:cubicBezTo>
                    <a:cubicBezTo>
                      <a:pt x="19161" y="27707"/>
                      <a:pt x="66322" y="38835"/>
                      <a:pt x="89522" y="25578"/>
                    </a:cubicBezTo>
                    <a:cubicBezTo>
                      <a:pt x="96195" y="21765"/>
                      <a:pt x="98048" y="12789"/>
                      <a:pt x="102311" y="6395"/>
                    </a:cubicBezTo>
                    <a:cubicBezTo>
                      <a:pt x="108705" y="10658"/>
                      <a:pt x="118868" y="11961"/>
                      <a:pt x="121494" y="19183"/>
                    </a:cubicBezTo>
                    <a:cubicBezTo>
                      <a:pt x="141986" y="75538"/>
                      <a:pt x="106552" y="90956"/>
                      <a:pt x="147072" y="63944"/>
                    </a:cubicBezTo>
                    <a:cubicBezTo>
                      <a:pt x="151335" y="55418"/>
                      <a:pt x="153120" y="45107"/>
                      <a:pt x="159860" y="38367"/>
                    </a:cubicBezTo>
                    <a:cubicBezTo>
                      <a:pt x="164626" y="33601"/>
                      <a:pt x="174278" y="36738"/>
                      <a:pt x="179044" y="31972"/>
                    </a:cubicBezTo>
                    <a:cubicBezTo>
                      <a:pt x="183810" y="27206"/>
                      <a:pt x="181228" y="18052"/>
                      <a:pt x="185438" y="12789"/>
                    </a:cubicBezTo>
                    <a:cubicBezTo>
                      <a:pt x="190239" y="6788"/>
                      <a:pt x="198227" y="4263"/>
                      <a:pt x="204621" y="0"/>
                    </a:cubicBezTo>
                    <a:close/>
                  </a:path>
                </a:pathLst>
              </a:custGeom>
              <a:solidFill>
                <a:schemeClr val="tx2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13" name="Down Arrow 112"/>
            <p:cNvSpPr/>
            <p:nvPr/>
          </p:nvSpPr>
          <p:spPr bwMode="auto">
            <a:xfrm rot="18281644">
              <a:off x="6814109" y="2784324"/>
              <a:ext cx="402676" cy="283692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Down Arrow 113"/>
            <p:cNvSpPr/>
            <p:nvPr/>
          </p:nvSpPr>
          <p:spPr bwMode="auto">
            <a:xfrm rot="14109021">
              <a:off x="6813879" y="2150327"/>
              <a:ext cx="402676" cy="283692"/>
            </a:xfrm>
            <a:prstGeom prst="down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8224" y="1627730"/>
              <a:ext cx="32541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/>
                <a:t>2. Teljesítmény-szabályzás</a:t>
              </a:r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578224" y="3773280"/>
            <a:ext cx="3254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</a:t>
            </a:r>
            <a:r>
              <a:rPr lang="hu-HU" dirty="0" smtClean="0"/>
              <a:t>. „Puha mozgás”</a:t>
            </a:r>
            <a:br>
              <a:rPr lang="hu-HU" dirty="0" smtClean="0"/>
            </a:br>
            <a:r>
              <a:rPr lang="hu-HU" sz="1200" dirty="0"/>
              <a:t> </a:t>
            </a:r>
            <a:r>
              <a:rPr lang="hu-HU" sz="1200" dirty="0" smtClean="0"/>
              <a:t>   (Angolul „soft handover”) </a:t>
            </a:r>
          </a:p>
        </p:txBody>
      </p:sp>
      <p:sp>
        <p:nvSpPr>
          <p:cNvPr id="74" name="Oval 73"/>
          <p:cNvSpPr/>
          <p:nvPr/>
        </p:nvSpPr>
        <p:spPr bwMode="auto">
          <a:xfrm>
            <a:off x="3763851" y="5701337"/>
            <a:ext cx="1256197" cy="1314575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  <a:alpha val="38000"/>
                  <a:lumMod val="6000"/>
                  <a:lumOff val="94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2817060" y="5701337"/>
            <a:ext cx="1256197" cy="1314575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  <a:alpha val="38000"/>
                  <a:lumMod val="6000"/>
                  <a:lumOff val="94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158398" y="5574102"/>
            <a:ext cx="489849" cy="25447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95250" h="38100"/>
          </a:sp3d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Node B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03890" y="5574102"/>
            <a:ext cx="489849" cy="25447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95250" h="38100"/>
          </a:sp3d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Node B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147026" y="5574102"/>
            <a:ext cx="489849" cy="25447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95250" h="38100"/>
          </a:sp3d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Node B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108847" y="4848744"/>
            <a:ext cx="679935" cy="3532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95250" h="38100"/>
          </a:sp3d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RNC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108847" y="4111860"/>
            <a:ext cx="679935" cy="353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95250" h="38100"/>
          </a:sp3d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sz="1800" dirty="0"/>
              <a:t>M</a:t>
            </a: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81" name="Straight Connector 80"/>
          <p:cNvCxnSpPr>
            <a:stCxn id="79" idx="2"/>
            <a:endCxn id="76" idx="0"/>
          </p:cNvCxnSpPr>
          <p:nvPr/>
        </p:nvCxnSpPr>
        <p:spPr bwMode="auto">
          <a:xfrm flipH="1">
            <a:off x="2403323" y="5201962"/>
            <a:ext cx="1045492" cy="3721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>
            <a:stCxn id="79" idx="2"/>
            <a:endCxn id="77" idx="0"/>
          </p:cNvCxnSpPr>
          <p:nvPr/>
        </p:nvCxnSpPr>
        <p:spPr bwMode="auto">
          <a:xfrm>
            <a:off x="3448815" y="5201962"/>
            <a:ext cx="0" cy="3721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endCxn id="78" idx="0"/>
          </p:cNvCxnSpPr>
          <p:nvPr/>
        </p:nvCxnSpPr>
        <p:spPr bwMode="auto">
          <a:xfrm>
            <a:off x="3448815" y="5201962"/>
            <a:ext cx="943136" cy="3721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stCxn id="80" idx="2"/>
            <a:endCxn id="79" idx="0"/>
          </p:cNvCxnSpPr>
          <p:nvPr/>
        </p:nvCxnSpPr>
        <p:spPr bwMode="auto">
          <a:xfrm>
            <a:off x="3448815" y="4465078"/>
            <a:ext cx="0" cy="3836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80" idx="3"/>
          </p:cNvCxnSpPr>
          <p:nvPr/>
        </p:nvCxnSpPr>
        <p:spPr bwMode="auto">
          <a:xfrm>
            <a:off x="3788781" y="4288469"/>
            <a:ext cx="52640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6" name="Rectangle 85"/>
          <p:cNvSpPr/>
          <p:nvPr/>
        </p:nvSpPr>
        <p:spPr bwMode="auto">
          <a:xfrm>
            <a:off x="3693739" y="6256178"/>
            <a:ext cx="489849" cy="2544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95250" h="38100"/>
          </a:sp3d>
        </p:spPr>
        <p:txBody>
          <a:bodyPr vert="horz" wrap="non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7" name="Straight Arrow Connector 86"/>
          <p:cNvCxnSpPr>
            <a:stCxn id="86" idx="0"/>
          </p:cNvCxnSpPr>
          <p:nvPr/>
        </p:nvCxnSpPr>
        <p:spPr bwMode="auto">
          <a:xfrm flipH="1" flipV="1">
            <a:off x="3693739" y="5983876"/>
            <a:ext cx="244925" cy="2723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5908899" y="5778999"/>
            <a:ext cx="2983509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spcBef>
                <a:spcPts val="0"/>
              </a:spcBef>
            </a:pPr>
            <a:r>
              <a:rPr lang="hu-HU" sz="1200" dirty="0" smtClean="0"/>
              <a:t>Node B </a:t>
            </a:r>
            <a:r>
              <a:rPr lang="en-US" sz="1200" dirty="0" smtClean="0"/>
              <a:t>= </a:t>
            </a:r>
            <a:r>
              <a:rPr lang="hu-HU" sz="1200" dirty="0" smtClean="0"/>
              <a:t>„B” Csomópont </a:t>
            </a:r>
            <a:r>
              <a:rPr lang="en-US" sz="1200" dirty="0" smtClean="0"/>
              <a:t>= B</a:t>
            </a:r>
            <a:r>
              <a:rPr lang="hu-HU" sz="1200" dirty="0" smtClean="0"/>
              <a:t>ázisállomás</a:t>
            </a:r>
          </a:p>
          <a:p>
            <a:pPr>
              <a:spcBef>
                <a:spcPts val="0"/>
              </a:spcBef>
            </a:pPr>
            <a:r>
              <a:rPr lang="hu-HU" sz="1200" dirty="0" smtClean="0"/>
              <a:t>RNC </a:t>
            </a:r>
            <a:r>
              <a:rPr lang="en-US" sz="1200" dirty="0" smtClean="0"/>
              <a:t>= </a:t>
            </a:r>
            <a:r>
              <a:rPr lang="hu-HU" sz="1200" dirty="0" smtClean="0"/>
              <a:t>Radio Network </a:t>
            </a:r>
            <a:r>
              <a:rPr lang="en-US" sz="1200" dirty="0" smtClean="0"/>
              <a:t>Controller =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	</a:t>
            </a:r>
            <a:r>
              <a:rPr lang="en-US" sz="1200" dirty="0" smtClean="0"/>
              <a:t> B</a:t>
            </a:r>
            <a:r>
              <a:rPr lang="hu-HU" sz="1200" dirty="0" smtClean="0"/>
              <a:t>ázisállomás-vezérlő</a:t>
            </a:r>
          </a:p>
          <a:p>
            <a:pPr>
              <a:spcBef>
                <a:spcPts val="0"/>
              </a:spcBef>
            </a:pPr>
            <a:r>
              <a:rPr lang="hu-HU" sz="1200" dirty="0" smtClean="0"/>
              <a:t>MSC</a:t>
            </a:r>
            <a:r>
              <a:rPr lang="en-US" sz="1200" dirty="0" smtClean="0"/>
              <a:t> = Mobile Switching Center </a:t>
            </a: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>	</a:t>
            </a:r>
            <a:r>
              <a:rPr lang="en-US" sz="1200" dirty="0" smtClean="0"/>
              <a:t>= Mobil </a:t>
            </a:r>
            <a:r>
              <a:rPr lang="en-US" sz="1200" dirty="0" err="1" smtClean="0"/>
              <a:t>telefonk</a:t>
            </a:r>
            <a:r>
              <a:rPr lang="hu-HU" sz="1200" dirty="0" smtClean="0"/>
              <a:t>özpont</a:t>
            </a:r>
            <a:endParaRPr lang="en-US" sz="1200" dirty="0"/>
          </a:p>
        </p:txBody>
      </p:sp>
      <p:cxnSp>
        <p:nvCxnSpPr>
          <p:cNvPr id="89" name="Straight Arrow Connector 88"/>
          <p:cNvCxnSpPr>
            <a:stCxn id="86" idx="0"/>
          </p:cNvCxnSpPr>
          <p:nvPr/>
        </p:nvCxnSpPr>
        <p:spPr bwMode="auto">
          <a:xfrm flipV="1">
            <a:off x="3938664" y="5983876"/>
            <a:ext cx="244924" cy="2723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Freeform 89"/>
          <p:cNvSpPr/>
          <p:nvPr/>
        </p:nvSpPr>
        <p:spPr bwMode="auto">
          <a:xfrm>
            <a:off x="3420317" y="5136711"/>
            <a:ext cx="517167" cy="1237130"/>
          </a:xfrm>
          <a:custGeom>
            <a:avLst/>
            <a:gdLst>
              <a:gd name="connsiteX0" fmla="*/ 510989 w 510989"/>
              <a:gd name="connsiteY0" fmla="*/ 1237130 h 1237130"/>
              <a:gd name="connsiteX1" fmla="*/ 194983 w 510989"/>
              <a:gd name="connsiteY1" fmla="*/ 806824 h 1237130"/>
              <a:gd name="connsiteX2" fmla="*/ 0 w 510989"/>
              <a:gd name="connsiteY2" fmla="*/ 423583 h 1237130"/>
              <a:gd name="connsiteX3" fmla="*/ 47065 w 510989"/>
              <a:gd name="connsiteY3" fmla="*/ 0 h 1237130"/>
              <a:gd name="connsiteX0" fmla="*/ 517167 w 517167"/>
              <a:gd name="connsiteY0" fmla="*/ 1237130 h 1237130"/>
              <a:gd name="connsiteX1" fmla="*/ 201161 w 517167"/>
              <a:gd name="connsiteY1" fmla="*/ 806824 h 1237130"/>
              <a:gd name="connsiteX2" fmla="*/ 6178 w 517167"/>
              <a:gd name="connsiteY2" fmla="*/ 423583 h 1237130"/>
              <a:gd name="connsiteX3" fmla="*/ 53243 w 517167"/>
              <a:gd name="connsiteY3" fmla="*/ 0 h 123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167" h="1237130">
                <a:moveTo>
                  <a:pt x="517167" y="1237130"/>
                </a:moveTo>
                <a:lnTo>
                  <a:pt x="201161" y="806824"/>
                </a:lnTo>
                <a:cubicBezTo>
                  <a:pt x="115996" y="671233"/>
                  <a:pt x="30831" y="558054"/>
                  <a:pt x="6178" y="423583"/>
                </a:cubicBezTo>
                <a:cubicBezTo>
                  <a:pt x="-18475" y="289112"/>
                  <a:pt x="37555" y="141194"/>
                  <a:pt x="53243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Freeform 90"/>
          <p:cNvSpPr/>
          <p:nvPr/>
        </p:nvSpPr>
        <p:spPr bwMode="auto">
          <a:xfrm flipH="1">
            <a:off x="3594197" y="5121494"/>
            <a:ext cx="824174" cy="1237130"/>
          </a:xfrm>
          <a:custGeom>
            <a:avLst/>
            <a:gdLst>
              <a:gd name="connsiteX0" fmla="*/ 510989 w 510989"/>
              <a:gd name="connsiteY0" fmla="*/ 1237130 h 1237130"/>
              <a:gd name="connsiteX1" fmla="*/ 194983 w 510989"/>
              <a:gd name="connsiteY1" fmla="*/ 806824 h 1237130"/>
              <a:gd name="connsiteX2" fmla="*/ 0 w 510989"/>
              <a:gd name="connsiteY2" fmla="*/ 423583 h 1237130"/>
              <a:gd name="connsiteX3" fmla="*/ 47065 w 510989"/>
              <a:gd name="connsiteY3" fmla="*/ 0 h 1237130"/>
              <a:gd name="connsiteX0" fmla="*/ 510989 w 510989"/>
              <a:gd name="connsiteY0" fmla="*/ 1237130 h 1237130"/>
              <a:gd name="connsiteX1" fmla="*/ 140808 w 510989"/>
              <a:gd name="connsiteY1" fmla="*/ 586717 h 1237130"/>
              <a:gd name="connsiteX2" fmla="*/ 194983 w 510989"/>
              <a:gd name="connsiteY2" fmla="*/ 806824 h 1237130"/>
              <a:gd name="connsiteX3" fmla="*/ 0 w 510989"/>
              <a:gd name="connsiteY3" fmla="*/ 423583 h 1237130"/>
              <a:gd name="connsiteX4" fmla="*/ 47065 w 510989"/>
              <a:gd name="connsiteY4" fmla="*/ 0 h 1237130"/>
              <a:gd name="connsiteX0" fmla="*/ 537882 w 537882"/>
              <a:gd name="connsiteY0" fmla="*/ 1237130 h 1237130"/>
              <a:gd name="connsiteX1" fmla="*/ 167701 w 537882"/>
              <a:gd name="connsiteY1" fmla="*/ 586717 h 1237130"/>
              <a:gd name="connsiteX2" fmla="*/ 0 w 537882"/>
              <a:gd name="connsiteY2" fmla="*/ 437030 h 1237130"/>
              <a:gd name="connsiteX3" fmla="*/ 26893 w 537882"/>
              <a:gd name="connsiteY3" fmla="*/ 423583 h 1237130"/>
              <a:gd name="connsiteX4" fmla="*/ 73958 w 537882"/>
              <a:gd name="connsiteY4" fmla="*/ 0 h 1237130"/>
              <a:gd name="connsiteX0" fmla="*/ 537882 w 558052"/>
              <a:gd name="connsiteY0" fmla="*/ 1237130 h 1237130"/>
              <a:gd name="connsiteX1" fmla="*/ 167701 w 558052"/>
              <a:gd name="connsiteY1" fmla="*/ 586717 h 1237130"/>
              <a:gd name="connsiteX2" fmla="*/ 0 w 558052"/>
              <a:gd name="connsiteY2" fmla="*/ 437030 h 1237130"/>
              <a:gd name="connsiteX3" fmla="*/ 558052 w 558052"/>
              <a:gd name="connsiteY3" fmla="*/ 73960 h 1237130"/>
              <a:gd name="connsiteX4" fmla="*/ 73958 w 558052"/>
              <a:gd name="connsiteY4" fmla="*/ 0 h 1237130"/>
              <a:gd name="connsiteX0" fmla="*/ 537882 w 981635"/>
              <a:gd name="connsiteY0" fmla="*/ 1237130 h 1237130"/>
              <a:gd name="connsiteX1" fmla="*/ 167701 w 981635"/>
              <a:gd name="connsiteY1" fmla="*/ 586717 h 1237130"/>
              <a:gd name="connsiteX2" fmla="*/ 0 w 981635"/>
              <a:gd name="connsiteY2" fmla="*/ 437030 h 1237130"/>
              <a:gd name="connsiteX3" fmla="*/ 558052 w 981635"/>
              <a:gd name="connsiteY3" fmla="*/ 73960 h 1237130"/>
              <a:gd name="connsiteX4" fmla="*/ 981635 w 981635"/>
              <a:gd name="connsiteY4" fmla="*/ 0 h 1237130"/>
              <a:gd name="connsiteX0" fmla="*/ 537882 w 981635"/>
              <a:gd name="connsiteY0" fmla="*/ 1237130 h 1237130"/>
              <a:gd name="connsiteX1" fmla="*/ 167701 w 981635"/>
              <a:gd name="connsiteY1" fmla="*/ 586717 h 1237130"/>
              <a:gd name="connsiteX2" fmla="*/ 0 w 981635"/>
              <a:gd name="connsiteY2" fmla="*/ 437030 h 1237130"/>
              <a:gd name="connsiteX3" fmla="*/ 632010 w 981635"/>
              <a:gd name="connsiteY3" fmla="*/ 188260 h 1237130"/>
              <a:gd name="connsiteX4" fmla="*/ 981635 w 981635"/>
              <a:gd name="connsiteY4" fmla="*/ 0 h 1237130"/>
              <a:gd name="connsiteX0" fmla="*/ 370181 w 813934"/>
              <a:gd name="connsiteY0" fmla="*/ 1237130 h 1237130"/>
              <a:gd name="connsiteX1" fmla="*/ 0 w 813934"/>
              <a:gd name="connsiteY1" fmla="*/ 586717 h 1237130"/>
              <a:gd name="connsiteX2" fmla="*/ 464309 w 813934"/>
              <a:gd name="connsiteY2" fmla="*/ 188260 h 1237130"/>
              <a:gd name="connsiteX3" fmla="*/ 813934 w 813934"/>
              <a:gd name="connsiteY3" fmla="*/ 0 h 1237130"/>
              <a:gd name="connsiteX0" fmla="*/ 403548 w 847301"/>
              <a:gd name="connsiteY0" fmla="*/ 1237130 h 1237130"/>
              <a:gd name="connsiteX1" fmla="*/ 33367 w 847301"/>
              <a:gd name="connsiteY1" fmla="*/ 586717 h 1237130"/>
              <a:gd name="connsiteX2" fmla="*/ 497676 w 847301"/>
              <a:gd name="connsiteY2" fmla="*/ 188260 h 1237130"/>
              <a:gd name="connsiteX3" fmla="*/ 847301 w 847301"/>
              <a:gd name="connsiteY3" fmla="*/ 0 h 1237130"/>
              <a:gd name="connsiteX0" fmla="*/ 376133 w 819886"/>
              <a:gd name="connsiteY0" fmla="*/ 1237130 h 1237130"/>
              <a:gd name="connsiteX1" fmla="*/ 5952 w 819886"/>
              <a:gd name="connsiteY1" fmla="*/ 586717 h 1237130"/>
              <a:gd name="connsiteX2" fmla="*/ 470261 w 819886"/>
              <a:gd name="connsiteY2" fmla="*/ 188260 h 1237130"/>
              <a:gd name="connsiteX3" fmla="*/ 819886 w 819886"/>
              <a:gd name="connsiteY3" fmla="*/ 0 h 1237130"/>
              <a:gd name="connsiteX0" fmla="*/ 380421 w 824174"/>
              <a:gd name="connsiteY0" fmla="*/ 1237130 h 1237130"/>
              <a:gd name="connsiteX1" fmla="*/ 10240 w 824174"/>
              <a:gd name="connsiteY1" fmla="*/ 586717 h 1237130"/>
              <a:gd name="connsiteX2" fmla="*/ 824174 w 824174"/>
              <a:gd name="connsiteY2" fmla="*/ 0 h 123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174" h="1237130">
                <a:moveTo>
                  <a:pt x="380421" y="1237130"/>
                </a:moveTo>
                <a:cubicBezTo>
                  <a:pt x="283922" y="1101008"/>
                  <a:pt x="-63719" y="792905"/>
                  <a:pt x="10240" y="586717"/>
                </a:cubicBezTo>
                <a:cubicBezTo>
                  <a:pt x="84199" y="380529"/>
                  <a:pt x="654605" y="122233"/>
                  <a:pt x="824174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Content Placeholder 131"/>
          <p:cNvSpPr>
            <a:spLocks noGrp="1"/>
          </p:cNvSpPr>
          <p:nvPr>
            <p:ph idx="1"/>
          </p:nvPr>
        </p:nvSpPr>
        <p:spPr>
          <a:xfrm>
            <a:off x="5156947" y="4155507"/>
            <a:ext cx="3591767" cy="2144805"/>
          </a:xfrm>
        </p:spPr>
        <p:txBody>
          <a:bodyPr/>
          <a:lstStyle/>
          <a:p>
            <a:r>
              <a:rPr lang="hu-HU" sz="1600" dirty="0" smtClean="0"/>
              <a:t>Frekvencia újrahasznosítás: 1</a:t>
            </a:r>
          </a:p>
          <a:p>
            <a:r>
              <a:rPr lang="hu-HU" sz="1600" dirty="0" smtClean="0"/>
              <a:t>Még jobb spektrális hatékonyság</a:t>
            </a:r>
          </a:p>
          <a:p>
            <a:r>
              <a:rPr lang="hu-HU" sz="1600" dirty="0" smtClean="0"/>
              <a:t>Ámde: valós idejű hálózat!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315183" y="260196"/>
            <a:ext cx="3254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1. Többutas terjedés</a:t>
            </a:r>
            <a:endParaRPr lang="en-US" dirty="0"/>
          </a:p>
        </p:txBody>
      </p:sp>
      <p:sp>
        <p:nvSpPr>
          <p:cNvPr id="95" name="Freeform 3"/>
          <p:cNvSpPr>
            <a:spLocks noChangeAspect="1" noEditPoints="1"/>
          </p:cNvSpPr>
          <p:nvPr/>
        </p:nvSpPr>
        <p:spPr bwMode="auto">
          <a:xfrm>
            <a:off x="4435640" y="781699"/>
            <a:ext cx="412301" cy="507447"/>
          </a:xfrm>
          <a:custGeom>
            <a:avLst/>
            <a:gdLst>
              <a:gd name="T0" fmla="*/ 2147483647 w 363"/>
              <a:gd name="T1" fmla="*/ 2147483647 h 447"/>
              <a:gd name="T2" fmla="*/ 2147483647 w 363"/>
              <a:gd name="T3" fmla="*/ 2147483647 h 447"/>
              <a:gd name="T4" fmla="*/ 2147483647 w 363"/>
              <a:gd name="T5" fmla="*/ 2147483647 h 447"/>
              <a:gd name="T6" fmla="*/ 2147483647 w 363"/>
              <a:gd name="T7" fmla="*/ 2147483647 h 447"/>
              <a:gd name="T8" fmla="*/ 2147483647 w 363"/>
              <a:gd name="T9" fmla="*/ 2147483647 h 447"/>
              <a:gd name="T10" fmla="*/ 2147483647 w 363"/>
              <a:gd name="T11" fmla="*/ 2147483647 h 447"/>
              <a:gd name="T12" fmla="*/ 2147483647 w 363"/>
              <a:gd name="T13" fmla="*/ 2147483647 h 447"/>
              <a:gd name="T14" fmla="*/ 2147483647 w 363"/>
              <a:gd name="T15" fmla="*/ 2147483647 h 447"/>
              <a:gd name="T16" fmla="*/ 2147483647 w 363"/>
              <a:gd name="T17" fmla="*/ 2147483647 h 447"/>
              <a:gd name="T18" fmla="*/ 2147483647 w 363"/>
              <a:gd name="T19" fmla="*/ 2147483647 h 447"/>
              <a:gd name="T20" fmla="*/ 2147483647 w 363"/>
              <a:gd name="T21" fmla="*/ 2147483647 h 447"/>
              <a:gd name="T22" fmla="*/ 2147483647 w 363"/>
              <a:gd name="T23" fmla="*/ 2147483647 h 447"/>
              <a:gd name="T24" fmla="*/ 2147483647 w 363"/>
              <a:gd name="T25" fmla="*/ 2147483647 h 447"/>
              <a:gd name="T26" fmla="*/ 2147483647 w 363"/>
              <a:gd name="T27" fmla="*/ 2147483647 h 447"/>
              <a:gd name="T28" fmla="*/ 2147483647 w 363"/>
              <a:gd name="T29" fmla="*/ 2147483647 h 447"/>
              <a:gd name="T30" fmla="*/ 2147483647 w 363"/>
              <a:gd name="T31" fmla="*/ 2147483647 h 447"/>
              <a:gd name="T32" fmla="*/ 2147483647 w 363"/>
              <a:gd name="T33" fmla="*/ 2147483647 h 447"/>
              <a:gd name="T34" fmla="*/ 2147483647 w 363"/>
              <a:gd name="T35" fmla="*/ 2147483647 h 447"/>
              <a:gd name="T36" fmla="*/ 2147483647 w 363"/>
              <a:gd name="T37" fmla="*/ 2147483647 h 447"/>
              <a:gd name="T38" fmla="*/ 2147483647 w 363"/>
              <a:gd name="T39" fmla="*/ 2147483647 h 447"/>
              <a:gd name="T40" fmla="*/ 2147483647 w 363"/>
              <a:gd name="T41" fmla="*/ 2147483647 h 447"/>
              <a:gd name="T42" fmla="*/ 0 w 363"/>
              <a:gd name="T43" fmla="*/ 2147483647 h 447"/>
              <a:gd name="T44" fmla="*/ 0 w 363"/>
              <a:gd name="T45" fmla="*/ 2147483647 h 447"/>
              <a:gd name="T46" fmla="*/ 2147483647 w 363"/>
              <a:gd name="T47" fmla="*/ 2147483647 h 447"/>
              <a:gd name="T48" fmla="*/ 2147483647 w 363"/>
              <a:gd name="T49" fmla="*/ 2147483647 h 447"/>
              <a:gd name="T50" fmla="*/ 2147483647 w 363"/>
              <a:gd name="T51" fmla="*/ 2147483647 h 447"/>
              <a:gd name="T52" fmla="*/ 2147483647 w 363"/>
              <a:gd name="T53" fmla="*/ 2147483647 h 447"/>
              <a:gd name="T54" fmla="*/ 2147483647 w 363"/>
              <a:gd name="T55" fmla="*/ 2147483647 h 447"/>
              <a:gd name="T56" fmla="*/ 2147483647 w 363"/>
              <a:gd name="T57" fmla="*/ 2147483647 h 447"/>
              <a:gd name="T58" fmla="*/ 2147483647 w 363"/>
              <a:gd name="T59" fmla="*/ 2147483647 h 447"/>
              <a:gd name="T60" fmla="*/ 2147483647 w 363"/>
              <a:gd name="T61" fmla="*/ 2147483647 h 447"/>
              <a:gd name="T62" fmla="*/ 2147483647 w 363"/>
              <a:gd name="T63" fmla="*/ 2147483647 h 447"/>
              <a:gd name="T64" fmla="*/ 2147483647 w 363"/>
              <a:gd name="T65" fmla="*/ 2147483647 h 447"/>
              <a:gd name="T66" fmla="*/ 2147483647 w 363"/>
              <a:gd name="T67" fmla="*/ 2147483647 h 447"/>
              <a:gd name="T68" fmla="*/ 2147483647 w 363"/>
              <a:gd name="T69" fmla="*/ 2147483647 h 447"/>
              <a:gd name="T70" fmla="*/ 2147483647 w 363"/>
              <a:gd name="T71" fmla="*/ 2147483647 h 447"/>
              <a:gd name="T72" fmla="*/ 2147483647 w 363"/>
              <a:gd name="T73" fmla="*/ 2147483647 h 447"/>
              <a:gd name="T74" fmla="*/ 2147483647 w 363"/>
              <a:gd name="T75" fmla="*/ 2147483647 h 447"/>
              <a:gd name="T76" fmla="*/ 2147483647 w 363"/>
              <a:gd name="T77" fmla="*/ 2147483647 h 447"/>
              <a:gd name="T78" fmla="*/ 2147483647 w 363"/>
              <a:gd name="T79" fmla="*/ 2147483647 h 447"/>
              <a:gd name="T80" fmla="*/ 2147483647 w 363"/>
              <a:gd name="T81" fmla="*/ 2147483647 h 447"/>
              <a:gd name="T82" fmla="*/ 2147483647 w 363"/>
              <a:gd name="T83" fmla="*/ 2147483647 h 447"/>
              <a:gd name="T84" fmla="*/ 2147483647 w 363"/>
              <a:gd name="T85" fmla="*/ 2147483647 h 447"/>
              <a:gd name="T86" fmla="*/ 2147483647 w 363"/>
              <a:gd name="T87" fmla="*/ 2147483647 h 447"/>
              <a:gd name="T88" fmla="*/ 2147483647 w 363"/>
              <a:gd name="T89" fmla="*/ 2147483647 h 447"/>
              <a:gd name="T90" fmla="*/ 2147483647 w 363"/>
              <a:gd name="T91" fmla="*/ 2147483647 h 447"/>
              <a:gd name="T92" fmla="*/ 2147483647 w 363"/>
              <a:gd name="T93" fmla="*/ 2147483647 h 447"/>
              <a:gd name="T94" fmla="*/ 2147483647 w 363"/>
              <a:gd name="T95" fmla="*/ 2147483647 h 447"/>
              <a:gd name="T96" fmla="*/ 2147483647 w 363"/>
              <a:gd name="T97" fmla="*/ 2147483647 h 447"/>
              <a:gd name="T98" fmla="*/ 2147483647 w 363"/>
              <a:gd name="T99" fmla="*/ 2147483647 h 44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63" h="447">
                <a:moveTo>
                  <a:pt x="85" y="38"/>
                </a:moveTo>
                <a:cubicBezTo>
                  <a:pt x="85" y="38"/>
                  <a:pt x="85" y="38"/>
                  <a:pt x="85" y="38"/>
                </a:cubicBezTo>
                <a:cubicBezTo>
                  <a:pt x="85" y="36"/>
                  <a:pt x="84" y="34"/>
                  <a:pt x="83" y="32"/>
                </a:cubicBezTo>
                <a:cubicBezTo>
                  <a:pt x="80" y="29"/>
                  <a:pt x="75" y="29"/>
                  <a:pt x="72" y="32"/>
                </a:cubicBezTo>
                <a:cubicBezTo>
                  <a:pt x="51" y="53"/>
                  <a:pt x="41" y="79"/>
                  <a:pt x="41" y="106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41" y="132"/>
                  <a:pt x="51" y="159"/>
                  <a:pt x="72" y="179"/>
                </a:cubicBezTo>
                <a:cubicBezTo>
                  <a:pt x="75" y="182"/>
                  <a:pt x="80" y="182"/>
                  <a:pt x="83" y="179"/>
                </a:cubicBezTo>
                <a:cubicBezTo>
                  <a:pt x="84" y="178"/>
                  <a:pt x="85" y="176"/>
                  <a:pt x="85" y="174"/>
                </a:cubicBezTo>
                <a:cubicBezTo>
                  <a:pt x="85" y="174"/>
                  <a:pt x="85" y="174"/>
                  <a:pt x="85" y="174"/>
                </a:cubicBezTo>
                <a:cubicBezTo>
                  <a:pt x="85" y="172"/>
                  <a:pt x="84" y="169"/>
                  <a:pt x="83" y="168"/>
                </a:cubicBezTo>
                <a:cubicBezTo>
                  <a:pt x="66" y="151"/>
                  <a:pt x="57" y="128"/>
                  <a:pt x="57" y="106"/>
                </a:cubicBezTo>
                <a:cubicBezTo>
                  <a:pt x="57" y="83"/>
                  <a:pt x="66" y="61"/>
                  <a:pt x="83" y="44"/>
                </a:cubicBezTo>
                <a:cubicBezTo>
                  <a:pt x="84" y="42"/>
                  <a:pt x="85" y="40"/>
                  <a:pt x="85" y="38"/>
                </a:cubicBezTo>
                <a:close/>
                <a:moveTo>
                  <a:pt x="48" y="191"/>
                </a:moveTo>
                <a:cubicBezTo>
                  <a:pt x="48" y="191"/>
                  <a:pt x="47" y="191"/>
                  <a:pt x="47" y="190"/>
                </a:cubicBezTo>
                <a:cubicBezTo>
                  <a:pt x="45" y="188"/>
                  <a:pt x="44" y="186"/>
                  <a:pt x="42" y="184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1" y="182"/>
                  <a:pt x="40" y="181"/>
                  <a:pt x="39" y="180"/>
                </a:cubicBezTo>
                <a:cubicBezTo>
                  <a:pt x="33" y="171"/>
                  <a:pt x="28" y="162"/>
                  <a:pt x="24" y="152"/>
                </a:cubicBezTo>
                <a:cubicBezTo>
                  <a:pt x="24" y="151"/>
                  <a:pt x="23" y="149"/>
                  <a:pt x="23" y="148"/>
                </a:cubicBezTo>
                <a:cubicBezTo>
                  <a:pt x="22" y="147"/>
                  <a:pt x="22" y="147"/>
                  <a:pt x="22" y="146"/>
                </a:cubicBezTo>
                <a:cubicBezTo>
                  <a:pt x="22" y="145"/>
                  <a:pt x="21" y="143"/>
                  <a:pt x="21" y="142"/>
                </a:cubicBezTo>
                <a:cubicBezTo>
                  <a:pt x="21" y="141"/>
                  <a:pt x="20" y="141"/>
                  <a:pt x="20" y="140"/>
                </a:cubicBezTo>
                <a:cubicBezTo>
                  <a:pt x="20" y="139"/>
                  <a:pt x="20" y="137"/>
                  <a:pt x="19" y="136"/>
                </a:cubicBezTo>
                <a:cubicBezTo>
                  <a:pt x="19" y="135"/>
                  <a:pt x="19" y="135"/>
                  <a:pt x="19" y="134"/>
                </a:cubicBezTo>
                <a:cubicBezTo>
                  <a:pt x="18" y="133"/>
                  <a:pt x="18" y="131"/>
                  <a:pt x="18" y="130"/>
                </a:cubicBezTo>
                <a:cubicBezTo>
                  <a:pt x="18" y="129"/>
                  <a:pt x="18" y="128"/>
                  <a:pt x="17" y="127"/>
                </a:cubicBezTo>
                <a:cubicBezTo>
                  <a:pt x="17" y="126"/>
                  <a:pt x="17" y="125"/>
                  <a:pt x="17" y="124"/>
                </a:cubicBezTo>
                <a:cubicBezTo>
                  <a:pt x="17" y="123"/>
                  <a:pt x="17" y="122"/>
                  <a:pt x="17" y="121"/>
                </a:cubicBezTo>
                <a:cubicBezTo>
                  <a:pt x="16" y="120"/>
                  <a:pt x="16" y="119"/>
                  <a:pt x="16" y="118"/>
                </a:cubicBezTo>
                <a:cubicBezTo>
                  <a:pt x="16" y="117"/>
                  <a:pt x="16" y="116"/>
                  <a:pt x="16" y="114"/>
                </a:cubicBezTo>
                <a:cubicBezTo>
                  <a:pt x="16" y="113"/>
                  <a:pt x="16" y="113"/>
                  <a:pt x="16" y="112"/>
                </a:cubicBezTo>
                <a:cubicBezTo>
                  <a:pt x="16" y="110"/>
                  <a:pt x="16" y="108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4"/>
                  <a:pt x="16" y="102"/>
                  <a:pt x="16" y="100"/>
                </a:cubicBezTo>
                <a:cubicBezTo>
                  <a:pt x="16" y="99"/>
                  <a:pt x="16" y="98"/>
                  <a:pt x="16" y="97"/>
                </a:cubicBezTo>
                <a:cubicBezTo>
                  <a:pt x="16" y="96"/>
                  <a:pt x="16" y="95"/>
                  <a:pt x="16" y="93"/>
                </a:cubicBezTo>
                <a:cubicBezTo>
                  <a:pt x="16" y="92"/>
                  <a:pt x="16" y="92"/>
                  <a:pt x="17" y="91"/>
                </a:cubicBezTo>
                <a:cubicBezTo>
                  <a:pt x="17" y="90"/>
                  <a:pt x="17" y="88"/>
                  <a:pt x="17" y="87"/>
                </a:cubicBezTo>
                <a:cubicBezTo>
                  <a:pt x="17" y="86"/>
                  <a:pt x="17" y="85"/>
                  <a:pt x="17" y="84"/>
                </a:cubicBezTo>
                <a:cubicBezTo>
                  <a:pt x="18" y="83"/>
                  <a:pt x="18" y="82"/>
                  <a:pt x="18" y="81"/>
                </a:cubicBezTo>
                <a:cubicBezTo>
                  <a:pt x="18" y="80"/>
                  <a:pt x="18" y="79"/>
                  <a:pt x="19" y="78"/>
                </a:cubicBezTo>
                <a:cubicBezTo>
                  <a:pt x="19" y="77"/>
                  <a:pt x="19" y="76"/>
                  <a:pt x="19" y="75"/>
                </a:cubicBezTo>
                <a:cubicBezTo>
                  <a:pt x="20" y="74"/>
                  <a:pt x="20" y="73"/>
                  <a:pt x="20" y="71"/>
                </a:cubicBezTo>
                <a:cubicBezTo>
                  <a:pt x="20" y="71"/>
                  <a:pt x="21" y="70"/>
                  <a:pt x="21" y="70"/>
                </a:cubicBezTo>
                <a:cubicBezTo>
                  <a:pt x="21" y="68"/>
                  <a:pt x="22" y="67"/>
                  <a:pt x="22" y="65"/>
                </a:cubicBezTo>
                <a:cubicBezTo>
                  <a:pt x="22" y="65"/>
                  <a:pt x="22" y="65"/>
                  <a:pt x="23" y="64"/>
                </a:cubicBezTo>
                <a:cubicBezTo>
                  <a:pt x="23" y="63"/>
                  <a:pt x="24" y="61"/>
                  <a:pt x="24" y="60"/>
                </a:cubicBezTo>
                <a:cubicBezTo>
                  <a:pt x="28" y="50"/>
                  <a:pt x="33" y="40"/>
                  <a:pt x="39" y="32"/>
                </a:cubicBezTo>
                <a:cubicBezTo>
                  <a:pt x="40" y="30"/>
                  <a:pt x="41" y="29"/>
                  <a:pt x="42" y="28"/>
                </a:cubicBezTo>
                <a:cubicBezTo>
                  <a:pt x="42" y="28"/>
                  <a:pt x="42" y="27"/>
                  <a:pt x="42" y="27"/>
                </a:cubicBezTo>
                <a:cubicBezTo>
                  <a:pt x="44" y="25"/>
                  <a:pt x="45" y="23"/>
                  <a:pt x="47" y="21"/>
                </a:cubicBezTo>
                <a:cubicBezTo>
                  <a:pt x="47" y="21"/>
                  <a:pt x="48" y="21"/>
                  <a:pt x="48" y="20"/>
                </a:cubicBezTo>
                <a:cubicBezTo>
                  <a:pt x="50" y="18"/>
                  <a:pt x="52" y="16"/>
                  <a:pt x="54" y="14"/>
                </a:cubicBezTo>
                <a:cubicBezTo>
                  <a:pt x="55" y="13"/>
                  <a:pt x="56" y="11"/>
                  <a:pt x="56" y="9"/>
                </a:cubicBezTo>
                <a:cubicBezTo>
                  <a:pt x="56" y="8"/>
                  <a:pt x="56" y="7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5"/>
                  <a:pt x="54" y="4"/>
                  <a:pt x="54" y="3"/>
                </a:cubicBezTo>
                <a:cubicBezTo>
                  <a:pt x="52" y="2"/>
                  <a:pt x="51" y="1"/>
                  <a:pt x="49" y="1"/>
                </a:cubicBezTo>
                <a:cubicBezTo>
                  <a:pt x="47" y="0"/>
                  <a:pt x="44" y="1"/>
                  <a:pt x="42" y="3"/>
                </a:cubicBezTo>
                <a:cubicBezTo>
                  <a:pt x="40" y="5"/>
                  <a:pt x="38" y="7"/>
                  <a:pt x="36" y="10"/>
                </a:cubicBezTo>
                <a:cubicBezTo>
                  <a:pt x="36" y="10"/>
                  <a:pt x="35" y="11"/>
                  <a:pt x="35" y="11"/>
                </a:cubicBezTo>
                <a:cubicBezTo>
                  <a:pt x="33" y="13"/>
                  <a:pt x="31" y="15"/>
                  <a:pt x="30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8" y="20"/>
                  <a:pt x="27" y="21"/>
                  <a:pt x="26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19" y="33"/>
                  <a:pt x="14" y="4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3"/>
                  <a:pt x="9" y="53"/>
                  <a:pt x="9" y="53"/>
                </a:cubicBezTo>
                <a:cubicBezTo>
                  <a:pt x="9" y="55"/>
                  <a:pt x="8" y="57"/>
                  <a:pt x="7" y="59"/>
                </a:cubicBezTo>
                <a:cubicBezTo>
                  <a:pt x="7" y="59"/>
                  <a:pt x="7" y="60"/>
                  <a:pt x="7" y="60"/>
                </a:cubicBezTo>
                <a:cubicBezTo>
                  <a:pt x="6" y="62"/>
                  <a:pt x="6" y="64"/>
                  <a:pt x="5" y="65"/>
                </a:cubicBezTo>
                <a:cubicBezTo>
                  <a:pt x="5" y="66"/>
                  <a:pt x="5" y="66"/>
                  <a:pt x="5" y="67"/>
                </a:cubicBezTo>
                <a:cubicBezTo>
                  <a:pt x="4" y="69"/>
                  <a:pt x="4" y="70"/>
                  <a:pt x="4" y="72"/>
                </a:cubicBezTo>
                <a:cubicBezTo>
                  <a:pt x="3" y="73"/>
                  <a:pt x="3" y="73"/>
                  <a:pt x="3" y="74"/>
                </a:cubicBezTo>
                <a:cubicBezTo>
                  <a:pt x="3" y="75"/>
                  <a:pt x="3" y="77"/>
                  <a:pt x="2" y="78"/>
                </a:cubicBezTo>
                <a:cubicBezTo>
                  <a:pt x="2" y="79"/>
                  <a:pt x="2" y="80"/>
                  <a:pt x="2" y="81"/>
                </a:cubicBezTo>
                <a:cubicBezTo>
                  <a:pt x="2" y="82"/>
                  <a:pt x="1" y="84"/>
                  <a:pt x="1" y="85"/>
                </a:cubicBezTo>
                <a:cubicBezTo>
                  <a:pt x="1" y="86"/>
                  <a:pt x="1" y="87"/>
                  <a:pt x="1" y="89"/>
                </a:cubicBezTo>
                <a:cubicBezTo>
                  <a:pt x="1" y="90"/>
                  <a:pt x="0" y="91"/>
                  <a:pt x="0" y="92"/>
                </a:cubicBezTo>
                <a:cubicBezTo>
                  <a:pt x="0" y="93"/>
                  <a:pt x="0" y="95"/>
                  <a:pt x="0" y="96"/>
                </a:cubicBezTo>
                <a:cubicBezTo>
                  <a:pt x="0" y="97"/>
                  <a:pt x="0" y="98"/>
                  <a:pt x="0" y="99"/>
                </a:cubicBezTo>
                <a:cubicBezTo>
                  <a:pt x="0" y="101"/>
                  <a:pt x="0" y="103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8"/>
                  <a:pt x="0" y="111"/>
                  <a:pt x="0" y="113"/>
                </a:cubicBezTo>
                <a:cubicBezTo>
                  <a:pt x="0" y="114"/>
                  <a:pt x="0" y="115"/>
                  <a:pt x="0" y="115"/>
                </a:cubicBezTo>
                <a:cubicBezTo>
                  <a:pt x="0" y="117"/>
                  <a:pt x="0" y="118"/>
                  <a:pt x="0" y="120"/>
                </a:cubicBezTo>
                <a:cubicBezTo>
                  <a:pt x="0" y="121"/>
                  <a:pt x="1" y="122"/>
                  <a:pt x="1" y="123"/>
                </a:cubicBezTo>
                <a:cubicBezTo>
                  <a:pt x="1" y="124"/>
                  <a:pt x="1" y="125"/>
                  <a:pt x="1" y="127"/>
                </a:cubicBezTo>
                <a:cubicBezTo>
                  <a:pt x="1" y="128"/>
                  <a:pt x="2" y="129"/>
                  <a:pt x="2" y="130"/>
                </a:cubicBezTo>
                <a:cubicBezTo>
                  <a:pt x="2" y="131"/>
                  <a:pt x="2" y="132"/>
                  <a:pt x="2" y="133"/>
                </a:cubicBezTo>
                <a:cubicBezTo>
                  <a:pt x="3" y="135"/>
                  <a:pt x="3" y="136"/>
                  <a:pt x="3" y="138"/>
                </a:cubicBezTo>
                <a:cubicBezTo>
                  <a:pt x="3" y="138"/>
                  <a:pt x="3" y="139"/>
                  <a:pt x="4" y="140"/>
                </a:cubicBezTo>
                <a:cubicBezTo>
                  <a:pt x="4" y="141"/>
                  <a:pt x="4" y="143"/>
                  <a:pt x="5" y="145"/>
                </a:cubicBezTo>
                <a:cubicBezTo>
                  <a:pt x="5" y="145"/>
                  <a:pt x="5" y="146"/>
                  <a:pt x="5" y="146"/>
                </a:cubicBezTo>
                <a:cubicBezTo>
                  <a:pt x="6" y="148"/>
                  <a:pt x="6" y="150"/>
                  <a:pt x="7" y="152"/>
                </a:cubicBezTo>
                <a:cubicBezTo>
                  <a:pt x="7" y="152"/>
                  <a:pt x="7" y="152"/>
                  <a:pt x="7" y="152"/>
                </a:cubicBezTo>
                <a:cubicBezTo>
                  <a:pt x="8" y="154"/>
                  <a:pt x="9" y="156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9" y="158"/>
                  <a:pt x="9" y="158"/>
                  <a:pt x="9" y="158"/>
                </a:cubicBezTo>
                <a:cubicBezTo>
                  <a:pt x="14" y="169"/>
                  <a:pt x="19" y="179"/>
                  <a:pt x="25" y="188"/>
                </a:cubicBezTo>
                <a:cubicBezTo>
                  <a:pt x="25" y="188"/>
                  <a:pt x="25" y="188"/>
                  <a:pt x="25" y="188"/>
                </a:cubicBezTo>
                <a:cubicBezTo>
                  <a:pt x="25" y="188"/>
                  <a:pt x="25" y="189"/>
                  <a:pt x="26" y="189"/>
                </a:cubicBezTo>
                <a:cubicBezTo>
                  <a:pt x="27" y="190"/>
                  <a:pt x="28" y="192"/>
                  <a:pt x="29" y="193"/>
                </a:cubicBezTo>
                <a:cubicBezTo>
                  <a:pt x="29" y="193"/>
                  <a:pt x="29" y="194"/>
                  <a:pt x="29" y="194"/>
                </a:cubicBezTo>
                <a:cubicBezTo>
                  <a:pt x="29" y="194"/>
                  <a:pt x="29" y="194"/>
                  <a:pt x="30" y="194"/>
                </a:cubicBezTo>
                <a:cubicBezTo>
                  <a:pt x="31" y="196"/>
                  <a:pt x="33" y="198"/>
                  <a:pt x="35" y="201"/>
                </a:cubicBezTo>
                <a:cubicBezTo>
                  <a:pt x="35" y="201"/>
                  <a:pt x="36" y="201"/>
                  <a:pt x="36" y="202"/>
                </a:cubicBezTo>
                <a:cubicBezTo>
                  <a:pt x="38" y="204"/>
                  <a:pt x="40" y="206"/>
                  <a:pt x="42" y="209"/>
                </a:cubicBezTo>
                <a:cubicBezTo>
                  <a:pt x="44" y="211"/>
                  <a:pt x="47" y="211"/>
                  <a:pt x="49" y="211"/>
                </a:cubicBezTo>
                <a:cubicBezTo>
                  <a:pt x="51" y="211"/>
                  <a:pt x="52" y="210"/>
                  <a:pt x="54" y="209"/>
                </a:cubicBezTo>
                <a:cubicBezTo>
                  <a:pt x="54" y="208"/>
                  <a:pt x="55" y="207"/>
                  <a:pt x="55" y="206"/>
                </a:cubicBezTo>
                <a:cubicBezTo>
                  <a:pt x="55" y="206"/>
                  <a:pt x="55" y="206"/>
                  <a:pt x="55" y="206"/>
                </a:cubicBezTo>
                <a:cubicBezTo>
                  <a:pt x="55" y="206"/>
                  <a:pt x="55" y="206"/>
                  <a:pt x="56" y="205"/>
                </a:cubicBezTo>
                <a:cubicBezTo>
                  <a:pt x="56" y="205"/>
                  <a:pt x="56" y="204"/>
                  <a:pt x="56" y="203"/>
                </a:cubicBezTo>
                <a:cubicBezTo>
                  <a:pt x="56" y="201"/>
                  <a:pt x="55" y="199"/>
                  <a:pt x="54" y="197"/>
                </a:cubicBezTo>
                <a:cubicBezTo>
                  <a:pt x="52" y="195"/>
                  <a:pt x="50" y="193"/>
                  <a:pt x="48" y="191"/>
                </a:cubicBezTo>
                <a:close/>
                <a:moveTo>
                  <a:pt x="207" y="60"/>
                </a:moveTo>
                <a:cubicBezTo>
                  <a:pt x="158" y="60"/>
                  <a:pt x="158" y="60"/>
                  <a:pt x="158" y="60"/>
                </a:cubicBezTo>
                <a:cubicBezTo>
                  <a:pt x="147" y="60"/>
                  <a:pt x="138" y="69"/>
                  <a:pt x="138" y="80"/>
                </a:cubicBezTo>
                <a:cubicBezTo>
                  <a:pt x="138" y="439"/>
                  <a:pt x="138" y="439"/>
                  <a:pt x="138" y="439"/>
                </a:cubicBezTo>
                <a:cubicBezTo>
                  <a:pt x="138" y="443"/>
                  <a:pt x="142" y="447"/>
                  <a:pt x="146" y="447"/>
                </a:cubicBezTo>
                <a:cubicBezTo>
                  <a:pt x="151" y="447"/>
                  <a:pt x="154" y="443"/>
                  <a:pt x="154" y="439"/>
                </a:cubicBezTo>
                <a:cubicBezTo>
                  <a:pt x="154" y="420"/>
                  <a:pt x="154" y="420"/>
                  <a:pt x="154" y="420"/>
                </a:cubicBezTo>
                <a:cubicBezTo>
                  <a:pt x="211" y="363"/>
                  <a:pt x="211" y="363"/>
                  <a:pt x="211" y="363"/>
                </a:cubicBezTo>
                <a:cubicBezTo>
                  <a:pt x="211" y="439"/>
                  <a:pt x="211" y="439"/>
                  <a:pt x="211" y="439"/>
                </a:cubicBezTo>
                <a:cubicBezTo>
                  <a:pt x="211" y="443"/>
                  <a:pt x="215" y="447"/>
                  <a:pt x="219" y="447"/>
                </a:cubicBezTo>
                <a:cubicBezTo>
                  <a:pt x="223" y="447"/>
                  <a:pt x="227" y="443"/>
                  <a:pt x="227" y="439"/>
                </a:cubicBezTo>
                <a:cubicBezTo>
                  <a:pt x="227" y="80"/>
                  <a:pt x="227" y="80"/>
                  <a:pt x="227" y="80"/>
                </a:cubicBezTo>
                <a:cubicBezTo>
                  <a:pt x="227" y="69"/>
                  <a:pt x="218" y="60"/>
                  <a:pt x="207" y="60"/>
                </a:cubicBezTo>
                <a:close/>
                <a:moveTo>
                  <a:pt x="154" y="80"/>
                </a:moveTo>
                <a:cubicBezTo>
                  <a:pt x="154" y="78"/>
                  <a:pt x="156" y="76"/>
                  <a:pt x="158" y="76"/>
                </a:cubicBezTo>
                <a:cubicBezTo>
                  <a:pt x="198" y="76"/>
                  <a:pt x="198" y="76"/>
                  <a:pt x="198" y="76"/>
                </a:cubicBezTo>
                <a:cubicBezTo>
                  <a:pt x="154" y="120"/>
                  <a:pt x="154" y="120"/>
                  <a:pt x="154" y="120"/>
                </a:cubicBezTo>
                <a:lnTo>
                  <a:pt x="154" y="80"/>
                </a:lnTo>
                <a:close/>
                <a:moveTo>
                  <a:pt x="154" y="155"/>
                </a:moveTo>
                <a:cubicBezTo>
                  <a:pt x="207" y="207"/>
                  <a:pt x="207" y="207"/>
                  <a:pt x="207" y="207"/>
                </a:cubicBezTo>
                <a:cubicBezTo>
                  <a:pt x="154" y="260"/>
                  <a:pt x="154" y="260"/>
                  <a:pt x="154" y="260"/>
                </a:cubicBezTo>
                <a:lnTo>
                  <a:pt x="154" y="155"/>
                </a:lnTo>
                <a:close/>
                <a:moveTo>
                  <a:pt x="154" y="397"/>
                </a:moveTo>
                <a:cubicBezTo>
                  <a:pt x="154" y="294"/>
                  <a:pt x="154" y="294"/>
                  <a:pt x="154" y="294"/>
                </a:cubicBezTo>
                <a:cubicBezTo>
                  <a:pt x="206" y="346"/>
                  <a:pt x="206" y="346"/>
                  <a:pt x="206" y="346"/>
                </a:cubicBezTo>
                <a:lnTo>
                  <a:pt x="154" y="397"/>
                </a:lnTo>
                <a:close/>
                <a:moveTo>
                  <a:pt x="211" y="328"/>
                </a:moveTo>
                <a:cubicBezTo>
                  <a:pt x="160" y="277"/>
                  <a:pt x="160" y="277"/>
                  <a:pt x="160" y="277"/>
                </a:cubicBezTo>
                <a:cubicBezTo>
                  <a:pt x="211" y="226"/>
                  <a:pt x="211" y="226"/>
                  <a:pt x="211" y="226"/>
                </a:cubicBezTo>
                <a:lnTo>
                  <a:pt x="211" y="328"/>
                </a:lnTo>
                <a:close/>
                <a:moveTo>
                  <a:pt x="211" y="189"/>
                </a:moveTo>
                <a:cubicBezTo>
                  <a:pt x="159" y="137"/>
                  <a:pt x="159" y="137"/>
                  <a:pt x="159" y="137"/>
                </a:cubicBezTo>
                <a:cubicBezTo>
                  <a:pt x="211" y="86"/>
                  <a:pt x="211" y="86"/>
                  <a:pt x="211" y="86"/>
                </a:cubicBezTo>
                <a:lnTo>
                  <a:pt x="211" y="189"/>
                </a:lnTo>
                <a:close/>
                <a:moveTo>
                  <a:pt x="107" y="58"/>
                </a:moveTo>
                <a:cubicBezTo>
                  <a:pt x="103" y="58"/>
                  <a:pt x="99" y="62"/>
                  <a:pt x="99" y="66"/>
                </a:cubicBezTo>
                <a:cubicBezTo>
                  <a:pt x="99" y="144"/>
                  <a:pt x="99" y="144"/>
                  <a:pt x="99" y="144"/>
                </a:cubicBezTo>
                <a:cubicBezTo>
                  <a:pt x="99" y="148"/>
                  <a:pt x="103" y="152"/>
                  <a:pt x="107" y="152"/>
                </a:cubicBezTo>
                <a:cubicBezTo>
                  <a:pt x="111" y="152"/>
                  <a:pt x="115" y="148"/>
                  <a:pt x="115" y="144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5" y="62"/>
                  <a:pt x="111" y="58"/>
                  <a:pt x="107" y="58"/>
                </a:cubicBezTo>
                <a:close/>
                <a:moveTo>
                  <a:pt x="320" y="28"/>
                </a:moveTo>
                <a:cubicBezTo>
                  <a:pt x="322" y="29"/>
                  <a:pt x="323" y="31"/>
                  <a:pt x="324" y="33"/>
                </a:cubicBezTo>
                <a:cubicBezTo>
                  <a:pt x="327" y="36"/>
                  <a:pt x="332" y="37"/>
                  <a:pt x="335" y="35"/>
                </a:cubicBezTo>
                <a:cubicBezTo>
                  <a:pt x="339" y="32"/>
                  <a:pt x="340" y="27"/>
                  <a:pt x="337" y="23"/>
                </a:cubicBezTo>
                <a:cubicBezTo>
                  <a:pt x="336" y="22"/>
                  <a:pt x="335" y="20"/>
                  <a:pt x="333" y="18"/>
                </a:cubicBezTo>
                <a:cubicBezTo>
                  <a:pt x="329" y="13"/>
                  <a:pt x="325" y="8"/>
                  <a:pt x="320" y="3"/>
                </a:cubicBezTo>
                <a:cubicBezTo>
                  <a:pt x="317" y="0"/>
                  <a:pt x="312" y="0"/>
                  <a:pt x="309" y="3"/>
                </a:cubicBezTo>
                <a:cubicBezTo>
                  <a:pt x="307" y="4"/>
                  <a:pt x="306" y="7"/>
                  <a:pt x="306" y="9"/>
                </a:cubicBezTo>
                <a:cubicBezTo>
                  <a:pt x="306" y="11"/>
                  <a:pt x="307" y="13"/>
                  <a:pt x="309" y="14"/>
                </a:cubicBezTo>
                <a:cubicBezTo>
                  <a:pt x="313" y="18"/>
                  <a:pt x="317" y="23"/>
                  <a:pt x="320" y="28"/>
                </a:cubicBezTo>
                <a:close/>
                <a:moveTo>
                  <a:pt x="257" y="59"/>
                </a:moveTo>
                <a:cubicBezTo>
                  <a:pt x="252" y="59"/>
                  <a:pt x="249" y="63"/>
                  <a:pt x="249" y="67"/>
                </a:cubicBezTo>
                <a:cubicBezTo>
                  <a:pt x="249" y="145"/>
                  <a:pt x="249" y="145"/>
                  <a:pt x="249" y="145"/>
                </a:cubicBezTo>
                <a:cubicBezTo>
                  <a:pt x="249" y="149"/>
                  <a:pt x="252" y="153"/>
                  <a:pt x="257" y="153"/>
                </a:cubicBezTo>
                <a:cubicBezTo>
                  <a:pt x="261" y="153"/>
                  <a:pt x="265" y="149"/>
                  <a:pt x="265" y="145"/>
                </a:cubicBezTo>
                <a:cubicBezTo>
                  <a:pt x="265" y="67"/>
                  <a:pt x="265" y="67"/>
                  <a:pt x="265" y="67"/>
                </a:cubicBezTo>
                <a:cubicBezTo>
                  <a:pt x="265" y="63"/>
                  <a:pt x="261" y="59"/>
                  <a:pt x="257" y="59"/>
                </a:cubicBezTo>
                <a:close/>
                <a:moveTo>
                  <a:pt x="291" y="32"/>
                </a:moveTo>
                <a:cubicBezTo>
                  <a:pt x="288" y="29"/>
                  <a:pt x="283" y="29"/>
                  <a:pt x="279" y="32"/>
                </a:cubicBezTo>
                <a:cubicBezTo>
                  <a:pt x="278" y="34"/>
                  <a:pt x="277" y="36"/>
                  <a:pt x="277" y="38"/>
                </a:cubicBezTo>
                <a:cubicBezTo>
                  <a:pt x="277" y="40"/>
                  <a:pt x="278" y="42"/>
                  <a:pt x="279" y="44"/>
                </a:cubicBezTo>
                <a:cubicBezTo>
                  <a:pt x="297" y="61"/>
                  <a:pt x="305" y="83"/>
                  <a:pt x="305" y="106"/>
                </a:cubicBezTo>
                <a:cubicBezTo>
                  <a:pt x="305" y="128"/>
                  <a:pt x="297" y="151"/>
                  <a:pt x="279" y="168"/>
                </a:cubicBezTo>
                <a:cubicBezTo>
                  <a:pt x="279" y="168"/>
                  <a:pt x="279" y="168"/>
                  <a:pt x="279" y="168"/>
                </a:cubicBezTo>
                <a:cubicBezTo>
                  <a:pt x="276" y="171"/>
                  <a:pt x="276" y="176"/>
                  <a:pt x="279" y="179"/>
                </a:cubicBezTo>
                <a:cubicBezTo>
                  <a:pt x="283" y="182"/>
                  <a:pt x="288" y="182"/>
                  <a:pt x="291" y="179"/>
                </a:cubicBezTo>
                <a:cubicBezTo>
                  <a:pt x="311" y="159"/>
                  <a:pt x="321" y="132"/>
                  <a:pt x="321" y="106"/>
                </a:cubicBezTo>
                <a:cubicBezTo>
                  <a:pt x="321" y="79"/>
                  <a:pt x="311" y="53"/>
                  <a:pt x="291" y="32"/>
                </a:cubicBezTo>
                <a:close/>
                <a:moveTo>
                  <a:pt x="353" y="53"/>
                </a:moveTo>
                <a:cubicBezTo>
                  <a:pt x="351" y="49"/>
                  <a:pt x="347" y="47"/>
                  <a:pt x="343" y="49"/>
                </a:cubicBezTo>
                <a:cubicBezTo>
                  <a:pt x="338" y="50"/>
                  <a:pt x="336" y="55"/>
                  <a:pt x="338" y="59"/>
                </a:cubicBezTo>
                <a:cubicBezTo>
                  <a:pt x="344" y="74"/>
                  <a:pt x="347" y="90"/>
                  <a:pt x="347" y="106"/>
                </a:cubicBezTo>
                <a:cubicBezTo>
                  <a:pt x="347" y="140"/>
                  <a:pt x="333" y="173"/>
                  <a:pt x="309" y="197"/>
                </a:cubicBezTo>
                <a:cubicBezTo>
                  <a:pt x="307" y="199"/>
                  <a:pt x="306" y="201"/>
                  <a:pt x="306" y="203"/>
                </a:cubicBezTo>
                <a:cubicBezTo>
                  <a:pt x="306" y="205"/>
                  <a:pt x="307" y="207"/>
                  <a:pt x="309" y="209"/>
                </a:cubicBezTo>
                <a:cubicBezTo>
                  <a:pt x="312" y="212"/>
                  <a:pt x="317" y="212"/>
                  <a:pt x="320" y="209"/>
                </a:cubicBezTo>
                <a:cubicBezTo>
                  <a:pt x="348" y="181"/>
                  <a:pt x="363" y="145"/>
                  <a:pt x="363" y="106"/>
                </a:cubicBezTo>
                <a:cubicBezTo>
                  <a:pt x="363" y="88"/>
                  <a:pt x="359" y="70"/>
                  <a:pt x="353" y="53"/>
                </a:cubicBezTo>
                <a:close/>
              </a:path>
            </a:pathLst>
          </a:custGeom>
          <a:solidFill>
            <a:srgbClr val="433D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6"/>
          <p:cNvSpPr>
            <a:spLocks noChangeAspect="1" noEditPoints="1"/>
          </p:cNvSpPr>
          <p:nvPr/>
        </p:nvSpPr>
        <p:spPr bwMode="auto">
          <a:xfrm>
            <a:off x="7240994" y="842673"/>
            <a:ext cx="242374" cy="385498"/>
          </a:xfrm>
          <a:custGeom>
            <a:avLst/>
            <a:gdLst>
              <a:gd name="T0" fmla="*/ 2147483647 w 241"/>
              <a:gd name="T1" fmla="*/ 2147483647 h 383"/>
              <a:gd name="T2" fmla="*/ 2147483647 w 241"/>
              <a:gd name="T3" fmla="*/ 2147483647 h 383"/>
              <a:gd name="T4" fmla="*/ 2147483647 w 241"/>
              <a:gd name="T5" fmla="*/ 2147483647 h 383"/>
              <a:gd name="T6" fmla="*/ 2147483647 w 241"/>
              <a:gd name="T7" fmla="*/ 2147483647 h 383"/>
              <a:gd name="T8" fmla="*/ 2147483647 w 241"/>
              <a:gd name="T9" fmla="*/ 2147483647 h 383"/>
              <a:gd name="T10" fmla="*/ 2147483647 w 241"/>
              <a:gd name="T11" fmla="*/ 2147483647 h 383"/>
              <a:gd name="T12" fmla="*/ 2147483647 w 241"/>
              <a:gd name="T13" fmla="*/ 2147483647 h 383"/>
              <a:gd name="T14" fmla="*/ 2147483647 w 241"/>
              <a:gd name="T15" fmla="*/ 2147483647 h 383"/>
              <a:gd name="T16" fmla="*/ 2147483647 w 241"/>
              <a:gd name="T17" fmla="*/ 0 h 383"/>
              <a:gd name="T18" fmla="*/ 2147483647 w 241"/>
              <a:gd name="T19" fmla="*/ 0 h 383"/>
              <a:gd name="T20" fmla="*/ 0 w 241"/>
              <a:gd name="T21" fmla="*/ 2147483647 h 383"/>
              <a:gd name="T22" fmla="*/ 0 w 241"/>
              <a:gd name="T23" fmla="*/ 2147483647 h 383"/>
              <a:gd name="T24" fmla="*/ 2147483647 w 241"/>
              <a:gd name="T25" fmla="*/ 2147483647 h 383"/>
              <a:gd name="T26" fmla="*/ 2147483647 w 241"/>
              <a:gd name="T27" fmla="*/ 2147483647 h 383"/>
              <a:gd name="T28" fmla="*/ 2147483647 w 241"/>
              <a:gd name="T29" fmla="*/ 2147483647 h 383"/>
              <a:gd name="T30" fmla="*/ 2147483647 w 241"/>
              <a:gd name="T31" fmla="*/ 2147483647 h 383"/>
              <a:gd name="T32" fmla="*/ 2147483647 w 241"/>
              <a:gd name="T33" fmla="*/ 2147483647 h 383"/>
              <a:gd name="T34" fmla="*/ 2147483647 w 241"/>
              <a:gd name="T35" fmla="*/ 2147483647 h 383"/>
              <a:gd name="T36" fmla="*/ 2147483647 w 241"/>
              <a:gd name="T37" fmla="*/ 2147483647 h 383"/>
              <a:gd name="T38" fmla="*/ 2147483647 w 241"/>
              <a:gd name="T39" fmla="*/ 2147483647 h 383"/>
              <a:gd name="T40" fmla="*/ 2147483647 w 241"/>
              <a:gd name="T41" fmla="*/ 2147483647 h 383"/>
              <a:gd name="T42" fmla="*/ 2147483647 w 241"/>
              <a:gd name="T43" fmla="*/ 2147483647 h 383"/>
              <a:gd name="T44" fmla="*/ 2147483647 w 241"/>
              <a:gd name="T45" fmla="*/ 2147483647 h 383"/>
              <a:gd name="T46" fmla="*/ 2147483647 w 241"/>
              <a:gd name="T47" fmla="*/ 2147483647 h 383"/>
              <a:gd name="T48" fmla="*/ 2147483647 w 241"/>
              <a:gd name="T49" fmla="*/ 2147483647 h 383"/>
              <a:gd name="T50" fmla="*/ 2147483647 w 241"/>
              <a:gd name="T51" fmla="*/ 2147483647 h 383"/>
              <a:gd name="T52" fmla="*/ 2147483647 w 241"/>
              <a:gd name="T53" fmla="*/ 2147483647 h 383"/>
              <a:gd name="T54" fmla="*/ 2147483647 w 241"/>
              <a:gd name="T55" fmla="*/ 2147483647 h 383"/>
              <a:gd name="T56" fmla="*/ 2147483647 w 241"/>
              <a:gd name="T57" fmla="*/ 2147483647 h 383"/>
              <a:gd name="T58" fmla="*/ 2147483647 w 241"/>
              <a:gd name="T59" fmla="*/ 2147483647 h 383"/>
              <a:gd name="T60" fmla="*/ 2147483647 w 241"/>
              <a:gd name="T61" fmla="*/ 2147483647 h 383"/>
              <a:gd name="T62" fmla="*/ 2147483647 w 241"/>
              <a:gd name="T63" fmla="*/ 2147483647 h 383"/>
              <a:gd name="T64" fmla="*/ 2147483647 w 241"/>
              <a:gd name="T65" fmla="*/ 2147483647 h 383"/>
              <a:gd name="T66" fmla="*/ 2147483647 w 241"/>
              <a:gd name="T67" fmla="*/ 2147483647 h 383"/>
              <a:gd name="T68" fmla="*/ 2147483647 w 241"/>
              <a:gd name="T69" fmla="*/ 2147483647 h 383"/>
              <a:gd name="T70" fmla="*/ 2147483647 w 241"/>
              <a:gd name="T71" fmla="*/ 2147483647 h 383"/>
              <a:gd name="T72" fmla="*/ 2147483647 w 241"/>
              <a:gd name="T73" fmla="*/ 2147483647 h 383"/>
              <a:gd name="T74" fmla="*/ 2147483647 w 241"/>
              <a:gd name="T75" fmla="*/ 2147483647 h 383"/>
              <a:gd name="T76" fmla="*/ 2147483647 w 241"/>
              <a:gd name="T77" fmla="*/ 2147483647 h 383"/>
              <a:gd name="T78" fmla="*/ 2147483647 w 241"/>
              <a:gd name="T79" fmla="*/ 2147483647 h 383"/>
              <a:gd name="T80" fmla="*/ 2147483647 w 241"/>
              <a:gd name="T81" fmla="*/ 2147483647 h 383"/>
              <a:gd name="T82" fmla="*/ 2147483647 w 241"/>
              <a:gd name="T83" fmla="*/ 2147483647 h 383"/>
              <a:gd name="T84" fmla="*/ 2147483647 w 241"/>
              <a:gd name="T85" fmla="*/ 2147483647 h 383"/>
              <a:gd name="T86" fmla="*/ 2147483647 w 241"/>
              <a:gd name="T87" fmla="*/ 2147483647 h 383"/>
              <a:gd name="T88" fmla="*/ 2147483647 w 241"/>
              <a:gd name="T89" fmla="*/ 2147483647 h 3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41" h="383">
                <a:moveTo>
                  <a:pt x="117" y="356"/>
                </a:moveTo>
                <a:cubicBezTo>
                  <a:pt x="127" y="356"/>
                  <a:pt x="135" y="348"/>
                  <a:pt x="135" y="338"/>
                </a:cubicBezTo>
                <a:cubicBezTo>
                  <a:pt x="135" y="329"/>
                  <a:pt x="127" y="321"/>
                  <a:pt x="117" y="321"/>
                </a:cubicBezTo>
                <a:cubicBezTo>
                  <a:pt x="107" y="321"/>
                  <a:pt x="99" y="329"/>
                  <a:pt x="99" y="338"/>
                </a:cubicBezTo>
                <a:cubicBezTo>
                  <a:pt x="99" y="348"/>
                  <a:pt x="107" y="356"/>
                  <a:pt x="117" y="356"/>
                </a:cubicBezTo>
                <a:close/>
                <a:moveTo>
                  <a:pt x="233" y="90"/>
                </a:moveTo>
                <a:cubicBezTo>
                  <a:pt x="237" y="90"/>
                  <a:pt x="241" y="87"/>
                  <a:pt x="241" y="82"/>
                </a:cubicBezTo>
                <a:cubicBezTo>
                  <a:pt x="241" y="19"/>
                  <a:pt x="241" y="19"/>
                  <a:pt x="241" y="19"/>
                </a:cubicBezTo>
                <a:cubicBezTo>
                  <a:pt x="241" y="8"/>
                  <a:pt x="232" y="0"/>
                  <a:pt x="221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375"/>
                  <a:pt x="8" y="383"/>
                  <a:pt x="19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232" y="383"/>
                  <a:pt x="241" y="375"/>
                  <a:pt x="241" y="364"/>
                </a:cubicBezTo>
                <a:cubicBezTo>
                  <a:pt x="241" y="114"/>
                  <a:pt x="241" y="114"/>
                  <a:pt x="241" y="114"/>
                </a:cubicBezTo>
                <a:cubicBezTo>
                  <a:pt x="241" y="110"/>
                  <a:pt x="237" y="106"/>
                  <a:pt x="233" y="106"/>
                </a:cubicBezTo>
                <a:cubicBezTo>
                  <a:pt x="228" y="106"/>
                  <a:pt x="225" y="110"/>
                  <a:pt x="225" y="114"/>
                </a:cubicBezTo>
                <a:cubicBezTo>
                  <a:pt x="225" y="295"/>
                  <a:pt x="225" y="295"/>
                  <a:pt x="225" y="295"/>
                </a:cubicBezTo>
                <a:cubicBezTo>
                  <a:pt x="16" y="295"/>
                  <a:pt x="16" y="295"/>
                  <a:pt x="16" y="295"/>
                </a:cubicBezTo>
                <a:cubicBezTo>
                  <a:pt x="16" y="69"/>
                  <a:pt x="16" y="69"/>
                  <a:pt x="16" y="69"/>
                </a:cubicBezTo>
                <a:cubicBezTo>
                  <a:pt x="225" y="69"/>
                  <a:pt x="225" y="69"/>
                  <a:pt x="225" y="69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7"/>
                  <a:pt x="228" y="90"/>
                  <a:pt x="233" y="90"/>
                </a:cubicBezTo>
                <a:close/>
                <a:moveTo>
                  <a:pt x="225" y="311"/>
                </a:moveTo>
                <a:cubicBezTo>
                  <a:pt x="225" y="364"/>
                  <a:pt x="225" y="364"/>
                  <a:pt x="225" y="364"/>
                </a:cubicBezTo>
                <a:cubicBezTo>
                  <a:pt x="225" y="366"/>
                  <a:pt x="223" y="367"/>
                  <a:pt x="221" y="367"/>
                </a:cubicBezTo>
                <a:cubicBezTo>
                  <a:pt x="19" y="367"/>
                  <a:pt x="19" y="367"/>
                  <a:pt x="19" y="367"/>
                </a:cubicBezTo>
                <a:cubicBezTo>
                  <a:pt x="17" y="367"/>
                  <a:pt x="16" y="366"/>
                  <a:pt x="16" y="364"/>
                </a:cubicBezTo>
                <a:cubicBezTo>
                  <a:pt x="16" y="311"/>
                  <a:pt x="16" y="311"/>
                  <a:pt x="16" y="311"/>
                </a:cubicBezTo>
                <a:lnTo>
                  <a:pt x="225" y="311"/>
                </a:lnTo>
                <a:close/>
                <a:moveTo>
                  <a:pt x="16" y="53"/>
                </a:move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21" y="16"/>
                  <a:pt x="221" y="16"/>
                  <a:pt x="221" y="16"/>
                </a:cubicBezTo>
                <a:cubicBezTo>
                  <a:pt x="223" y="16"/>
                  <a:pt x="225" y="17"/>
                  <a:pt x="225" y="19"/>
                </a:cubicBezTo>
                <a:cubicBezTo>
                  <a:pt x="225" y="53"/>
                  <a:pt x="225" y="53"/>
                  <a:pt x="225" y="53"/>
                </a:cubicBezTo>
                <a:lnTo>
                  <a:pt x="16" y="53"/>
                </a:lnTo>
                <a:close/>
                <a:moveTo>
                  <a:pt x="135" y="26"/>
                </a:moveTo>
                <a:cubicBezTo>
                  <a:pt x="99" y="26"/>
                  <a:pt x="99" y="26"/>
                  <a:pt x="99" y="26"/>
                </a:cubicBezTo>
                <a:cubicBezTo>
                  <a:pt x="95" y="26"/>
                  <a:pt x="91" y="30"/>
                  <a:pt x="91" y="34"/>
                </a:cubicBezTo>
                <a:cubicBezTo>
                  <a:pt x="91" y="38"/>
                  <a:pt x="95" y="42"/>
                  <a:pt x="99" y="42"/>
                </a:cubicBezTo>
                <a:cubicBezTo>
                  <a:pt x="135" y="42"/>
                  <a:pt x="135" y="42"/>
                  <a:pt x="135" y="42"/>
                </a:cubicBezTo>
                <a:cubicBezTo>
                  <a:pt x="139" y="42"/>
                  <a:pt x="143" y="38"/>
                  <a:pt x="143" y="34"/>
                </a:cubicBezTo>
                <a:cubicBezTo>
                  <a:pt x="143" y="30"/>
                  <a:pt x="139" y="26"/>
                  <a:pt x="135" y="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4848397" y="1418665"/>
            <a:ext cx="2398277" cy="1143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928347" y="1035422"/>
            <a:ext cx="231264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32" name="Straight Arrow Connector 131"/>
          <p:cNvCxnSpPr>
            <a:stCxn id="9" idx="0"/>
          </p:cNvCxnSpPr>
          <p:nvPr/>
        </p:nvCxnSpPr>
        <p:spPr bwMode="auto">
          <a:xfrm flipH="1" flipV="1">
            <a:off x="4848397" y="1176617"/>
            <a:ext cx="1199139" cy="2420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35" name="Straight Arrow Connector 134"/>
          <p:cNvCxnSpPr>
            <a:endCxn id="9" idx="0"/>
          </p:cNvCxnSpPr>
          <p:nvPr/>
        </p:nvCxnSpPr>
        <p:spPr bwMode="auto">
          <a:xfrm flipH="1">
            <a:off x="6047536" y="1109382"/>
            <a:ext cx="1193458" cy="30928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8079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6" grpId="0" animBg="1"/>
      <p:bldP spid="88" grpId="0"/>
      <p:bldP spid="90" grpId="0" animBg="1"/>
      <p:bldP spid="91" grpId="0" animBg="1"/>
      <p:bldP spid="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itlePage"/>
</p:tagLst>
</file>

<file path=ppt/theme/theme1.xml><?xml version="1.0" encoding="utf-8"?>
<a:theme xmlns:a="http://schemas.openxmlformats.org/drawingml/2006/main" name="PresentationTemplate2011">
  <a:themeElements>
    <a:clrScheme name="Landscape2009 1">
      <a:dk1>
        <a:srgbClr val="58585A"/>
      </a:dk1>
      <a:lt1>
        <a:srgbClr val="FFFFFF"/>
      </a:lt1>
      <a:dk2>
        <a:srgbClr val="00285E"/>
      </a:dk2>
      <a:lt2>
        <a:srgbClr val="B1B3B4"/>
      </a:lt2>
      <a:accent1>
        <a:srgbClr val="89BA17"/>
      </a:accent1>
      <a:accent2>
        <a:srgbClr val="F08A00"/>
      </a:accent2>
      <a:accent3>
        <a:srgbClr val="FFFFFF"/>
      </a:accent3>
      <a:accent4>
        <a:srgbClr val="4A4A4C"/>
      </a:accent4>
      <a:accent5>
        <a:srgbClr val="C4D9AB"/>
      </a:accent5>
      <a:accent6>
        <a:srgbClr val="D97D00"/>
      </a:accent6>
      <a:hlink>
        <a:srgbClr val="00A9D4"/>
      </a:hlink>
      <a:folHlink>
        <a:srgbClr val="00625F"/>
      </a:folHlink>
    </a:clrScheme>
    <a:fontScheme name="Landscape2009">
      <a:majorFont>
        <a:latin typeface="Ericsson Capital T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</TotalTime>
  <Words>788</Words>
  <Application>Microsoft Office PowerPoint</Application>
  <PresentationFormat>On-screen Show (4:3)</PresentationFormat>
  <Paragraphs>361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ＭＳ Ｐゴシック</vt:lpstr>
      <vt:lpstr>Ericsson Capital TT</vt:lpstr>
      <vt:lpstr>PresentationTemplate2011</vt:lpstr>
      <vt:lpstr>3G, 4G, 5g ...?</vt:lpstr>
      <vt:lpstr>Generációs áttekintés</vt:lpstr>
      <vt:lpstr>1991: GSM</vt:lpstr>
      <vt:lpstr>Hogyan működik?</vt:lpstr>
      <vt:lpstr>GSM keretszerkezet</vt:lpstr>
      <vt:lpstr>Kihívás</vt:lpstr>
      <vt:lpstr>2001: 3G - WCDMA</vt:lpstr>
      <vt:lpstr>2001: 3G - WCDMA</vt:lpstr>
      <vt:lpstr>Kihívások</vt:lpstr>
      <vt:lpstr>2005: 3.5G - HSPA</vt:lpstr>
      <vt:lpstr>2009: LTE</vt:lpstr>
      <vt:lpstr>2018?: 5G</vt:lpstr>
      <vt:lpstr>2018?: 5G</vt:lpstr>
      <vt:lpstr>5G Rádió</vt:lpstr>
      <vt:lpstr>NX Legfontosabb előny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ETH/XL Zoltán Turányi</dc:creator>
  <dc:description>Rev PA1</dc:description>
  <cp:lastModifiedBy>Zoltán Turányi</cp:lastModifiedBy>
  <cp:revision>123</cp:revision>
  <dcterms:created xsi:type="dcterms:W3CDTF">2011-05-24T09:22:48Z</dcterms:created>
  <dcterms:modified xsi:type="dcterms:W3CDTF">2015-04-09T13:49:24Z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>Presentation2011</vt:lpwstr>
  </property>
  <property fmtid="{D5CDD505-2E9C-101B-9397-08002B2CF9AE}" pid="3" name="TemplateName">
    <vt:lpwstr>CXC 173 2731/1</vt:lpwstr>
  </property>
  <property fmtid="{D5CDD505-2E9C-101B-9397-08002B2CF9AE}" pid="4" name="TemplateVersion">
    <vt:lpwstr>R1A</vt:lpwstr>
  </property>
  <property fmtid="{D5CDD505-2E9C-101B-9397-08002B2CF9AE}" pid="5" name="EmbeddedFonts">
    <vt:bool>true</vt:bool>
  </property>
  <property fmtid="{D5CDD505-2E9C-101B-9397-08002B2CF9AE}" pid="6" name="FooterType">
    <vt:lpwstr>PresTemp</vt:lpwstr>
  </property>
  <property fmtid="{D5CDD505-2E9C-101B-9397-08002B2CF9AE}" pid="7" name="UsedFont">
    <vt:lpwstr>Ericsson Capital TT</vt:lpwstr>
  </property>
  <property fmtid="{D5CDD505-2E9C-101B-9397-08002B2CF9AE}" pid="8" name="x">
    <vt:lpwstr>1</vt:lpwstr>
  </property>
  <property fmtid="{D5CDD505-2E9C-101B-9397-08002B2CF9AE}" pid="9" name="White">
    <vt:bool>true</vt:bool>
  </property>
  <property fmtid="{D5CDD505-2E9C-101B-9397-08002B2CF9AE}" pid="10" name="chkMetaData">
    <vt:bool>false</vt:bool>
  </property>
  <property fmtid="{D5CDD505-2E9C-101B-9397-08002B2CF9AE}" pid="11" name="chkTaglines">
    <vt:bool>false</vt:bool>
  </property>
  <property fmtid="{D5CDD505-2E9C-101B-9397-08002B2CF9AE}" pid="12" name="SecurityClass">
    <vt:lpwstr>Ericsson Internal</vt:lpwstr>
  </property>
  <property fmtid="{D5CDD505-2E9C-101B-9397-08002B2CF9AE}" pid="13" name="txtConfLabel">
    <vt:lpwstr>Ericsson Internal</vt:lpwstr>
  </property>
  <property fmtid="{D5CDD505-2E9C-101B-9397-08002B2CF9AE}" pid="14" name="optUseConfClass">
    <vt:bool>true</vt:bool>
  </property>
  <property fmtid="{D5CDD505-2E9C-101B-9397-08002B2CF9AE}" pid="15" name="optUseConfLabel">
    <vt:bool>false</vt:bool>
  </property>
  <property fmtid="{D5CDD505-2E9C-101B-9397-08002B2CF9AE}" pid="16" name="optFooterCVLDocNo">
    <vt:bool>true</vt:bool>
  </property>
  <property fmtid="{D5CDD505-2E9C-101B-9397-08002B2CF9AE}" pid="17" name="optFooterCVLCopyright">
    <vt:bool>false</vt:bool>
  </property>
  <property fmtid="{D5CDD505-2E9C-101B-9397-08002B2CF9AE}" pid="18" name="optEnterText1">
    <vt:bool>false</vt:bool>
  </property>
  <property fmtid="{D5CDD505-2E9C-101B-9397-08002B2CF9AE}" pid="19" name="optFooterCVLConfLabel">
    <vt:bool>true</vt:bool>
  </property>
  <property fmtid="{D5CDD505-2E9C-101B-9397-08002B2CF9AE}" pid="20" name="optEnterText2">
    <vt:bool>false</vt:bool>
  </property>
  <property fmtid="{D5CDD505-2E9C-101B-9397-08002B2CF9AE}" pid="21" name="optFooterCVLTitle">
    <vt:bool>true</vt:bool>
  </property>
  <property fmtid="{D5CDD505-2E9C-101B-9397-08002B2CF9AE}" pid="22" name="optFooterCVLPrep">
    <vt:bool>false</vt:bool>
  </property>
  <property fmtid="{D5CDD505-2E9C-101B-9397-08002B2CF9AE}" pid="23" name="optEnterText3">
    <vt:bool>false</vt:bool>
  </property>
  <property fmtid="{D5CDD505-2E9C-101B-9397-08002B2CF9AE}" pid="24" name="optFooterCVLDate">
    <vt:bool>true</vt:bool>
  </property>
  <property fmtid="{D5CDD505-2E9C-101B-9397-08002B2CF9AE}" pid="25" name="optEnterText4">
    <vt:bool>false</vt:bool>
  </property>
  <property fmtid="{D5CDD505-2E9C-101B-9397-08002B2CF9AE}" pid="26" name="LeftFooterField">
    <vt:lpwstr/>
  </property>
  <property fmtid="{D5CDD505-2E9C-101B-9397-08002B2CF9AE}" pid="27" name="MiddleFooterField">
    <vt:lpwstr>Ericsson Internal</vt:lpwstr>
  </property>
  <property fmtid="{D5CDD505-2E9C-101B-9397-08002B2CF9AE}" pid="28" name="RightFooterField">
    <vt:lpwstr/>
  </property>
  <property fmtid="{D5CDD505-2E9C-101B-9397-08002B2CF9AE}" pid="29" name="RightFooterField2">
    <vt:lpwstr>2015-04-03</vt:lpwstr>
  </property>
  <property fmtid="{D5CDD505-2E9C-101B-9397-08002B2CF9AE}" pid="30" name="TotalNumb">
    <vt:bool>false</vt:bool>
  </property>
  <property fmtid="{D5CDD505-2E9C-101B-9397-08002B2CF9AE}" pid="31" name="Pages">
    <vt:bool>true</vt:bool>
  </property>
  <property fmtid="{D5CDD505-2E9C-101B-9397-08002B2CF9AE}" pid="32" name="DocumentType2">
    <vt:lpwstr>Presentation2011</vt:lpwstr>
  </property>
  <property fmtid="{D5CDD505-2E9C-101B-9397-08002B2CF9AE}" pid="33" name="TemplateName2">
    <vt:lpwstr>CXC 173 2731/1</vt:lpwstr>
  </property>
  <property fmtid="{D5CDD505-2E9C-101B-9397-08002B2CF9AE}" pid="34" name="TemplateVersion2">
    <vt:lpwstr>R1A</vt:lpwstr>
  </property>
  <property fmtid="{D5CDD505-2E9C-101B-9397-08002B2CF9AE}" pid="35" name="PackageNo">
    <vt:lpwstr>LXA 119 603</vt:lpwstr>
  </property>
  <property fmtid="{D5CDD505-2E9C-101B-9397-08002B2CF9AE}" pid="36" name="PackageVersion">
    <vt:lpwstr>R3A</vt:lpwstr>
  </property>
  <property fmtid="{D5CDD505-2E9C-101B-9397-08002B2CF9AE}" pid="37" name="Prepared">
    <vt:lpwstr>ETH/XL Zoltán Turányi</vt:lpwstr>
  </property>
  <property fmtid="{D5CDD505-2E9C-101B-9397-08002B2CF9AE}" pid="38" name="ApprovedBy">
    <vt:lpwstr/>
  </property>
  <property fmtid="{D5CDD505-2E9C-101B-9397-08002B2CF9AE}" pid="39" name="DocNo">
    <vt:lpwstr/>
  </property>
  <property fmtid="{D5CDD505-2E9C-101B-9397-08002B2CF9AE}" pid="40" name="Checked">
    <vt:lpwstr/>
  </property>
  <property fmtid="{D5CDD505-2E9C-101B-9397-08002B2CF9AE}" pid="41" name="Revision">
    <vt:lpwstr>PA1</vt:lpwstr>
  </property>
  <property fmtid="{D5CDD505-2E9C-101B-9397-08002B2CF9AE}" pid="42" name="DocName">
    <vt:lpwstr/>
  </property>
  <property fmtid="{D5CDD505-2E9C-101B-9397-08002B2CF9AE}" pid="43" name="Title">
    <vt:lpwstr/>
  </property>
  <property fmtid="{D5CDD505-2E9C-101B-9397-08002B2CF9AE}" pid="44" name="Date">
    <vt:lpwstr>2015-04-03</vt:lpwstr>
  </property>
  <property fmtid="{D5CDD505-2E9C-101B-9397-08002B2CF9AE}" pid="45" name="Reference">
    <vt:lpwstr/>
  </property>
  <property fmtid="{D5CDD505-2E9C-101B-9397-08002B2CF9AE}" pid="46" name="Keyword">
    <vt:lpwstr/>
  </property>
</Properties>
</file>